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CB13C-1568-431B-9056-D027311D3661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F8DD3-7D0C-4E6F-8630-D263BE8FF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349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F8DD3-7D0C-4E6F-8630-D263BE8FF1C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784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06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43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57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596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333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007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32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008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27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028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8B656-193C-42D7-A16C-5F5B0E0CA14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56160-BA44-471A-824F-D4E240701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013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440159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Исследование сорбционных свойств смешанного </a:t>
            </a:r>
            <a:r>
              <a:rPr lang="ru-RU" sz="4000" dirty="0" err="1"/>
              <a:t>углеродно</a:t>
            </a:r>
            <a:r>
              <a:rPr lang="ru-RU" sz="4000" dirty="0"/>
              <a:t> – минерального </a:t>
            </a:r>
            <a:r>
              <a:rPr lang="ru-RU" sz="4000" dirty="0" smtClean="0"/>
              <a:t>материала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b="1" dirty="0" smtClean="0"/>
              <a:t>Таблица </a:t>
            </a:r>
            <a:r>
              <a:rPr lang="ru-RU" sz="2000" b="1" dirty="0"/>
              <a:t>1. Параметры образцов по сорбции азота.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39552" y="2204864"/>
                <a:ext cx="7992888" cy="3744416"/>
              </a:xfrm>
            </p:spPr>
            <p:txBody>
              <a:bodyPr>
                <a:normAutofit/>
              </a:bodyPr>
              <a:lstStyle/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l">
                  <a:spcBef>
                    <a:spcPts val="0"/>
                  </a:spcBef>
                </a:pPr>
                <a:endParaRPr lang="ru-RU" dirty="0" smtClean="0"/>
              </a:p>
              <a:p>
                <a:pPr algn="l">
                  <a:spcBef>
                    <a:spcPts val="0"/>
                  </a:spcBef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V</a:t>
                </a:r>
                <a:r>
                  <a:rPr lang="ru-RU" sz="1400" baseline="-25000" dirty="0">
                    <a:solidFill>
                      <a:schemeClr val="tx1"/>
                    </a:solidFill>
                  </a:rPr>
                  <a:t>ми</a:t>
                </a:r>
                <a:r>
                  <a:rPr lang="ru-RU" sz="1400" dirty="0">
                    <a:solidFill>
                      <a:schemeClr val="tx1"/>
                    </a:solidFill>
                  </a:rPr>
                  <a:t> – объем микропор, см</a:t>
                </a:r>
                <a:r>
                  <a:rPr lang="ru-RU" sz="1400" baseline="30000" dirty="0">
                    <a:solidFill>
                      <a:schemeClr val="tx1"/>
                    </a:solidFill>
                  </a:rPr>
                  <a:t>3</a:t>
                </a:r>
                <a:r>
                  <a:rPr lang="ru-RU" sz="1400" dirty="0">
                    <a:solidFill>
                      <a:schemeClr val="tx1"/>
                    </a:solidFill>
                  </a:rPr>
                  <a:t>/г</a:t>
                </a:r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:r>
                  <a:rPr lang="en-US" sz="1400" dirty="0">
                    <a:solidFill>
                      <a:schemeClr val="tx1"/>
                    </a:solidFill>
                  </a:rPr>
                  <a:t>S</a:t>
                </a:r>
                <a:r>
                  <a:rPr lang="ru-RU" sz="1400" baseline="-25000" dirty="0">
                    <a:solidFill>
                      <a:schemeClr val="tx1"/>
                    </a:solidFill>
                  </a:rPr>
                  <a:t>ми</a:t>
                </a:r>
                <a:r>
                  <a:rPr lang="ru-RU" sz="1400" dirty="0">
                    <a:solidFill>
                      <a:schemeClr val="tx1"/>
                    </a:solidFill>
                  </a:rPr>
                  <a:t> – удельная площадь поверхности микропор, м</a:t>
                </a:r>
                <a:r>
                  <a:rPr lang="ru-RU" sz="14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ru-RU" sz="1400" dirty="0">
                    <a:solidFill>
                      <a:schemeClr val="tx1"/>
                    </a:solidFill>
                  </a:rPr>
                  <a:t>/г</a:t>
                </a:r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:r>
                  <a:rPr lang="en-US" sz="1400" dirty="0">
                    <a:solidFill>
                      <a:schemeClr val="tx1"/>
                    </a:solidFill>
                  </a:rPr>
                  <a:t>S</a:t>
                </a:r>
                <a:r>
                  <a:rPr lang="en-US" sz="1400" baseline="-25000" dirty="0">
                    <a:solidFill>
                      <a:schemeClr val="tx1"/>
                    </a:solidFill>
                  </a:rPr>
                  <a:t>ext</a:t>
                </a:r>
                <a:r>
                  <a:rPr lang="ru-RU" sz="1400" dirty="0">
                    <a:solidFill>
                      <a:schemeClr val="tx1"/>
                    </a:solidFill>
                  </a:rPr>
                  <a:t> - удельная площадь внешней поверхности гранул, м</a:t>
                </a:r>
                <a:r>
                  <a:rPr lang="ru-RU" sz="14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ru-RU" sz="1400" dirty="0">
                    <a:solidFill>
                      <a:schemeClr val="tx1"/>
                    </a:solidFill>
                  </a:rPr>
                  <a:t>/г</a:t>
                </a:r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:r>
                  <a:rPr lang="en-US" sz="1400" dirty="0">
                    <a:solidFill>
                      <a:schemeClr val="tx1"/>
                    </a:solidFill>
                  </a:rPr>
                  <a:t>S</a:t>
                </a:r>
                <a:r>
                  <a:rPr lang="en-US" sz="1400" baseline="-25000" dirty="0">
                    <a:solidFill>
                      <a:schemeClr val="tx1"/>
                    </a:solidFill>
                  </a:rPr>
                  <a:t>V</a:t>
                </a:r>
                <a:r>
                  <a:rPr lang="ru-RU" sz="1400" baseline="-25000" dirty="0">
                    <a:solidFill>
                      <a:schemeClr val="tx1"/>
                    </a:solidFill>
                  </a:rPr>
                  <a:t>-</a:t>
                </a:r>
                <a:r>
                  <a:rPr lang="en-US" sz="1400" baseline="-25000" dirty="0">
                    <a:solidFill>
                      <a:schemeClr val="tx1"/>
                    </a:solidFill>
                  </a:rPr>
                  <a:t>t</a:t>
                </a:r>
                <a:r>
                  <a:rPr lang="ru-RU" sz="1400" dirty="0">
                    <a:solidFill>
                      <a:schemeClr val="tx1"/>
                    </a:solidFill>
                  </a:rPr>
                  <a:t> - удельная поверхность с учетом толщины адсорбционной пленки, м</a:t>
                </a:r>
                <a:r>
                  <a:rPr lang="ru-RU" sz="14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ru-RU" sz="1400" dirty="0">
                    <a:solidFill>
                      <a:schemeClr val="tx1"/>
                    </a:solidFill>
                  </a:rPr>
                  <a:t>/г</a:t>
                </a:r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:r>
                  <a:rPr lang="en-US" sz="1400" dirty="0">
                    <a:solidFill>
                      <a:schemeClr val="tx1"/>
                    </a:solidFill>
                  </a:rPr>
                  <a:t>V</a:t>
                </a:r>
                <a:r>
                  <a:rPr lang="ru-RU" sz="1400" baseline="-25000" dirty="0">
                    <a:solidFill>
                      <a:schemeClr val="tx1"/>
                    </a:solidFill>
                  </a:rPr>
                  <a:t>пор</a:t>
                </a:r>
                <a:r>
                  <a:rPr lang="ru-RU" sz="1400" dirty="0">
                    <a:solidFill>
                      <a:schemeClr val="tx1"/>
                    </a:solidFill>
                  </a:rPr>
                  <a:t> – полный объем пор, см</a:t>
                </a:r>
                <a:r>
                  <a:rPr lang="ru-RU" sz="1400" baseline="30000" dirty="0">
                    <a:solidFill>
                      <a:schemeClr val="tx1"/>
                    </a:solidFill>
                  </a:rPr>
                  <a:t>3</a:t>
                </a:r>
                <a:r>
                  <a:rPr lang="ru-RU" sz="1400" dirty="0">
                    <a:solidFill>
                      <a:schemeClr val="tx1"/>
                    </a:solidFill>
                  </a:rPr>
                  <a:t>/г</a:t>
                </a:r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ru-RU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barPr>
                      <m:e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𝑟</m:t>
                        </m:r>
                      </m:e>
                    </m:bar>
                  </m:oMath>
                </a14:m>
                <a:r>
                  <a:rPr lang="ru-RU" sz="1400" baseline="-25000" dirty="0">
                    <a:solidFill>
                      <a:schemeClr val="tx1"/>
                    </a:solidFill>
                  </a:rPr>
                  <a:t>пор</a:t>
                </a:r>
                <a:r>
                  <a:rPr lang="ru-RU" sz="1400" dirty="0">
                    <a:solidFill>
                      <a:schemeClr val="tx1"/>
                    </a:solidFill>
                  </a:rPr>
                  <a:t> – средний радиус пор,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А</m:t>
                        </m:r>
                      </m:e>
                      <m:sup>
                        <m:r>
                          <a:rPr lang="ru-RU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°</m:t>
                        </m:r>
                      </m:sup>
                    </m:sSup>
                  </m:oMath>
                </a14:m>
                <a:endParaRPr lang="ru-RU" sz="1400" i="1" dirty="0">
                  <a:solidFill>
                    <a:schemeClr val="tx1"/>
                  </a:solidFill>
                </a:endParaRPr>
              </a:p>
              <a:p>
                <a:pPr algn="l">
                  <a:spcBef>
                    <a:spcPts val="0"/>
                  </a:spcBef>
                </a:pPr>
                <a:r>
                  <a:rPr lang="ru-RU" sz="1400" dirty="0">
                    <a:solidFill>
                      <a:schemeClr val="tx1"/>
                    </a:solidFill>
                  </a:rPr>
                  <a:t>Е – энергия адсорбции, кДж/моль</a:t>
                </a:r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  <a:p>
                <a:pPr algn="just"/>
                <a:endParaRPr lang="ru-RU" dirty="0" smtClean="0"/>
              </a:p>
              <a:p>
                <a:pPr algn="just"/>
                <a:endParaRPr lang="ru-RU" dirty="0"/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39552" y="2204864"/>
                <a:ext cx="7992888" cy="3744416"/>
              </a:xfrm>
              <a:blipFill rotWithShape="1">
                <a:blip r:embed="rId3"/>
                <a:stretch>
                  <a:fillRect l="-229" b="-14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61953166"/>
                  </p:ext>
                </p:extLst>
              </p:nvPr>
            </p:nvGraphicFramePr>
            <p:xfrm>
              <a:off x="827584" y="2276872"/>
              <a:ext cx="8064896" cy="196229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48072"/>
                    <a:gridCol w="576064"/>
                    <a:gridCol w="738360"/>
                    <a:gridCol w="526221"/>
                    <a:gridCol w="526221"/>
                    <a:gridCol w="526221"/>
                    <a:gridCol w="503227"/>
                    <a:gridCol w="504996"/>
                    <a:gridCol w="504996"/>
                    <a:gridCol w="504996"/>
                    <a:gridCol w="504996"/>
                    <a:gridCol w="503227"/>
                    <a:gridCol w="493498"/>
                    <a:gridCol w="503227"/>
                    <a:gridCol w="500574"/>
                  </a:tblGrid>
                  <a:tr h="394106"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метод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образец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S</a:t>
                          </a:r>
                          <a:r>
                            <a:rPr lang="ru-RU" sz="1200" baseline="-25000" dirty="0">
                              <a:effectLst/>
                            </a:rPr>
                            <a:t>БЭТ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</a:t>
                          </a:r>
                          <a:r>
                            <a:rPr lang="ru-RU" sz="1200" baseline="30000" dirty="0">
                              <a:effectLst/>
                            </a:rPr>
                            <a:t>2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gridSpan="5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t</a:t>
                          </a:r>
                          <a:r>
                            <a:rPr lang="ru-RU" sz="1200" dirty="0">
                              <a:effectLst/>
                            </a:rPr>
                            <a:t>-метод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DR</a:t>
                          </a:r>
                          <a:r>
                            <a:rPr lang="ru-RU" sz="1200" dirty="0">
                              <a:effectLst/>
                            </a:rPr>
                            <a:t>-метод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DA-</a:t>
                          </a:r>
                          <a:r>
                            <a:rPr lang="ru-RU" sz="1200" dirty="0">
                              <a:effectLst/>
                            </a:rPr>
                            <a:t>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пор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barPr>
                                <m:e>
                                  <m:r>
                                    <a:rPr lang="en-US" sz="1200">
                                      <a:effectLst/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</m:bar>
                            </m:oMath>
                          </a14:m>
                          <a:r>
                            <a:rPr lang="ru-RU" sz="1200" baseline="-25000">
                              <a:effectLst/>
                            </a:rPr>
                            <a:t>пор</a:t>
                          </a:r>
                          <a:r>
                            <a:rPr lang="ru-RU" sz="1200">
                              <a:effectLst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А</m:t>
                                  </m:r>
                                </m:e>
                                <m:sup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°</m:t>
                                  </m:r>
                                </m:sup>
                              </m:sSup>
                            </m:oMath>
                          </a14:m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</a:tr>
                  <a:tr h="541998"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V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см</a:t>
                          </a:r>
                          <a:r>
                            <a:rPr lang="ru-RU" sz="1200" baseline="30000" dirty="0">
                              <a:effectLst/>
                            </a:rPr>
                            <a:t>3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S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</a:t>
                          </a:r>
                          <a:r>
                            <a:rPr lang="ru-RU" sz="1200" baseline="30000" dirty="0">
                              <a:effectLst/>
                            </a:rPr>
                            <a:t>2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S</a:t>
                          </a:r>
                          <a:r>
                            <a:rPr lang="en-US" sz="1200" baseline="-25000">
                              <a:effectLst/>
                            </a:rPr>
                            <a:t>ext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</a:t>
                          </a:r>
                          <a:r>
                            <a:rPr lang="ru-RU" sz="1200" baseline="30000">
                              <a:effectLst/>
                            </a:rPr>
                            <a:t>2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S</a:t>
                          </a:r>
                          <a:r>
                            <a:rPr lang="en-US" sz="1200" baseline="-25000">
                              <a:effectLst/>
                            </a:rPr>
                            <a:t>V-t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</a:t>
                          </a:r>
                          <a:r>
                            <a:rPr lang="ru-RU" sz="1200" baseline="30000">
                              <a:effectLst/>
                            </a:rPr>
                            <a:t>2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пор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barPr>
                                <m:e>
                                  <m:r>
                                    <a:rPr lang="en-US" sz="1200">
                                      <a:effectLst/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</m:bar>
                            </m:oMath>
                          </a14:m>
                          <a:r>
                            <a:rPr lang="ru-RU" sz="1200" baseline="-25000" dirty="0">
                              <a:effectLst/>
                            </a:rPr>
                            <a:t>пор</a:t>
                          </a:r>
                          <a:r>
                            <a:rPr lang="ru-RU" sz="1200" dirty="0">
                              <a:effectLst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А</m:t>
                                  </m:r>
                                </m:e>
                                <m:sup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°</m:t>
                                  </m:r>
                                </m:sup>
                              </m:sSup>
                            </m:oMath>
                          </a14:m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Е, кДж/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моль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ми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Е, кДж/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моль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ми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barPr>
                                <m:e>
                                  <m:r>
                                    <a:rPr lang="en-US" sz="1200">
                                      <a:effectLst/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</m:bar>
                            </m:oMath>
                          </a14:m>
                          <a:r>
                            <a:rPr lang="ru-RU" sz="1200" baseline="-25000" dirty="0">
                              <a:effectLst/>
                            </a:rPr>
                            <a:t>пор</a:t>
                          </a:r>
                          <a:r>
                            <a:rPr lang="ru-RU" sz="1200" dirty="0">
                              <a:effectLst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А</m:t>
                                  </m:r>
                                </m:e>
                                <m:sup>
                                  <m:r>
                                    <a:rPr lang="ru-RU" sz="1200">
                                      <a:effectLst/>
                                      <a:latin typeface="Cambria Math"/>
                                    </a:rPr>
                                    <m:t>°</m:t>
                                  </m:r>
                                </m:sup>
                              </m:sSup>
                            </m:oMath>
                          </a14:m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288032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П-709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264,412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0,082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58,789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205,622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123,538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0,129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63,714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2,041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0,336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0,627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0,365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15,25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0,501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37,880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216024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Цеолит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40,029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0,013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2,700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37,360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19,497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0,018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64,977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2,001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0,058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0,556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0,062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15,85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0,084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41,870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403025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П-709: 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Цеолит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183,166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0,072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84,734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98,432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147,805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0,123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60,175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2,161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0,197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0,741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0,215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14,45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0,245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26,756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61953166"/>
                  </p:ext>
                </p:extLst>
              </p:nvPr>
            </p:nvGraphicFramePr>
            <p:xfrm>
              <a:off x="827584" y="2276872"/>
              <a:ext cx="8064896" cy="192638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48072"/>
                    <a:gridCol w="576064"/>
                    <a:gridCol w="738360"/>
                    <a:gridCol w="526221"/>
                    <a:gridCol w="526221"/>
                    <a:gridCol w="526221"/>
                    <a:gridCol w="503227"/>
                    <a:gridCol w="504996"/>
                    <a:gridCol w="504996"/>
                    <a:gridCol w="504996"/>
                    <a:gridCol w="504996"/>
                    <a:gridCol w="503227"/>
                    <a:gridCol w="493498"/>
                    <a:gridCol w="503227"/>
                    <a:gridCol w="500574"/>
                  </a:tblGrid>
                  <a:tr h="394106"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метод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образец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S</a:t>
                          </a:r>
                          <a:r>
                            <a:rPr lang="ru-RU" sz="1200" baseline="-25000" dirty="0">
                              <a:effectLst/>
                            </a:rPr>
                            <a:t>БЭТ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</a:t>
                          </a:r>
                          <a:r>
                            <a:rPr lang="ru-RU" sz="1200" baseline="30000" dirty="0">
                              <a:effectLst/>
                            </a:rPr>
                            <a:t>2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gridSpan="5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t</a:t>
                          </a:r>
                          <a:r>
                            <a:rPr lang="ru-RU" sz="1200" dirty="0">
                              <a:effectLst/>
                            </a:rPr>
                            <a:t>-метод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DR</a:t>
                          </a:r>
                          <a:r>
                            <a:rPr lang="ru-RU" sz="1200" dirty="0">
                              <a:effectLst/>
                            </a:rPr>
                            <a:t>-метод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DA-</a:t>
                          </a:r>
                          <a:r>
                            <a:rPr lang="ru-RU" sz="1200" dirty="0">
                              <a:effectLst/>
                            </a:rPr>
                            <a:t>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пор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row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blipFill rotWithShape="1">
                          <a:blip r:embed="rId4"/>
                          <a:stretch>
                            <a:fillRect l="-1514634" t="-649" b="-115584"/>
                          </a:stretch>
                        </a:blipFill>
                      </a:tcPr>
                    </a:tc>
                  </a:tr>
                  <a:tr h="541998"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V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см</a:t>
                          </a:r>
                          <a:r>
                            <a:rPr lang="ru-RU" sz="1200" baseline="30000" dirty="0">
                              <a:effectLst/>
                            </a:rPr>
                            <a:t>3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S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</a:t>
                          </a:r>
                          <a:r>
                            <a:rPr lang="ru-RU" sz="1200" baseline="30000" dirty="0">
                              <a:effectLst/>
                            </a:rPr>
                            <a:t>2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S</a:t>
                          </a:r>
                          <a:r>
                            <a:rPr lang="en-US" sz="1200" baseline="-25000">
                              <a:effectLst/>
                            </a:rPr>
                            <a:t>ext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</a:t>
                          </a:r>
                          <a:r>
                            <a:rPr lang="ru-RU" sz="1200" baseline="30000">
                              <a:effectLst/>
                            </a:rPr>
                            <a:t>2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S</a:t>
                          </a:r>
                          <a:r>
                            <a:rPr lang="en-US" sz="1200" baseline="-25000">
                              <a:effectLst/>
                            </a:rPr>
                            <a:t>V-t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</a:t>
                          </a:r>
                          <a:r>
                            <a:rPr lang="ru-RU" sz="1200" baseline="30000">
                              <a:effectLst/>
                            </a:rPr>
                            <a:t>2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пор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blipFill rotWithShape="1">
                          <a:blip r:embed="rId4"/>
                          <a:stretch>
                            <a:fillRect l="-800000" t="-74157" r="-695181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Е, кДж/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моль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ми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Е, кДж/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моль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V</a:t>
                          </a:r>
                          <a:r>
                            <a:rPr lang="ru-RU" sz="1200" baseline="-25000">
                              <a:effectLst/>
                            </a:rPr>
                            <a:t>ми</a:t>
                          </a:r>
                          <a:r>
                            <a:rPr lang="ru-RU" sz="1200">
                              <a:effectLst/>
                            </a:rPr>
                            <a:t>,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см</a:t>
                          </a:r>
                          <a:r>
                            <a:rPr lang="ru-RU" sz="1200" baseline="30000">
                              <a:effectLst/>
                            </a:rPr>
                            <a:t>3</a:t>
                          </a:r>
                          <a:r>
                            <a:rPr lang="ru-RU" sz="1200">
                              <a:effectLst/>
                            </a:rPr>
                            <a:t>/г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blipFill rotWithShape="1">
                          <a:blip r:embed="rId4"/>
                          <a:stretch>
                            <a:fillRect l="-1330864" t="-74157" r="-203704" b="-20000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288032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П-709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264,412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0,082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58,789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205,622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123,538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0,129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63,714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2,041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0,336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0,627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0,365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15,25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0,501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37,880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245047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Цеолит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40,029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0,013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2,700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37,360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19,497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0,018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64,977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2,001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0,058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0,556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0,062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15,85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0,084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41,870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П-709: 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Цеолит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183,166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0,072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84,734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98,432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147,805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0,123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60,175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2,161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0,197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0,741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0,215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14,45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0,245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26,756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59693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ru-RU" sz="1800" b="1" dirty="0"/>
              <a:t>Таблица 2. Параметры образцов по сорбции паров воды</a:t>
            </a:r>
            <a:r>
              <a:rPr lang="ru-RU" sz="1800" b="1" dirty="0" smtClean="0"/>
              <a:t>.</a:t>
            </a:r>
            <a:endParaRPr lang="ru-RU" sz="1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58258911"/>
                  </p:ext>
                </p:extLst>
              </p:nvPr>
            </p:nvGraphicFramePr>
            <p:xfrm>
              <a:off x="899593" y="980727"/>
              <a:ext cx="5040562" cy="190422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90728"/>
                    <a:gridCol w="644461"/>
                    <a:gridCol w="644461"/>
                    <a:gridCol w="644461"/>
                    <a:gridCol w="644461"/>
                    <a:gridCol w="642203"/>
                    <a:gridCol w="629787"/>
                  </a:tblGrid>
                  <a:tr h="209352"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метод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образец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DR</a:t>
                          </a:r>
                          <a:r>
                            <a:rPr lang="ru-RU" sz="1200" dirty="0">
                              <a:effectLst/>
                            </a:rPr>
                            <a:t>-метод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DA-</a:t>
                          </a:r>
                          <a:r>
                            <a:rPr lang="ru-RU" sz="1200">
                              <a:effectLst/>
                            </a:rPr>
                            <a:t>метод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418703"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ru-RU" sz="1200">
                                      <a:effectLst/>
                                    </a:rPr>
                                  </m:ctrlPr>
                                </m:barPr>
                                <m:e>
                                  <m:r>
                                    <a:rPr lang="en-US" sz="1200">
                                      <a:effectLst/>
                                    </a:rPr>
                                    <m:t>𝑟</m:t>
                                  </m:r>
                                </m:e>
                              </m:bar>
                            </m:oMath>
                          </a14:m>
                          <a:r>
                            <a:rPr lang="ru-RU" sz="1200" baseline="-25000" dirty="0">
                              <a:effectLst/>
                            </a:rPr>
                            <a:t>пор</a:t>
                          </a:r>
                          <a:r>
                            <a:rPr lang="ru-RU" sz="1200" dirty="0">
                              <a:effectLst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200">
                                      <a:effectLst/>
                                    </a:rPr>
                                  </m:ctrlPr>
                                </m:sSupPr>
                                <m:e>
                                  <m:r>
                                    <a:rPr lang="ru-RU" sz="1200">
                                      <a:effectLst/>
                                    </a:rPr>
                                    <m:t>А</m:t>
                                  </m:r>
                                </m:e>
                                <m:sup>
                                  <m:r>
                                    <a:rPr lang="ru-RU" sz="1200">
                                      <a:effectLst/>
                                    </a:rPr>
                                    <m:t>°</m:t>
                                  </m:r>
                                </m:sup>
                              </m:sSup>
                            </m:oMath>
                          </a14:m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Е, кДж/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моль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V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см</a:t>
                          </a:r>
                          <a:r>
                            <a:rPr lang="ru-RU" sz="1200" baseline="30000" dirty="0">
                              <a:effectLst/>
                            </a:rPr>
                            <a:t>3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Е, кДж/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моль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V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см</a:t>
                          </a:r>
                          <a:r>
                            <a:rPr lang="ru-RU" sz="1200" baseline="30000" dirty="0">
                              <a:effectLst/>
                            </a:rPr>
                            <a:t>3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bar>
                                <m:barPr>
                                  <m:pos m:val="top"/>
                                  <m:ctrlPr>
                                    <a:rPr lang="ru-RU" sz="1200">
                                      <a:effectLst/>
                                    </a:rPr>
                                  </m:ctrlPr>
                                </m:barPr>
                                <m:e>
                                  <m:r>
                                    <a:rPr lang="en-US" sz="1200">
                                      <a:effectLst/>
                                    </a:rPr>
                                    <m:t>𝑟</m:t>
                                  </m:r>
                                </m:e>
                              </m:bar>
                            </m:oMath>
                          </a14:m>
                          <a:r>
                            <a:rPr lang="ru-RU" sz="1200" baseline="-25000" dirty="0">
                              <a:effectLst/>
                            </a:rPr>
                            <a:t>пор</a:t>
                          </a:r>
                          <a:r>
                            <a:rPr lang="ru-RU" sz="1200" dirty="0">
                              <a:effectLst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200">
                                      <a:effectLst/>
                                    </a:rPr>
                                  </m:ctrlPr>
                                </m:sSupPr>
                                <m:e>
                                  <m:r>
                                    <a:rPr lang="ru-RU" sz="1200">
                                      <a:effectLst/>
                                    </a:rPr>
                                    <m:t>А</m:t>
                                  </m:r>
                                </m:e>
                                <m:sup>
                                  <m:r>
                                    <a:rPr lang="ru-RU" sz="1200">
                                      <a:effectLst/>
                                    </a:rPr>
                                    <m:t>°</m:t>
                                  </m:r>
                                </m:sup>
                              </m:sSup>
                            </m:oMath>
                          </a14:m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</a:tr>
                  <a:tr h="390715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П-709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17,119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7,594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0,489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0,667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1,740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14,90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390715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Цеолит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61,799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2,104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0,268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0,568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2,432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15,80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390715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П-709: 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8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Цеолит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16,313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7,969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0,010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1,667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0,626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11,00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58258911"/>
                  </p:ext>
                </p:extLst>
              </p:nvPr>
            </p:nvGraphicFramePr>
            <p:xfrm>
              <a:off x="899593" y="980727"/>
              <a:ext cx="5040562" cy="190422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90728"/>
                    <a:gridCol w="644461"/>
                    <a:gridCol w="644461"/>
                    <a:gridCol w="644461"/>
                    <a:gridCol w="644461"/>
                    <a:gridCol w="642203"/>
                    <a:gridCol w="629787"/>
                  </a:tblGrid>
                  <a:tr h="274320">
                    <a:tc rowSpan="2"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метод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образец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DR</a:t>
                          </a:r>
                          <a:r>
                            <a:rPr lang="ru-RU" sz="1200" dirty="0">
                              <a:effectLst/>
                            </a:rPr>
                            <a:t>-метод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DA-</a:t>
                          </a:r>
                          <a:r>
                            <a:rPr lang="ru-RU" sz="1200">
                              <a:effectLst/>
                            </a:rPr>
                            <a:t>метод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418703"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blipFill rotWithShape="1">
                          <a:blip r:embed="rId2"/>
                          <a:stretch>
                            <a:fillRect l="-184906" t="-66667" r="-496226" b="-3101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Е, кДж/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моль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V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см</a:t>
                          </a:r>
                          <a:r>
                            <a:rPr lang="ru-RU" sz="1200" baseline="30000" dirty="0">
                              <a:effectLst/>
                            </a:rPr>
                            <a:t>3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Е, кДж/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моль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V</a:t>
                          </a:r>
                          <a:r>
                            <a:rPr lang="ru-RU" sz="1200" baseline="-25000" dirty="0">
                              <a:effectLst/>
                            </a:rPr>
                            <a:t>ми</a:t>
                          </a:r>
                          <a:r>
                            <a:rPr lang="ru-RU" sz="1200" dirty="0">
                              <a:effectLst/>
                            </a:rPr>
                            <a:t>,</a:t>
                          </a:r>
                          <a:endParaRPr lang="ru-RU" sz="1000" dirty="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см</a:t>
                          </a:r>
                          <a:r>
                            <a:rPr lang="ru-RU" sz="1200" baseline="30000" dirty="0">
                              <a:effectLst/>
                            </a:rPr>
                            <a:t>3</a:t>
                          </a:r>
                          <a:r>
                            <a:rPr lang="ru-RU" sz="1200" dirty="0">
                              <a:effectLst/>
                            </a:rPr>
                            <a:t>/г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blipFill rotWithShape="1">
                          <a:blip r:embed="rId2"/>
                          <a:stretch>
                            <a:fillRect l="-702913" t="-66667" r="-971" b="-310145"/>
                          </a:stretch>
                        </a:blipFill>
                      </a:tcPr>
                    </a:tc>
                  </a:tr>
                  <a:tr h="390715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П-709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17,119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7,594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0,489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0,667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1,740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14,90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390715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Цеолит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61,799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2,104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0,268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0,568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2,432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15,80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429768">
                    <a:tc>
                      <a:txBody>
                        <a:bodyPr/>
                        <a:lstStyle/>
                        <a:p>
                          <a:pPr indent="0"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П-709: </a:t>
                          </a:r>
                          <a:endParaRPr lang="ru-RU" sz="1000">
                            <a:effectLst/>
                          </a:endParaRPr>
                        </a:p>
                        <a:p>
                          <a:pPr indent="0" algn="just">
                            <a:lnSpc>
                              <a:spcPct val="8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Цеолит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16,313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7,969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0,010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1,667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0,626</a:t>
                          </a:r>
                          <a:endParaRPr lang="ru-RU" sz="1000" i="1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indent="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11,00</a:t>
                          </a:r>
                          <a:endParaRPr lang="ru-RU" sz="1000" i="1" dirty="0">
                            <a:solidFill>
                              <a:srgbClr val="1D1B11"/>
                            </a:solidFill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</a:tbl>
              </a:graphicData>
            </a:graphic>
          </p:graphicFrame>
        </mc:Fallback>
      </mc:AlternateContent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65" t="13206" r="-624" b="-742"/>
          <a:stretch>
            <a:fillRect/>
          </a:stretch>
        </p:blipFill>
        <p:spPr bwMode="auto">
          <a:xfrm>
            <a:off x="899592" y="3501008"/>
            <a:ext cx="4324350" cy="21717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5364088" y="4077072"/>
            <a:ext cx="33805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Рисунок </a:t>
            </a:r>
            <a:r>
              <a:rPr lang="ru-RU" dirty="0" smtClean="0"/>
              <a:t>1. </a:t>
            </a:r>
            <a:r>
              <a:rPr lang="ru-RU" dirty="0"/>
              <a:t>Изотермы сорбции толуола из водных растворов на П-709, цеолите и смешанном образце.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327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Таблица 3. Динамические параметры работы слоя материалов в процессах адсорбции – десорбции толуола.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sz="1600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467765"/>
              </p:ext>
            </p:extLst>
          </p:nvPr>
        </p:nvGraphicFramePr>
        <p:xfrm>
          <a:off x="827584" y="980728"/>
          <a:ext cx="5901055" cy="13423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0780"/>
                <a:gridCol w="957580"/>
                <a:gridCol w="946785"/>
                <a:gridCol w="946785"/>
                <a:gridCol w="946785"/>
                <a:gridCol w="942340"/>
              </a:tblGrid>
              <a:tr h="0"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Сорбент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</a:t>
                      </a:r>
                      <a:r>
                        <a:rPr lang="ru-RU" sz="1200" dirty="0">
                          <a:effectLst/>
                        </a:rPr>
                        <a:t>, мл/мин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адсорбция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десорбция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L, </a:t>
                      </a:r>
                      <a:r>
                        <a:rPr lang="ru-RU" sz="1200">
                          <a:effectLst/>
                        </a:rPr>
                        <a:t>см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α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L, </a:t>
                      </a:r>
                      <a:r>
                        <a:rPr lang="ru-RU" sz="1200">
                          <a:effectLst/>
                        </a:rPr>
                        <a:t>см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α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0,6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169, 37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0,044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22,21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0,12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1,2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5,84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0,67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98,93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0,18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1,2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19,94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0,034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19,2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0,1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П–709+ 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1,47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0,2294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0,5509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0,1218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0,2408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1,77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0,7599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0,4186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0,0731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0,2804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2449999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L </a:t>
            </a:r>
            <a:r>
              <a:rPr lang="ru-RU" dirty="0" smtClean="0"/>
              <a:t>- </a:t>
            </a:r>
            <a:r>
              <a:rPr lang="ru-RU" dirty="0"/>
              <a:t>толщина работающего </a:t>
            </a:r>
            <a:r>
              <a:rPr lang="ru-RU" dirty="0" smtClean="0"/>
              <a:t>слоя, </a:t>
            </a:r>
            <a:r>
              <a:rPr lang="ru-RU" dirty="0"/>
              <a:t>α </a:t>
            </a:r>
            <a:r>
              <a:rPr lang="ru-RU" dirty="0" smtClean="0"/>
              <a:t>- степень использования</a:t>
            </a:r>
            <a:endParaRPr lang="ru-RU" dirty="0"/>
          </a:p>
        </p:txBody>
      </p:sp>
      <p:pic>
        <p:nvPicPr>
          <p:cNvPr id="6" name="Рисунок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2" t="-3694" r="-328" b="-783"/>
          <a:stretch>
            <a:fillRect/>
          </a:stretch>
        </p:blipFill>
        <p:spPr bwMode="auto">
          <a:xfrm>
            <a:off x="785053" y="2924944"/>
            <a:ext cx="4295775" cy="25812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5292080" y="2967334"/>
            <a:ext cx="3528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Рисунок </a:t>
            </a:r>
            <a:r>
              <a:rPr lang="ru-RU" dirty="0" smtClean="0"/>
              <a:t>2. </a:t>
            </a:r>
            <a:r>
              <a:rPr lang="ru-RU" dirty="0"/>
              <a:t>Изотермы сорбции о-ксилола из водных растворов на П-709, цеолите и смешанном образце.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73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Таблица 4. Коэффициенты достоверности аппроксимации изотерм адсорбции о-ксилола уравнениями.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endParaRPr lang="ru-RU" sz="1600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sz="1600" b="1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898802"/>
              </p:ext>
            </p:extLst>
          </p:nvPr>
        </p:nvGraphicFramePr>
        <p:xfrm>
          <a:off x="755576" y="1052736"/>
          <a:ext cx="589661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3835"/>
                <a:gridCol w="1473835"/>
                <a:gridCol w="1474470"/>
                <a:gridCol w="1474470"/>
              </a:tblGrid>
              <a:tr h="20256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</a:rPr>
                        <a:t>Сорбент</a:t>
                      </a:r>
                      <a:endParaRPr lang="ru-RU" sz="1000" i="1" dirty="0" smtClean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Уравнение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П-709+цеолит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Ленгмюр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0,1879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0,7598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0,8516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Фрейндлих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0,4161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0,8161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0,6674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826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Дубинин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0,3325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0,8006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0,7585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" name="Рисунок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32856"/>
            <a:ext cx="3324771" cy="221111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850" y="2200101"/>
            <a:ext cx="3449737" cy="207662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755576" y="4437112"/>
            <a:ext cx="35283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Рисунок </a:t>
            </a:r>
            <a:r>
              <a:rPr lang="ru-RU" dirty="0" smtClean="0"/>
              <a:t>3. </a:t>
            </a:r>
            <a:r>
              <a:rPr lang="ru-RU" dirty="0"/>
              <a:t>– Фронтальная кривая насыщения о-ксилола на смешанном сорбенте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32040" y="4437112"/>
            <a:ext cx="3312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Рисунок </a:t>
            </a:r>
            <a:r>
              <a:rPr lang="ru-RU" dirty="0" smtClean="0"/>
              <a:t>4. </a:t>
            </a:r>
            <a:r>
              <a:rPr lang="ru-RU" dirty="0"/>
              <a:t>– Фронтальная кривая вымывания о-ксилола на смешанном сорбенте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2669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ru-RU" sz="1800" b="1" dirty="0"/>
              <a:t>Таблица </a:t>
            </a:r>
            <a:r>
              <a:rPr lang="ru-RU" sz="1800" b="1" dirty="0" smtClean="0"/>
              <a:t>5 </a:t>
            </a:r>
            <a:r>
              <a:rPr lang="ru-RU" sz="1800" b="1" dirty="0"/>
              <a:t>– Коэффициенты массопереноса о-ксилола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186562"/>
              </p:ext>
            </p:extLst>
          </p:nvPr>
        </p:nvGraphicFramePr>
        <p:xfrm>
          <a:off x="755576" y="692696"/>
          <a:ext cx="6172835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/>
                <a:gridCol w="971550"/>
                <a:gridCol w="1085850"/>
                <a:gridCol w="1019175"/>
                <a:gridCol w="1038860"/>
              </a:tblGrid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Образец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Насыщение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Вымывание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β ,</a:t>
                      </a:r>
                      <a:r>
                        <a:rPr lang="ru-RU" sz="1200">
                          <a:effectLst/>
                        </a:rPr>
                        <a:t>мин</a:t>
                      </a:r>
                      <a:r>
                        <a:rPr lang="ru-RU" sz="1200" baseline="30000">
                          <a:effectLst/>
                        </a:rPr>
                        <a:t>-1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β*,</a:t>
                      </a:r>
                      <a:r>
                        <a:rPr lang="ru-RU" sz="1200" dirty="0">
                          <a:effectLst/>
                        </a:rPr>
                        <a:t>мин</a:t>
                      </a:r>
                      <a:r>
                        <a:rPr lang="ru-RU" sz="1200" baseline="30000" dirty="0">
                          <a:effectLst/>
                        </a:rPr>
                        <a:t>-1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β ,</a:t>
                      </a:r>
                      <a:r>
                        <a:rPr lang="ru-RU" sz="1200">
                          <a:effectLst/>
                        </a:rPr>
                        <a:t>мин</a:t>
                      </a:r>
                      <a:r>
                        <a:rPr lang="ru-RU" sz="1200" baseline="30000">
                          <a:effectLst/>
                        </a:rPr>
                        <a:t>-1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β*,</a:t>
                      </a:r>
                      <a:r>
                        <a:rPr lang="ru-RU" sz="1200">
                          <a:effectLst/>
                        </a:rPr>
                        <a:t>мин</a:t>
                      </a:r>
                      <a:r>
                        <a:rPr lang="ru-RU" sz="1200" baseline="30000">
                          <a:effectLst/>
                        </a:rPr>
                        <a:t>-1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0,00745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0,050161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0,000811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0,000628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0,014175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0,000986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0,001488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0,000932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П-709+цеолит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0,012057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0,008913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0,012057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0,011496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1628800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ß </a:t>
            </a:r>
            <a:r>
              <a:rPr lang="ru-RU" i="1" dirty="0" smtClean="0"/>
              <a:t>- </a:t>
            </a:r>
            <a:r>
              <a:rPr lang="ru-RU" i="1" dirty="0" err="1" smtClean="0"/>
              <a:t>внешнедифузионный</a:t>
            </a:r>
            <a:r>
              <a:rPr lang="ru-RU" i="1" dirty="0" smtClean="0"/>
              <a:t>  </a:t>
            </a:r>
            <a:r>
              <a:rPr lang="ru-RU" i="1" dirty="0" err="1" smtClean="0"/>
              <a:t>коэфициент</a:t>
            </a:r>
            <a:r>
              <a:rPr lang="ru-RU" i="1" dirty="0" smtClean="0"/>
              <a:t>  массопереноса </a:t>
            </a:r>
            <a:endParaRPr lang="ru-RU" dirty="0"/>
          </a:p>
          <a:p>
            <a:r>
              <a:rPr lang="ru-RU" i="1" dirty="0"/>
              <a:t>ß</a:t>
            </a:r>
            <a:r>
              <a:rPr lang="ru-RU" i="1" dirty="0" smtClean="0"/>
              <a:t>* - </a:t>
            </a:r>
            <a:r>
              <a:rPr lang="ru-RU" i="1" dirty="0" err="1" smtClean="0"/>
              <a:t>внутридифузионный</a:t>
            </a:r>
            <a:r>
              <a:rPr lang="ru-RU" i="1" dirty="0" smtClean="0"/>
              <a:t>  коэффициент  массопереноса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2460689"/>
            <a:ext cx="72964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Таблица </a:t>
            </a:r>
            <a:r>
              <a:rPr lang="ru-RU" b="1" dirty="0" smtClean="0"/>
              <a:t>6 </a:t>
            </a:r>
            <a:r>
              <a:rPr lang="ru-RU" b="1" dirty="0"/>
              <a:t>– Параметры работающего слоя сорбента для о-ксилола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758053"/>
              </p:ext>
            </p:extLst>
          </p:nvPr>
        </p:nvGraphicFramePr>
        <p:xfrm>
          <a:off x="827584" y="2830021"/>
          <a:ext cx="6077585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5015"/>
                <a:gridCol w="962025"/>
                <a:gridCol w="1064260"/>
                <a:gridCol w="981075"/>
                <a:gridCol w="1045210"/>
              </a:tblGrid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Образец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Насыщение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Вымывание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L,</a:t>
                      </a:r>
                      <a:r>
                        <a:rPr lang="ru-RU" sz="1200">
                          <a:effectLst/>
                        </a:rPr>
                        <a:t> мм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α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L,</a:t>
                      </a:r>
                      <a:r>
                        <a:rPr lang="ru-RU" sz="1200">
                          <a:effectLst/>
                        </a:rPr>
                        <a:t> мм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α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112</a:t>
                      </a:r>
                      <a:r>
                        <a:rPr lang="en-US" sz="1200">
                          <a:effectLst/>
                        </a:rPr>
                        <a:t>,9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0,026275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210,4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0,0532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117,6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0,015125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201,6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0,067625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П-709+цеолит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117,6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0,029875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109,6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0,040875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55576" y="3789040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Таблица </a:t>
            </a:r>
            <a:r>
              <a:rPr lang="ru-RU" b="1" dirty="0" smtClean="0"/>
              <a:t>7 – Коэффициенты достоверности аппроксимации корреляционного анализа  </a:t>
            </a:r>
            <a:r>
              <a:rPr lang="ru-RU" b="1" dirty="0"/>
              <a:t>кривых кинетики адсорбции о-ксилола</a:t>
            </a:r>
            <a:endParaRPr lang="ru-RU" b="1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986680"/>
              </p:ext>
            </p:extLst>
          </p:nvPr>
        </p:nvGraphicFramePr>
        <p:xfrm>
          <a:off x="723753" y="4435371"/>
          <a:ext cx="6076950" cy="13459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9465"/>
                <a:gridCol w="2044700"/>
                <a:gridCol w="1962785"/>
              </a:tblGrid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Образец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Уравнение адсорбции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Псевдопервый</a:t>
                      </a:r>
                      <a:r>
                        <a:rPr lang="ru-RU" sz="1200" dirty="0">
                          <a:effectLst/>
                        </a:rPr>
                        <a:t> порядок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Псевдовторой</a:t>
                      </a:r>
                      <a:r>
                        <a:rPr lang="ru-RU" sz="1200" dirty="0">
                          <a:effectLst/>
                        </a:rPr>
                        <a:t> порядок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0,5574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0,9218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0,0093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0,9425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П-709+цеолит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0,022</a:t>
                      </a:r>
                      <a:endParaRPr lang="ru-RU" sz="10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0,9783</a:t>
                      </a:r>
                      <a:endParaRPr lang="ru-RU" sz="10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218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        </a:t>
            </a:r>
            <a:br>
              <a:rPr lang="ru-RU" sz="1800" dirty="0" smtClean="0"/>
            </a:br>
            <a:r>
              <a:rPr lang="ru-RU" sz="1800" b="1" dirty="0" smtClean="0"/>
              <a:t>Таблица 8. </a:t>
            </a:r>
            <a:r>
              <a:rPr lang="ru-RU" sz="1800" b="1" dirty="0"/>
              <a:t>Коэффициенты достоверности аппроксимации изотерм адсорбции </a:t>
            </a:r>
            <a:r>
              <a:rPr lang="ru-RU" sz="1800" b="1" dirty="0" smtClean="0"/>
              <a:t>м-ксилола </a:t>
            </a:r>
            <a:r>
              <a:rPr lang="ru-RU" sz="1800" b="1" dirty="0"/>
              <a:t>уравнениями</a:t>
            </a:r>
            <a:r>
              <a:rPr lang="ru-RU" sz="1800" b="1" dirty="0" smtClean="0"/>
              <a:t>.</a:t>
            </a:r>
            <a:br>
              <a:rPr lang="ru-RU" sz="1800" b="1" dirty="0" smtClean="0"/>
            </a:br>
            <a:endParaRPr lang="ru-RU" sz="1800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670772"/>
              </p:ext>
            </p:extLst>
          </p:nvPr>
        </p:nvGraphicFramePr>
        <p:xfrm>
          <a:off x="467544" y="3717032"/>
          <a:ext cx="8136904" cy="1296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3783"/>
                <a:gridCol w="2033783"/>
                <a:gridCol w="2034669"/>
                <a:gridCol w="2034669"/>
              </a:tblGrid>
              <a:tr h="43958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</a:rPr>
                        <a:t>Сорбент</a:t>
                      </a:r>
                      <a:endParaRPr lang="ru-RU" sz="1200" i="1" dirty="0" smtClean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Уравнение </a:t>
                      </a:r>
                      <a:endParaRPr lang="ru-RU" sz="12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П-709</a:t>
                      </a:r>
                      <a:endParaRPr lang="ru-RU" sz="12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Цеолит</a:t>
                      </a:r>
                      <a:endParaRPr lang="ru-RU" sz="12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П-709+цеолит</a:t>
                      </a:r>
                      <a:endParaRPr lang="ru-RU" sz="12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</a:tr>
              <a:tr h="28552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Ленгмюр</a:t>
                      </a:r>
                      <a:endParaRPr lang="ru-RU" sz="12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0,7117</a:t>
                      </a:r>
                      <a:endParaRPr lang="ru-RU" sz="12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0,8339</a:t>
                      </a:r>
                      <a:endParaRPr lang="ru-RU" sz="12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0,2206</a:t>
                      </a:r>
                      <a:endParaRPr lang="ru-RU" sz="12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</a:tr>
              <a:tr h="28552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Фрейндлих</a:t>
                      </a:r>
                      <a:endParaRPr lang="ru-RU" sz="12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0,5159</a:t>
                      </a:r>
                      <a:endParaRPr lang="ru-RU" sz="12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0,7244</a:t>
                      </a:r>
                      <a:endParaRPr lang="ru-RU" sz="12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0,0702</a:t>
                      </a:r>
                      <a:endParaRPr lang="ru-RU" sz="12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</a:tr>
              <a:tr h="28552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Дубинин</a:t>
                      </a:r>
                      <a:endParaRPr lang="ru-RU" sz="12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0,606</a:t>
                      </a:r>
                      <a:endParaRPr lang="ru-RU" sz="12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0,784</a:t>
                      </a:r>
                      <a:endParaRPr lang="ru-RU" sz="12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0,1154</a:t>
                      </a:r>
                      <a:endParaRPr lang="ru-RU" sz="12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34" marR="8334" marT="0" marB="0"/>
                </a:tc>
              </a:tr>
            </a:tbl>
          </a:graphicData>
        </a:graphic>
      </p:graphicFrame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9" t="-615" r="-401" b="-742"/>
          <a:stretch>
            <a:fillRect/>
          </a:stretch>
        </p:blipFill>
        <p:spPr bwMode="auto">
          <a:xfrm>
            <a:off x="827584" y="260648"/>
            <a:ext cx="4295775" cy="25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5297798" y="908720"/>
            <a:ext cx="34563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Рисунок 5. Изотермы сорбции м-ксилола из водных растворов на П-709, цеолите и смешанном образце.</a:t>
            </a:r>
            <a:br>
              <a:rPr lang="ru-RU" dirty="0"/>
            </a:b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5157192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М- и о-ксилолы из водных растворов с концентрациями до 1 ммоль/л вполне удовлетворительно поглощается смешанным сорбентом из углеродного </a:t>
            </a:r>
            <a:r>
              <a:rPr lang="ru-RU" dirty="0" err="1"/>
              <a:t>сибунита</a:t>
            </a:r>
            <a:r>
              <a:rPr lang="ru-RU" dirty="0"/>
              <a:t> П-709 и цеолита </a:t>
            </a:r>
            <a:r>
              <a:rPr lang="ru-RU" dirty="0" err="1"/>
              <a:t>Чугуевского</a:t>
            </a:r>
            <a:r>
              <a:rPr lang="ru-RU" dirty="0"/>
              <a:t> месторождения Приморского края в соотношении 1:1 по массе</a:t>
            </a:r>
            <a:r>
              <a:rPr lang="ru-RU" i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01976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602</Words>
  <Application>Microsoft Office PowerPoint</Application>
  <PresentationFormat>Экран (4:3)</PresentationFormat>
  <Paragraphs>310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Исследование сорбционных свойств смешанного углеродно – минерального материала Таблица 1. Параметры образцов по сорбции азота.</vt:lpstr>
      <vt:lpstr>Таблица 2. Параметры образцов по сорбции паров воды.</vt:lpstr>
      <vt:lpstr>Таблица 3. Динамические параметры работы слоя материалов в процессах адсорбции – десорбции толуола.</vt:lpstr>
      <vt:lpstr>Таблица 4. Коэффициенты достоверности аппроксимации изотерм адсорбции о-ксилола уравнениями.</vt:lpstr>
      <vt:lpstr>Таблица 5 – Коэффициенты массопереноса о-ксилола</vt:lpstr>
      <vt:lpstr>         Таблица 8. Коэффициенты достоверности аппроксимации изотерм адсорбции м-ксилола уравнениями.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LAB2</dc:creator>
  <cp:lastModifiedBy>LAB2</cp:lastModifiedBy>
  <cp:revision>20</cp:revision>
  <dcterms:created xsi:type="dcterms:W3CDTF">2023-05-15T05:01:40Z</dcterms:created>
  <dcterms:modified xsi:type="dcterms:W3CDTF">2023-05-16T07:11:43Z</dcterms:modified>
</cp:coreProperties>
</file>