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7"/>
  </p:notesMasterIdLst>
  <p:sldIdLst>
    <p:sldId id="256" r:id="rId6"/>
    <p:sldId id="258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72" r:id="rId15"/>
    <p:sldId id="273" r:id="rId16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40-gie.VNIIA\Desktop\&#1058;&#1054;&#1055;&#1040;&#1047;\2022\&#1056;&#1077;&#1079;&#1091;&#1083;&#1100;&#1090;&#1072;&#1090;&#1099;%20&#1101;&#1082;&#1089;&#1087;&#1077;&#1088;&#1080;&#1084;&#1077;&#1085;&#1090;&#1072;%20&#1054;&#1050;&#1056;%202022\&#1076;&#1079;&#1077;&#1090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40-gie.VNIIA\Desktop\&#1058;&#1054;&#1055;&#1040;&#1047;\2022\&#1056;&#1077;&#1079;&#1091;&#1083;&#1100;&#1090;&#1072;&#1090;&#1099;%20&#1101;&#1082;&#1089;&#1087;&#1077;&#1088;&#1080;&#1084;&#1077;&#1085;&#1090;&#1072;%20&#1054;&#1050;&#1056;%202022\&#1042;&#1103;&#1079;&#1082;&#1086;&#1089;&#1090;&#110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40-gie.VNIIA\Desktop\&#1058;&#1054;&#1055;&#1040;&#1047;\2022\&#1056;&#1077;&#1079;&#1091;&#1083;&#1100;&#1090;&#1072;&#1090;&#1099;%20&#1101;&#1082;&#1089;&#1087;&#1077;&#1088;&#1080;&#1084;&#1077;&#1085;&#1090;&#1072;%20&#1054;&#1050;&#1056;%202022\&#1076;&#1079;&#1077;&#1090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40-gie.VNIIA\Desktop\&#1058;&#1054;&#1055;&#1040;&#1047;\2022\&#1056;&#1077;&#1079;&#1091;&#1083;&#1100;&#1090;&#1072;&#1090;&#1099;%20&#1101;&#1082;&#1089;&#1087;&#1077;&#1088;&#1080;&#1084;&#1077;&#1085;&#1090;&#1072;%20&#1054;&#1050;&#1056;%202022\&#1042;&#1103;&#1079;&#1082;&#1086;&#1089;&#1090;&#110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40-gie.VNIIA\Desktop\&#1058;&#1054;&#1055;&#1040;&#1047;\2022\&#1056;&#1077;&#1079;&#1091;&#1083;&#1100;&#1090;&#1072;&#1090;&#1099;%20&#1101;&#1082;&#1089;&#1087;&#1077;&#1088;&#1080;&#1084;&#1077;&#1085;&#1090;&#1072;%20&#1054;&#1050;&#1056;%202022\&#1042;&#1103;&#1079;&#1082;&#1086;&#1089;&#1090;&#110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40-gie.VNIIA\Desktop\&#1058;&#1054;&#1055;&#1040;&#1047;\2022\&#1056;&#1077;&#1079;&#1091;&#1083;&#1100;&#1090;&#1072;&#1090;&#1099;%20&#1101;&#1082;&#1089;&#1087;&#1077;&#1088;&#1080;&#1084;&#1077;&#1085;&#1090;&#1072;%20&#1054;&#1050;&#1056;%202022\&#1042;&#1103;&#1079;&#1082;&#1086;&#1089;&#1090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4897233640706"/>
          <c:y val="0.19000991615588811"/>
          <c:w val="0.41144771793033097"/>
          <c:h val="0.75603154023075447"/>
        </c:manualLayout>
      </c:layout>
      <c:scatterChart>
        <c:scatterStyle val="smoothMarker"/>
        <c:varyColors val="0"/>
        <c:ser>
          <c:idx val="0"/>
          <c:order val="0"/>
          <c:tx>
            <c:v>Керамическая суспензия с 0,5 масс.% Dolapix CE 64</c:v>
          </c:tx>
          <c:errBars>
            <c:errDir val="y"/>
            <c:errBarType val="both"/>
            <c:errValType val="fixedVal"/>
            <c:noEndCap val="0"/>
            <c:val val="1.1000000000000006E-2"/>
          </c:errBars>
          <c:xVal>
            <c:numRef>
              <c:f>'C -&gt; Z'!$A$24:$A$27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</c:numCache>
            </c:numRef>
          </c:xVal>
          <c:yVal>
            <c:numRef>
              <c:f>'C -&gt; Z'!$B$24:$B$27</c:f>
              <c:numCache>
                <c:formatCode>0.0</c:formatCode>
                <c:ptCount val="4"/>
                <c:pt idx="0">
                  <c:v>-44</c:v>
                </c:pt>
                <c:pt idx="1">
                  <c:v>-57.4</c:v>
                </c:pt>
                <c:pt idx="2">
                  <c:v>-65.2</c:v>
                </c:pt>
                <c:pt idx="3">
                  <c:v>-50.4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B04-436B-9B03-13B469424C80}"/>
            </c:ext>
          </c:extLst>
        </c:ser>
        <c:ser>
          <c:idx val="1"/>
          <c:order val="1"/>
          <c:tx>
            <c:v>Керамическая суспензия с 0,25 масс.% Dolapix CE 64</c:v>
          </c:tx>
          <c:xVal>
            <c:numRef>
              <c:f>'C -&gt; Z'!$A$33:$A$35</c:f>
              <c:numCache>
                <c:formatCode>0.0</c:formatCode>
                <c:ptCount val="3"/>
                <c:pt idx="0">
                  <c:v>70</c:v>
                </c:pt>
                <c:pt idx="1">
                  <c:v>80</c:v>
                </c:pt>
                <c:pt idx="2">
                  <c:v>85</c:v>
                </c:pt>
              </c:numCache>
            </c:numRef>
          </c:xVal>
          <c:yVal>
            <c:numRef>
              <c:f>'C -&gt; Z'!$B$33:$B$35</c:f>
              <c:numCache>
                <c:formatCode>0.0</c:formatCode>
                <c:ptCount val="3"/>
                <c:pt idx="0">
                  <c:v>-58.7</c:v>
                </c:pt>
                <c:pt idx="1">
                  <c:v>-67.7</c:v>
                </c:pt>
                <c:pt idx="2">
                  <c:v>-90.3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B04-436B-9B03-13B469424C80}"/>
            </c:ext>
          </c:extLst>
        </c:ser>
        <c:ser>
          <c:idx val="2"/>
          <c:order val="2"/>
          <c:tx>
            <c:v>Керамическая суспензия с 0,35 масс.% Doloapix CE 64</c:v>
          </c:tx>
          <c:xVal>
            <c:numRef>
              <c:f>'C -&gt; Z'!$A$39:$A$40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xVal>
          <c:yVal>
            <c:numRef>
              <c:f>'C -&gt; Z'!$B$39:$B$40</c:f>
              <c:numCache>
                <c:formatCode>General</c:formatCode>
                <c:ptCount val="2"/>
                <c:pt idx="0">
                  <c:v>-56.1</c:v>
                </c:pt>
                <c:pt idx="1">
                  <c:v>-71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B04-436B-9B03-13B469424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20640"/>
        <c:axId val="111922560"/>
      </c:scatterChart>
      <c:valAx>
        <c:axId val="111920640"/>
        <c:scaling>
          <c:orientation val="minMax"/>
          <c:max val="90"/>
          <c:min val="4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Концентрация твердой фазы в суспензии, масс.%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high"/>
        <c:crossAx val="111922560"/>
        <c:crosses val="autoZero"/>
        <c:crossBetween val="midCat"/>
      </c:valAx>
      <c:valAx>
        <c:axId val="111922560"/>
        <c:scaling>
          <c:orientation val="minMax"/>
          <c:max val="-30"/>
          <c:min val="-10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Дзета-потенциал, мВ</a:t>
                </a:r>
              </a:p>
            </c:rich>
          </c:tx>
          <c:layout>
            <c:manualLayout>
              <c:xMode val="edge"/>
              <c:yMode val="edge"/>
              <c:x val="3.5555548445334671E-2"/>
              <c:y val="0.2197336299505312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11920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480653664744393"/>
          <c:y val="0.11390718491596168"/>
          <c:w val="0.29120880508226393"/>
          <c:h val="0.7155696759953423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solidFill>
            <a:srgbClr val="002060"/>
          </a:solidFill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Керамическая суспензия с добавлением 0,5 масс. % Dolapix CE 64</c:v>
          </c:tx>
          <c:xVal>
            <c:numRef>
              <c:f>Лист1!$D$29:$D$32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</c:numCache>
            </c:numRef>
          </c:xVal>
          <c:yVal>
            <c:numRef>
              <c:f>Лист1!$E$29:$E$32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20</c:v>
                </c:pt>
                <c:pt idx="3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7C0-4A2A-9045-D9E1F9A88217}"/>
            </c:ext>
          </c:extLst>
        </c:ser>
        <c:ser>
          <c:idx val="1"/>
          <c:order val="1"/>
          <c:tx>
            <c:v>Керамическая суспензия с добавлением 0,5 масс. % Dolapix CE 64 и 2 масс. % ПВС</c:v>
          </c:tx>
          <c:xVal>
            <c:numRef>
              <c:f>Лист1!$F$29:$F$31</c:f>
              <c:numCache>
                <c:formatCode>General</c:formatCode>
                <c:ptCount val="3"/>
                <c:pt idx="0">
                  <c:v>46.9</c:v>
                </c:pt>
                <c:pt idx="1">
                  <c:v>56.4</c:v>
                </c:pt>
                <c:pt idx="2">
                  <c:v>72.3</c:v>
                </c:pt>
              </c:numCache>
            </c:numRef>
          </c:xVal>
          <c:yVal>
            <c:numRef>
              <c:f>Лист1!$G$29:$G$31</c:f>
              <c:numCache>
                <c:formatCode>General</c:formatCode>
                <c:ptCount val="3"/>
                <c:pt idx="0">
                  <c:v>18</c:v>
                </c:pt>
                <c:pt idx="1">
                  <c:v>63</c:v>
                </c:pt>
                <c:pt idx="2">
                  <c:v>900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7C0-4A2A-9045-D9E1F9A88217}"/>
            </c:ext>
          </c:extLst>
        </c:ser>
        <c:ser>
          <c:idx val="2"/>
          <c:order val="2"/>
          <c:tx>
            <c:v>Керамическая суспензия с добавлением 0,25 масс.% Dolapix CE 64</c:v>
          </c:tx>
          <c:xVal>
            <c:numRef>
              <c:f>Лист1!$M$27:$M$29</c:f>
              <c:numCache>
                <c:formatCode>General</c:formatCode>
                <c:ptCount val="3"/>
                <c:pt idx="0">
                  <c:v>85</c:v>
                </c:pt>
                <c:pt idx="1">
                  <c:v>80</c:v>
                </c:pt>
                <c:pt idx="2">
                  <c:v>70</c:v>
                </c:pt>
              </c:numCache>
            </c:numRef>
          </c:xVal>
          <c:yVal>
            <c:numRef>
              <c:f>Лист1!$N$27:$N$29</c:f>
              <c:numCache>
                <c:formatCode>General</c:formatCode>
                <c:ptCount val="3"/>
                <c:pt idx="0">
                  <c:v>260</c:v>
                </c:pt>
                <c:pt idx="1">
                  <c:v>40</c:v>
                </c:pt>
                <c:pt idx="2">
                  <c:v>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7C0-4A2A-9045-D9E1F9A88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03872"/>
        <c:axId val="115505792"/>
      </c:scatterChart>
      <c:valAx>
        <c:axId val="115503872"/>
        <c:scaling>
          <c:orientation val="minMax"/>
          <c:max val="90"/>
          <c:min val="4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Содержание твердой фазы в суспезии, масс.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505792"/>
        <c:crosses val="autoZero"/>
        <c:crossBetween val="midCat"/>
      </c:valAx>
      <c:valAx>
        <c:axId val="115505792"/>
        <c:scaling>
          <c:orientation val="minMax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Вязкость суспензии при скорости вращения шпинделя 60 об/мин, сПз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503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928340718839702"/>
          <c:y val="4.5622399980249112E-2"/>
          <c:w val="0.3613277954263665"/>
          <c:h val="0.8029336246589886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solidFill>
            <a:srgbClr val="002060"/>
          </a:solidFill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Керамическая суспензия с 80 масс.% твердой фазы</c:v>
          </c:tx>
          <c:xVal>
            <c:numRef>
              <c:f>'C -&gt; Z'!$E$24:$E$28</c:f>
              <c:numCache>
                <c:formatCode>General</c:formatCode>
                <c:ptCount val="5"/>
                <c:pt idx="0">
                  <c:v>0.2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0.35000000000000031</c:v>
                </c:pt>
                <c:pt idx="4">
                  <c:v>0.5</c:v>
                </c:pt>
              </c:numCache>
            </c:numRef>
          </c:xVal>
          <c:yVal>
            <c:numRef>
              <c:f>'C -&gt; Z'!$G$24:$G$28</c:f>
              <c:numCache>
                <c:formatCode>0.0</c:formatCode>
                <c:ptCount val="5"/>
                <c:pt idx="0">
                  <c:v>-63.9</c:v>
                </c:pt>
                <c:pt idx="1">
                  <c:v>-67.7</c:v>
                </c:pt>
                <c:pt idx="2">
                  <c:v>-65</c:v>
                </c:pt>
                <c:pt idx="3">
                  <c:v>-56.1</c:v>
                </c:pt>
                <c:pt idx="4">
                  <c:v>-50.4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C73-4460-92BB-B9C0C6AE3936}"/>
            </c:ext>
          </c:extLst>
        </c:ser>
        <c:ser>
          <c:idx val="2"/>
          <c:order val="1"/>
          <c:tx>
            <c:v>Керамическая суспензия с содержанием твердой фазы 85 масс.% </c:v>
          </c:tx>
          <c:xVal>
            <c:numRef>
              <c:f>'C -&gt; Z'!$A$43:$A$44</c:f>
              <c:numCache>
                <c:formatCode>General</c:formatCode>
                <c:ptCount val="2"/>
                <c:pt idx="0">
                  <c:v>0.25</c:v>
                </c:pt>
                <c:pt idx="1">
                  <c:v>0.35000000000000031</c:v>
                </c:pt>
              </c:numCache>
            </c:numRef>
          </c:xVal>
          <c:yVal>
            <c:numRef>
              <c:f>'C -&gt; Z'!$B$43:$B$44</c:f>
              <c:numCache>
                <c:formatCode>General</c:formatCode>
                <c:ptCount val="2"/>
                <c:pt idx="0">
                  <c:v>-90.3</c:v>
                </c:pt>
                <c:pt idx="1">
                  <c:v>-71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C73-4460-92BB-B9C0C6AE3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413760"/>
        <c:axId val="115415680"/>
      </c:scatterChart>
      <c:valAx>
        <c:axId val="115413760"/>
        <c:scaling>
          <c:orientation val="minMax"/>
          <c:max val="0.54"/>
          <c:min val="0.16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Концентрация </a:t>
                </a:r>
                <a:r>
                  <a:rPr lang="en-US"/>
                  <a:t>Dolapix CE 64</a:t>
                </a:r>
                <a:r>
                  <a:rPr lang="ru-RU"/>
                  <a:t>, масс.%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high"/>
        <c:crossAx val="115415680"/>
        <c:crosses val="autoZero"/>
        <c:crossBetween val="midCat"/>
      </c:valAx>
      <c:valAx>
        <c:axId val="115415680"/>
        <c:scaling>
          <c:orientation val="minMax"/>
          <c:max val="-38"/>
          <c:min val="-94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Дзета-потенциал, мВ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154137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964718940693761"/>
          <c:y val="0.10402535683169711"/>
          <c:w val="0.39508547404197908"/>
          <c:h val="0.8418367782849501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solidFill>
            <a:srgbClr val="002060"/>
          </a:solidFill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Керамическая суспензия с содержанием твердой фазы 80 масс.%</c:v>
          </c:tx>
          <c:xVal>
            <c:numRef>
              <c:f>Лист1!$I$28:$I$32</c:f>
              <c:numCache>
                <c:formatCode>General</c:formatCode>
                <c:ptCount val="5"/>
                <c:pt idx="0">
                  <c:v>0.2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0.35000000000000031</c:v>
                </c:pt>
                <c:pt idx="4">
                  <c:v>0.5</c:v>
                </c:pt>
              </c:numCache>
            </c:numRef>
          </c:xVal>
          <c:yVal>
            <c:numRef>
              <c:f>Лист1!$J$28:$J$32</c:f>
              <c:numCache>
                <c:formatCode>General</c:formatCode>
                <c:ptCount val="5"/>
                <c:pt idx="0">
                  <c:v>40</c:v>
                </c:pt>
                <c:pt idx="1">
                  <c:v>30</c:v>
                </c:pt>
                <c:pt idx="2">
                  <c:v>35</c:v>
                </c:pt>
                <c:pt idx="3">
                  <c:v>268</c:v>
                </c:pt>
                <c:pt idx="4">
                  <c:v>150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C56-4D0B-A6CE-50A7BF9B1AF4}"/>
            </c:ext>
          </c:extLst>
        </c:ser>
        <c:ser>
          <c:idx val="1"/>
          <c:order val="1"/>
          <c:tx>
            <c:v>Керамическая суспензия с содержанием твердой фазы 80 масс. % и 2 масс.% ПВС</c:v>
          </c:tx>
          <c:xVal>
            <c:numRef>
              <c:f>Лист1!$K$28:$K$31</c:f>
              <c:numCache>
                <c:formatCode>General</c:formatCode>
                <c:ptCount val="4"/>
                <c:pt idx="0">
                  <c:v>0.25</c:v>
                </c:pt>
                <c:pt idx="1">
                  <c:v>0.30000000000000032</c:v>
                </c:pt>
                <c:pt idx="2">
                  <c:v>0.35000000000000031</c:v>
                </c:pt>
                <c:pt idx="3">
                  <c:v>0.5</c:v>
                </c:pt>
              </c:numCache>
            </c:numRef>
          </c:xVal>
          <c:yVal>
            <c:numRef>
              <c:f>Лист1!$L$28:$L$31</c:f>
              <c:numCache>
                <c:formatCode>General</c:formatCode>
                <c:ptCount val="4"/>
                <c:pt idx="0">
                  <c:v>450</c:v>
                </c:pt>
                <c:pt idx="1">
                  <c:v>580</c:v>
                </c:pt>
                <c:pt idx="2">
                  <c:v>1600</c:v>
                </c:pt>
                <c:pt idx="3">
                  <c:v>1300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C56-4D0B-A6CE-50A7BF9B1AF4}"/>
            </c:ext>
          </c:extLst>
        </c:ser>
        <c:ser>
          <c:idx val="2"/>
          <c:order val="2"/>
          <c:tx>
            <c:v>Керамическая суспензия с содержанием твердой фазы 85 масс.%</c:v>
          </c:tx>
          <c:xVal>
            <c:numRef>
              <c:f>Лист1!$O$27:$O$28</c:f>
              <c:numCache>
                <c:formatCode>General</c:formatCode>
                <c:ptCount val="2"/>
                <c:pt idx="0">
                  <c:v>0.25</c:v>
                </c:pt>
                <c:pt idx="1">
                  <c:v>0.35000000000000031</c:v>
                </c:pt>
              </c:numCache>
            </c:numRef>
          </c:xVal>
          <c:yVal>
            <c:numRef>
              <c:f>Лист1!$P$27:$P$28</c:f>
              <c:numCache>
                <c:formatCode>General</c:formatCode>
                <c:ptCount val="2"/>
                <c:pt idx="0">
                  <c:v>220</c:v>
                </c:pt>
                <c:pt idx="1">
                  <c:v>150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C56-4D0B-A6CE-50A7BF9B1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433472"/>
        <c:axId val="115435392"/>
      </c:scatterChart>
      <c:valAx>
        <c:axId val="115433472"/>
        <c:scaling>
          <c:orientation val="minMax"/>
          <c:max val="0.52"/>
          <c:min val="0.15000000000000024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Содержание </a:t>
                </a:r>
                <a:r>
                  <a:rPr lang="en-US"/>
                  <a:t>Dolapix </a:t>
                </a:r>
                <a:r>
                  <a:rPr lang="ru-RU"/>
                  <a:t>СЕ 64 в суспезии, масс.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435392"/>
        <c:crosses val="autoZero"/>
        <c:crossBetween val="midCat"/>
      </c:valAx>
      <c:valAx>
        <c:axId val="115435392"/>
        <c:scaling>
          <c:orientation val="minMax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Вязкость суспензии при скорости вращения шпинделя 30 об/мин, сПз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433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764095296749799"/>
          <c:y val="4.076092455283066E-2"/>
          <c:w val="0.3823590470325049"/>
          <c:h val="0.8880103233308062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solidFill>
            <a:srgbClr val="002060"/>
          </a:solidFill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Керамическая суспензия с содержанием твердой фазы 80 масс.% и 0,25 масс. % Dolapix CE 64</c:v>
          </c:tx>
          <c:xVal>
            <c:numRef>
              <c:f>Лист1!$C$64:$C$67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</c:numCache>
            </c:numRef>
          </c:xVal>
          <c:yVal>
            <c:numRef>
              <c:f>Лист1!$D$64:$D$67</c:f>
              <c:numCache>
                <c:formatCode>General</c:formatCode>
                <c:ptCount val="4"/>
                <c:pt idx="0">
                  <c:v>31</c:v>
                </c:pt>
                <c:pt idx="1">
                  <c:v>235</c:v>
                </c:pt>
                <c:pt idx="2">
                  <c:v>420</c:v>
                </c:pt>
                <c:pt idx="3">
                  <c:v>760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B36-4F75-95E1-DCF20AA2B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84320"/>
        <c:axId val="115790592"/>
      </c:scatterChart>
      <c:valAx>
        <c:axId val="115784320"/>
        <c:scaling>
          <c:orientation val="minMax"/>
          <c:max val="2.5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Содержание ПВС в суспензии, масс.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790592"/>
        <c:crosses val="autoZero"/>
        <c:crossBetween val="midCat"/>
      </c:valAx>
      <c:valAx>
        <c:axId val="115790592"/>
        <c:scaling>
          <c:orientation val="minMax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Вязкость суспензии при скорости вращения шпинделя 60 об/мин, сПз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784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365986120589865"/>
          <c:y val="0.23683508538662934"/>
          <c:w val="0.39634013879410251"/>
          <c:h val="0.5008696555449370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solidFill>
            <a:srgbClr val="002060"/>
          </a:solidFill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76870162574528"/>
          <c:y val="3.8595337697520812E-2"/>
          <c:w val="0.43130462356034555"/>
          <c:h val="0.82802364908172599"/>
        </c:manualLayout>
      </c:layout>
      <c:scatterChart>
        <c:scatterStyle val="smoothMarker"/>
        <c:varyColors val="0"/>
        <c:ser>
          <c:idx val="0"/>
          <c:order val="0"/>
          <c:tx>
            <c:v>Керамическая суспензия с содержанием твердой фазы 80 масс.% ,0,25 масс% Dolapix CE 64, 1 масс.% ПВС</c:v>
          </c:tx>
          <c:xVal>
            <c:numRef>
              <c:f>Лист1!$K$69:$K$73</c:f>
              <c:numCache>
                <c:formatCode>General</c:formatCode>
                <c:ptCount val="5"/>
                <c:pt idx="0">
                  <c:v>60</c:v>
                </c:pt>
                <c:pt idx="1">
                  <c:v>30</c:v>
                </c:pt>
                <c:pt idx="2">
                  <c:v>12</c:v>
                </c:pt>
                <c:pt idx="3">
                  <c:v>6</c:v>
                </c:pt>
                <c:pt idx="4">
                  <c:v>3</c:v>
                </c:pt>
              </c:numCache>
            </c:numRef>
          </c:xVal>
          <c:yVal>
            <c:numRef>
              <c:f>Лист1!$L$69:$L$73</c:f>
              <c:numCache>
                <c:formatCode>General</c:formatCode>
                <c:ptCount val="5"/>
                <c:pt idx="0">
                  <c:v>235</c:v>
                </c:pt>
                <c:pt idx="1">
                  <c:v>325</c:v>
                </c:pt>
                <c:pt idx="2">
                  <c:v>525</c:v>
                </c:pt>
                <c:pt idx="3">
                  <c:v>775</c:v>
                </c:pt>
                <c:pt idx="4">
                  <c:v>1250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3D-4F42-9473-CC230EE341BA}"/>
            </c:ext>
          </c:extLst>
        </c:ser>
        <c:ser>
          <c:idx val="1"/>
          <c:order val="1"/>
          <c:tx>
            <c:v>Керамическая суспензия с содержанием твердой фазы 80 масс.%, 0,2 масс. % Dolapix CE 64, 1,5 масс.% ПВС</c:v>
          </c:tx>
          <c:xVal>
            <c:numRef>
              <c:f>Лист1!$K$69:$K$73</c:f>
              <c:numCache>
                <c:formatCode>General</c:formatCode>
                <c:ptCount val="5"/>
                <c:pt idx="0">
                  <c:v>60</c:v>
                </c:pt>
                <c:pt idx="1">
                  <c:v>30</c:v>
                </c:pt>
                <c:pt idx="2">
                  <c:v>12</c:v>
                </c:pt>
                <c:pt idx="3">
                  <c:v>6</c:v>
                </c:pt>
                <c:pt idx="4">
                  <c:v>3</c:v>
                </c:pt>
              </c:numCache>
            </c:numRef>
          </c:xVal>
          <c:yVal>
            <c:numRef>
              <c:f>Лист1!$N$69:$N$73</c:f>
              <c:numCache>
                <c:formatCode>General</c:formatCode>
                <c:ptCount val="5"/>
                <c:pt idx="0">
                  <c:v>420</c:v>
                </c:pt>
                <c:pt idx="1">
                  <c:v>590</c:v>
                </c:pt>
                <c:pt idx="2">
                  <c:v>875</c:v>
                </c:pt>
                <c:pt idx="3">
                  <c:v>1500</c:v>
                </c:pt>
                <c:pt idx="4">
                  <c:v>2400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3D-4F42-9473-CC230EE341BA}"/>
            </c:ext>
          </c:extLst>
        </c:ser>
        <c:ser>
          <c:idx val="2"/>
          <c:order val="2"/>
          <c:tx>
            <c:v>Керамическая суспензия с содержанием твердой фазы 80 масс. %, 0,25 масс.% Dolapix CE 64, 2 масс.% ПВС</c:v>
          </c:tx>
          <c:xVal>
            <c:numRef>
              <c:f>Лист1!$K$69:$K$73</c:f>
              <c:numCache>
                <c:formatCode>General</c:formatCode>
                <c:ptCount val="5"/>
                <c:pt idx="0">
                  <c:v>60</c:v>
                </c:pt>
                <c:pt idx="1">
                  <c:v>30</c:v>
                </c:pt>
                <c:pt idx="2">
                  <c:v>12</c:v>
                </c:pt>
                <c:pt idx="3">
                  <c:v>6</c:v>
                </c:pt>
                <c:pt idx="4">
                  <c:v>3</c:v>
                </c:pt>
              </c:numCache>
            </c:numRef>
          </c:xVal>
          <c:yVal>
            <c:numRef>
              <c:f>Лист1!$M$69:$M$72</c:f>
              <c:numCache>
                <c:formatCode>General</c:formatCode>
                <c:ptCount val="4"/>
                <c:pt idx="0">
                  <c:v>760</c:v>
                </c:pt>
                <c:pt idx="1">
                  <c:v>1080</c:v>
                </c:pt>
                <c:pt idx="2">
                  <c:v>1800</c:v>
                </c:pt>
                <c:pt idx="3">
                  <c:v>2800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3D-4F42-9473-CC230EE341BA}"/>
            </c:ext>
          </c:extLst>
        </c:ser>
        <c:ser>
          <c:idx val="3"/>
          <c:order val="3"/>
          <c:tx>
            <c:v>Керамическая суспензия с содержанием твердой фазы 85 масс.%, 0.35 масс.% Dolapix CE 64 и 2 масс.% ПВС</c:v>
          </c:tx>
          <c:xVal>
            <c:numRef>
              <c:f>Лист1!$K$69:$K$73</c:f>
              <c:numCache>
                <c:formatCode>General</c:formatCode>
                <c:ptCount val="5"/>
                <c:pt idx="0">
                  <c:v>60</c:v>
                </c:pt>
                <c:pt idx="1">
                  <c:v>30</c:v>
                </c:pt>
                <c:pt idx="2">
                  <c:v>12</c:v>
                </c:pt>
                <c:pt idx="3">
                  <c:v>6</c:v>
                </c:pt>
                <c:pt idx="4">
                  <c:v>3</c:v>
                </c:pt>
              </c:numCache>
            </c:numRef>
          </c:xVal>
          <c:yVal>
            <c:numRef>
              <c:f>Лист1!$O$69:$O$73</c:f>
              <c:numCache>
                <c:formatCode>General</c:formatCode>
                <c:ptCount val="5"/>
                <c:pt idx="0">
                  <c:v>940</c:v>
                </c:pt>
                <c:pt idx="1">
                  <c:v>1320</c:v>
                </c:pt>
                <c:pt idx="2">
                  <c:v>2100</c:v>
                </c:pt>
                <c:pt idx="3">
                  <c:v>3100</c:v>
                </c:pt>
                <c:pt idx="4">
                  <c:v>5000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3D-4F42-9473-CC230EE34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41664"/>
        <c:axId val="115847936"/>
      </c:scatterChart>
      <c:valAx>
        <c:axId val="115841664"/>
        <c:scaling>
          <c:orientation val="minMax"/>
          <c:max val="65"/>
          <c:min val="2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Скорость вращения шпинделя, об/мин</a:t>
                </a:r>
              </a:p>
            </c:rich>
          </c:tx>
          <c:layout>
            <c:manualLayout>
              <c:xMode val="edge"/>
              <c:yMode val="edge"/>
              <c:x val="0.124486168203533"/>
              <c:y val="0.920682958303778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847936"/>
        <c:crosses val="autoZero"/>
        <c:crossBetween val="midCat"/>
      </c:valAx>
      <c:valAx>
        <c:axId val="115847936"/>
        <c:scaling>
          <c:orientation val="minMax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Вязкость суспензии, сПз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8416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558090767692459"/>
          <c:y val="2.0782566395732385E-4"/>
          <c:w val="0.41483378065205256"/>
          <c:h val="0.9229783763342536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solidFill>
            <a:srgbClr val="002060"/>
          </a:solidFill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73113" y="882650"/>
            <a:ext cx="5803900" cy="43529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35175" y="5514073"/>
            <a:ext cx="5881050" cy="522365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190310" cy="5800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17" name="PlaceHolder 4"/>
          <p:cNvSpPr>
            <a:spLocks noGrp="1"/>
          </p:cNvSpPr>
          <p:nvPr>
            <p:ph type="dt"/>
          </p:nvPr>
        </p:nvSpPr>
        <p:spPr>
          <a:xfrm>
            <a:off x="4161091" y="0"/>
            <a:ext cx="3190310" cy="5800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18" name="PlaceHolder 5"/>
          <p:cNvSpPr>
            <a:spLocks noGrp="1"/>
          </p:cNvSpPr>
          <p:nvPr>
            <p:ph type="ftr"/>
          </p:nvPr>
        </p:nvSpPr>
        <p:spPr>
          <a:xfrm>
            <a:off x="0" y="11028538"/>
            <a:ext cx="3190310" cy="5800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19" name="PlaceHolder 6"/>
          <p:cNvSpPr>
            <a:spLocks noGrp="1"/>
          </p:cNvSpPr>
          <p:nvPr>
            <p:ph type="sldNum"/>
          </p:nvPr>
        </p:nvSpPr>
        <p:spPr>
          <a:xfrm>
            <a:off x="4161091" y="11028538"/>
            <a:ext cx="3190310" cy="58005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buNone/>
            </a:pPr>
            <a:fld id="{4514B160-8549-4E08-A58F-C61712346277}" type="slidenum">
              <a:rPr lang="ru-RU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107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6288" y="882650"/>
            <a:ext cx="5799137" cy="4351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4514B160-8549-4E08-A58F-C61712346277}" type="slidenum">
              <a:rPr lang="ru-RU" sz="1400" b="0" strike="noStrike" spc="-1" smtClean="0">
                <a:latin typeface="Times New Roman"/>
              </a:rPr>
              <a:pPr algn="r">
                <a:buNone/>
              </a:p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6288" y="882650"/>
            <a:ext cx="5799137" cy="4351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4514B160-8549-4E08-A58F-C61712346277}" type="slidenum">
              <a:rPr lang="ru-RU" sz="1400" b="0" strike="noStrike" spc="-1" smtClean="0">
                <a:latin typeface="Times New Roman"/>
              </a:rPr>
              <a:pPr algn="r">
                <a:buNone/>
              </a:pPr>
              <a:t>5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6288" y="882650"/>
            <a:ext cx="5799137" cy="4351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4514B160-8549-4E08-A58F-C61712346277}" type="slidenum">
              <a:rPr lang="ru-RU" sz="1400" b="0" strike="noStrike" spc="-1" smtClean="0">
                <a:latin typeface="Times New Roman"/>
              </a:rPr>
              <a:pPr algn="r">
                <a:buNone/>
              </a:p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6288" y="882650"/>
            <a:ext cx="5799137" cy="4351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4514B160-8549-4E08-A58F-C61712346277}" type="slidenum">
              <a:rPr lang="ru-RU" sz="1400" b="0" strike="noStrike" spc="-1" smtClean="0">
                <a:latin typeface="Times New Roman"/>
              </a:rPr>
              <a:pPr algn="r">
                <a:buNone/>
              </a:pPr>
              <a:t>7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6288" y="882650"/>
            <a:ext cx="5799137" cy="4351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4514B160-8549-4E08-A58F-C61712346277}" type="slidenum">
              <a:rPr lang="ru-RU" sz="1400" b="0" strike="noStrike" spc="-1" smtClean="0">
                <a:latin typeface="Times New Roman"/>
              </a:rPr>
              <a:pPr algn="r">
                <a:buNone/>
              </a:pPr>
              <a:t>8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6288" y="882650"/>
            <a:ext cx="5799137" cy="4351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4514B160-8549-4E08-A58F-C61712346277}" type="slidenum">
              <a:rPr lang="ru-RU" sz="1400" b="0" strike="noStrike" spc="-1" smtClean="0">
                <a:latin typeface="Times New Roman"/>
              </a:rPr>
              <a:pPr algn="r">
                <a:buNone/>
              </a:pPr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97280" y="388296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69996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01884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734040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69728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601884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734040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697280" y="1981080"/>
            <a:ext cx="390816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390816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539640" y="541440"/>
            <a:ext cx="556704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697280" y="1981080"/>
            <a:ext cx="390816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69996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97280" y="388296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69996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01884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734040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469728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601884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734040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97413" y="1981199"/>
            <a:ext cx="3908425" cy="36417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981199"/>
            <a:ext cx="3903662" cy="36417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21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697280" y="1981080"/>
            <a:ext cx="390816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390816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390816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539640" y="541440"/>
            <a:ext cx="556704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69996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97280" y="388296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69996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01884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734040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469728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601884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734040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4697280" y="1981080"/>
            <a:ext cx="390816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390816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539640" y="541440"/>
            <a:ext cx="556704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69996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697280" y="388296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669996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601884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734040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469728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/>
          </p:nvPr>
        </p:nvSpPr>
        <p:spPr>
          <a:xfrm>
            <a:off x="601884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/>
          </p:nvPr>
        </p:nvSpPr>
        <p:spPr>
          <a:xfrm>
            <a:off x="734040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697280" y="1981080"/>
            <a:ext cx="390816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390816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539640" y="541440"/>
            <a:ext cx="556704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69996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697280" y="388296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39640" y="541440"/>
            <a:ext cx="556704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669996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601884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7340400" y="198108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469728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/>
          </p:nvPr>
        </p:nvSpPr>
        <p:spPr>
          <a:xfrm>
            <a:off x="601884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/>
          </p:nvPr>
        </p:nvSpPr>
        <p:spPr>
          <a:xfrm>
            <a:off x="7340400" y="3882960"/>
            <a:ext cx="125820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699960" y="388296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69728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699960" y="1981080"/>
            <a:ext cx="190692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697280" y="3882960"/>
            <a:ext cx="3908160" cy="173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8" name="Picture 3" descr="E:\_D_disk\Работа\Презентации для Организаций\Logo rus 4-3 1.png"/>
          <p:cNvPicPr/>
          <p:nvPr/>
        </p:nvPicPr>
        <p:blipFill>
          <a:blip r:embed="rId15" cstate="print"/>
          <a:stretch/>
        </p:blipFill>
        <p:spPr>
          <a:xfrm>
            <a:off x="534600" y="550440"/>
            <a:ext cx="1821960" cy="828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539640" y="5268960"/>
            <a:ext cx="4989240" cy="28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333333"/>
                </a:solidFill>
                <a:latin typeface="Arial"/>
                <a:ea typeface="Rosatom Light"/>
              </a:rPr>
              <a:t>Наименование мероприятия/название площадки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9640" y="2919240"/>
            <a:ext cx="6399000" cy="143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>
                <a:solidFill>
                  <a:srgbClr val="333333"/>
                </a:solidFill>
                <a:latin typeface="Arial"/>
                <a:ea typeface="Rosatom Light"/>
              </a:rPr>
              <a:t>Тема презентации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9640" y="5845320"/>
            <a:ext cx="49892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333333"/>
                </a:solidFill>
                <a:latin typeface="Arial"/>
                <a:ea typeface="Rosatom Light"/>
              </a:rPr>
              <a:t>ФИО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539640" y="6105240"/>
            <a:ext cx="4989240" cy="21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333333"/>
                </a:solidFill>
                <a:latin typeface="Arial"/>
                <a:ea typeface="Rosatom Light"/>
              </a:rPr>
              <a:t>Должность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Заголовок 1"/>
          <p:cNvSpPr/>
          <p:nvPr/>
        </p:nvSpPr>
        <p:spPr>
          <a:xfrm>
            <a:off x="260640" y="5157360"/>
            <a:ext cx="7429680" cy="50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E:\_D_disk\Работа\Презентации для Организаций\Logo rus 4-3 2.png"/>
          <p:cNvPicPr/>
          <p:nvPr/>
        </p:nvPicPr>
        <p:blipFill>
          <a:blip r:embed="rId15" cstate="print"/>
          <a:stretch/>
        </p:blipFill>
        <p:spPr>
          <a:xfrm>
            <a:off x="7680240" y="458640"/>
            <a:ext cx="950400" cy="4330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539640" y="1981080"/>
            <a:ext cx="3903480" cy="237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697280" y="1981080"/>
            <a:ext cx="3908160" cy="237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39640" y="6170040"/>
            <a:ext cx="4733640" cy="14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Место для указания источников и сносок</a:t>
            </a:r>
            <a:endParaRPr lang="ru-RU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Номер слайда 3"/>
          <p:cNvSpPr/>
          <p:nvPr/>
        </p:nvSpPr>
        <p:spPr>
          <a:xfrm>
            <a:off x="8026560" y="6170040"/>
            <a:ext cx="579240" cy="14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C91B999-8AB4-4307-8CBF-965C8FF903A8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1" strike="noStrike" spc="-1">
                <a:solidFill>
                  <a:srgbClr val="333333"/>
                </a:solidFill>
                <a:latin typeface="Arial"/>
                <a:ea typeface="Arial"/>
              </a:rPr>
              <a:t>Заголовок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3" r:id="rId13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E:\_D_disk\Работа\Презентации для Организаций\Logo rus 4-3 2.png"/>
          <p:cNvPicPr/>
          <p:nvPr/>
        </p:nvPicPr>
        <p:blipFill>
          <a:blip r:embed="rId14" cstate="print"/>
          <a:stretch/>
        </p:blipFill>
        <p:spPr>
          <a:xfrm>
            <a:off x="7680240" y="458640"/>
            <a:ext cx="950400" cy="43308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539640" y="1981080"/>
            <a:ext cx="3903480" cy="15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697280" y="1981080"/>
            <a:ext cx="3906360" cy="15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71360" indent="-17136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1" strike="noStrike" spc="-1">
                <a:solidFill>
                  <a:srgbClr val="333333"/>
                </a:solidFill>
                <a:latin typeface="Arial"/>
                <a:ea typeface="Arial"/>
              </a:rPr>
              <a:t>Заголовок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39640" y="6170040"/>
            <a:ext cx="4733640" cy="14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Место для указания источников и сносок</a:t>
            </a:r>
            <a:endParaRPr lang="ru-RU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Номер слайда 3"/>
          <p:cNvSpPr/>
          <p:nvPr/>
        </p:nvSpPr>
        <p:spPr>
          <a:xfrm>
            <a:off x="8026560" y="6170040"/>
            <a:ext cx="579240" cy="14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6F684C6-7FC7-4674-91DD-CC2ECD59F719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539640" y="3602160"/>
            <a:ext cx="3903480" cy="15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697280" y="3602160"/>
            <a:ext cx="3906360" cy="151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71360" indent="-17136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3" descr="E:\_D_disk\Работа\Презентации для Организаций\Logo rus 4-3 2.png"/>
          <p:cNvPicPr/>
          <p:nvPr/>
        </p:nvPicPr>
        <p:blipFill>
          <a:blip r:embed="rId14" cstate="print"/>
          <a:stretch/>
        </p:blipFill>
        <p:spPr>
          <a:xfrm>
            <a:off x="7680240" y="458640"/>
            <a:ext cx="950400" cy="433080"/>
          </a:xfrm>
          <a:prstGeom prst="rect">
            <a:avLst/>
          </a:prstGeom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body"/>
          </p:nvPr>
        </p:nvSpPr>
        <p:spPr>
          <a:xfrm>
            <a:off x="4697280" y="1981080"/>
            <a:ext cx="3908160" cy="3641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3903480" cy="364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1" strike="noStrike" spc="-1">
                <a:solidFill>
                  <a:srgbClr val="333333"/>
                </a:solidFill>
                <a:latin typeface="Arial"/>
                <a:ea typeface="Arial"/>
              </a:rPr>
              <a:t>Заголовок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39640" y="6170040"/>
            <a:ext cx="4733640" cy="14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Место для указания источников и сносок</a:t>
            </a:r>
            <a:endParaRPr lang="ru-RU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Номер слайда 3"/>
          <p:cNvSpPr/>
          <p:nvPr/>
        </p:nvSpPr>
        <p:spPr>
          <a:xfrm>
            <a:off x="8026560" y="6170040"/>
            <a:ext cx="579240" cy="14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50E5E86-D81B-482D-A842-C71705EDBF21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7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8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600" b="1" strike="noStrike" spc="-1">
                <a:solidFill>
                  <a:srgbClr val="FFFFFF"/>
                </a:solidFill>
                <a:latin typeface="Arial"/>
                <a:ea typeface="Rosatom Light"/>
              </a:rPr>
              <a:t>Заголовок</a:t>
            </a:r>
            <a:endParaRPr lang="ru-RU" sz="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39640" y="6088680"/>
            <a:ext cx="4733640" cy="22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</a:rPr>
              <a:t>Дата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39640" y="4820400"/>
            <a:ext cx="4733640" cy="126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</a:rPr>
              <a:t>Основная информация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39640" y="4357800"/>
            <a:ext cx="4733640" cy="22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ФИО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539640" y="4585680"/>
            <a:ext cx="4733640" cy="22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</a:rPr>
              <a:t>Должность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2.jpe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tif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2"/>
          <p:cNvSpPr>
            <a:spLocks noGrp="1"/>
          </p:cNvSpPr>
          <p:nvPr>
            <p:ph type="title"/>
          </p:nvPr>
        </p:nvSpPr>
        <p:spPr>
          <a:xfrm>
            <a:off x="539640" y="2204864"/>
            <a:ext cx="6399000" cy="10081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 smtClean="0">
                <a:solidFill>
                  <a:srgbClr val="002060"/>
                </a:solidFill>
                <a:latin typeface="Arial"/>
                <a:ea typeface="Rosatom Light"/>
              </a:rPr>
              <a:t>Исследование </a:t>
            </a:r>
            <a:r>
              <a:rPr lang="ru-RU" sz="2000" b="1" spc="-1" dirty="0">
                <a:solidFill>
                  <a:srgbClr val="002060"/>
                </a:solidFill>
                <a:latin typeface="Arial"/>
                <a:ea typeface="Rosatom Light"/>
              </a:rPr>
              <a:t>реологических характеристик суспензии для распылительной сушки при изготовлении керамики ВК94-1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539552" y="5229200"/>
            <a:ext cx="6840672" cy="3743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1" u="sng" strike="noStrike" spc="-1" dirty="0">
                <a:solidFill>
                  <a:srgbClr val="002060"/>
                </a:solidFill>
                <a:uFillTx/>
                <a:latin typeface="Arial"/>
                <a:ea typeface="Rosatom Light"/>
              </a:rPr>
              <a:t>Голубева И.Е., </a:t>
            </a:r>
            <a:r>
              <a:rPr lang="ru-RU" sz="1600" b="1" spc="-1" dirty="0" smtClean="0">
                <a:solidFill>
                  <a:srgbClr val="002060"/>
                </a:solidFill>
                <a:latin typeface="Arial"/>
                <a:ea typeface="Rosatom Light"/>
              </a:rPr>
              <a:t>Ситников А.И, </a:t>
            </a:r>
            <a:r>
              <a:rPr lang="ru-RU" sz="1600" b="1" strike="noStrike" spc="-1" dirty="0" err="1" smtClean="0">
                <a:solidFill>
                  <a:srgbClr val="002060"/>
                </a:solidFill>
                <a:latin typeface="Arial"/>
                <a:ea typeface="Rosatom Light"/>
              </a:rPr>
              <a:t>Атапин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Arial"/>
                <a:ea typeface="Rosatom Light"/>
              </a:rPr>
              <a:t> 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  <a:ea typeface="Rosatom Light"/>
              </a:rPr>
              <a:t>А.А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Arial"/>
                <a:ea typeface="Rosatom Light"/>
              </a:rPr>
              <a:t>., Гордиенко А.Н. </a:t>
            </a:r>
            <a:endParaRPr lang="ru-RU" sz="16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5000"/>
            <a:alphaModFix/>
          </a:blip>
          <a:srcRect/>
          <a:stretch>
            <a:fillRect/>
          </a:stretch>
        </p:blipFill>
        <p:spPr>
          <a:xfrm>
            <a:off x="2627784" y="476672"/>
            <a:ext cx="2749680" cy="1280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3249560"/>
            <a:ext cx="5904656" cy="167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pc="-1" dirty="0">
                <a:solidFill>
                  <a:srgbClr val="002060"/>
                </a:solidFill>
                <a:ea typeface="Rosatom Light"/>
              </a:rPr>
              <a:t>Международная научно-практическая конференция «Материаловедение, формообразующие технологии и оборудование </a:t>
            </a:r>
            <a:r>
              <a:rPr lang="ru-RU" spc="-1" dirty="0" smtClean="0">
                <a:solidFill>
                  <a:srgbClr val="002060"/>
                </a:solidFill>
                <a:ea typeface="Rosatom Light"/>
              </a:rPr>
              <a:t>202</a:t>
            </a:r>
            <a:r>
              <a:rPr lang="en-US" spc="-1" dirty="0" smtClean="0">
                <a:solidFill>
                  <a:srgbClr val="002060"/>
                </a:solidFill>
                <a:ea typeface="Rosatom Light"/>
              </a:rPr>
              <a:t>3</a:t>
            </a:r>
            <a:r>
              <a:rPr lang="ru-RU" spc="-1" dirty="0" smtClean="0">
                <a:solidFill>
                  <a:srgbClr val="002060"/>
                </a:solidFill>
                <a:ea typeface="Rosatom Light"/>
              </a:rPr>
              <a:t>» </a:t>
            </a:r>
            <a:r>
              <a:rPr lang="ru-RU" spc="-1" dirty="0">
                <a:solidFill>
                  <a:srgbClr val="002060"/>
                </a:solidFill>
                <a:ea typeface="Rosatom Light"/>
              </a:rPr>
              <a:t>(</a:t>
            </a:r>
            <a:r>
              <a:rPr lang="en-US" spc="-1" dirty="0">
                <a:solidFill>
                  <a:srgbClr val="002060"/>
                </a:solidFill>
                <a:ea typeface="Rosatom Light"/>
              </a:rPr>
              <a:t>ICMSSTE </a:t>
            </a:r>
            <a:r>
              <a:rPr lang="en-US" spc="-1" dirty="0" smtClean="0">
                <a:solidFill>
                  <a:srgbClr val="002060"/>
                </a:solidFill>
                <a:ea typeface="Rosatom Light"/>
              </a:rPr>
              <a:t>2023)</a:t>
            </a:r>
            <a:endParaRPr lang="ru-RU" spc="-1" dirty="0">
              <a:solidFill>
                <a:srgbClr val="000000"/>
              </a:solidFill>
              <a:latin typeface="Calibri"/>
              <a:ea typeface="Rosatom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pc="-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Rosatom Light"/>
                <a:cs typeface="Arial" pitchFamily="34" charset="0"/>
              </a:rPr>
              <a:t>г. Ялта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pc="-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Rosatom Light"/>
                <a:cs typeface="Arial" pitchFamily="34" charset="0"/>
              </a:rPr>
              <a:t>16-19 мая </a:t>
            </a:r>
            <a:r>
              <a:rPr lang="ru-RU" spc="-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Rosatom Light"/>
                <a:cs typeface="Arial" pitchFamily="34" charset="0"/>
              </a:rPr>
              <a:t>202</a:t>
            </a:r>
            <a:r>
              <a:rPr lang="en-US" spc="-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Rosatom Light"/>
                <a:cs typeface="Arial" pitchFamily="34" charset="0"/>
              </a:rPr>
              <a:t>3</a:t>
            </a:r>
            <a:r>
              <a:rPr lang="ru-RU" spc="-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Rosatom Light"/>
                <a:cs typeface="Arial" pitchFamily="34" charset="0"/>
              </a:rPr>
              <a:t> </a:t>
            </a:r>
            <a:r>
              <a:rPr lang="ru-RU" spc="-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Rosatom Light"/>
                <a:cs typeface="Arial" pitchFamily="34" charset="0"/>
              </a:rPr>
              <a:t>года</a:t>
            </a:r>
          </a:p>
        </p:txBody>
      </p:sp>
      <p:sp>
        <p:nvSpPr>
          <p:cNvPr id="8" name="PlaceHolder 4"/>
          <p:cNvSpPr txBox="1">
            <a:spLocks/>
          </p:cNvSpPr>
          <p:nvPr/>
        </p:nvSpPr>
        <p:spPr>
          <a:xfrm>
            <a:off x="539552" y="5610736"/>
            <a:ext cx="6120680" cy="64807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kern="0" spc="-1" dirty="0" smtClean="0">
                <a:solidFill>
                  <a:srgbClr val="002060"/>
                </a:solidFill>
                <a:latin typeface="Arial"/>
              </a:rPr>
              <a:t>ФГУП «ВНИИА» им. Н.Л. Духова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kern="0" spc="-1" dirty="0" smtClean="0">
                <a:solidFill>
                  <a:srgbClr val="002060"/>
                </a:solidFill>
                <a:latin typeface="Arial"/>
              </a:rPr>
              <a:t>ИМЕТ РАН им. А.А. </a:t>
            </a:r>
            <a:r>
              <a:rPr lang="ru-RU" sz="1600" kern="0" spc="-1" dirty="0" err="1" smtClean="0">
                <a:solidFill>
                  <a:srgbClr val="002060"/>
                </a:solidFill>
                <a:latin typeface="Arial"/>
              </a:rPr>
              <a:t>Байкова</a:t>
            </a:r>
            <a:endParaRPr lang="ru-RU" sz="1600" kern="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/>
          </p:nvPr>
        </p:nvSpPr>
        <p:spPr>
          <a:xfrm>
            <a:off x="539552" y="1124744"/>
            <a:ext cx="8051040" cy="4824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457200" algn="just">
              <a:buClr>
                <a:srgbClr val="002060"/>
              </a:buClr>
              <a:tabLst>
                <a:tab pos="0" algn="l"/>
              </a:tabLst>
            </a:pPr>
            <a:endParaRPr lang="ru-RU" sz="1400" spc="-1" dirty="0" smtClean="0">
              <a:solidFill>
                <a:srgbClr val="002060"/>
              </a:solidFill>
              <a:latin typeface="Arial"/>
              <a:ea typeface="Arial"/>
            </a:endParaRPr>
          </a:p>
          <a:p>
            <a:pPr indent="457200" algn="just">
              <a:buClr>
                <a:srgbClr val="002060"/>
              </a:buClr>
              <a:buFont typeface="Wingdings" charset="2"/>
              <a:buChar char=""/>
              <a:tabLst>
                <a:tab pos="0" algn="l"/>
              </a:tabLst>
            </a:pPr>
            <a:endParaRPr lang="ru-RU" sz="1400" spc="-1" dirty="0" smtClean="0">
              <a:solidFill>
                <a:srgbClr val="002060"/>
              </a:solidFill>
              <a:latin typeface="Arial"/>
              <a:ea typeface="Arial"/>
            </a:endParaRPr>
          </a:p>
          <a:p>
            <a:pPr lvl="0" indent="457200" algn="just">
              <a:buClr>
                <a:srgbClr val="00206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1400" spc="-1" dirty="0" smtClean="0">
                <a:solidFill>
                  <a:srgbClr val="002060"/>
                </a:solidFill>
                <a:latin typeface="Arial"/>
                <a:ea typeface="Arial"/>
              </a:rPr>
              <a:t>Получены высококонцентрированные низковязкие агрегативно-устойчивые керамические суспензии для следующего этапа сушки распылением</a:t>
            </a:r>
          </a:p>
          <a:p>
            <a:pPr lvl="0" indent="457200" algn="just">
              <a:buClr>
                <a:srgbClr val="002060"/>
              </a:buClr>
              <a:tabLst>
                <a:tab pos="0" algn="l"/>
              </a:tabLst>
            </a:pPr>
            <a:endParaRPr lang="ru-RU" sz="1400" spc="-1" dirty="0" smtClean="0">
              <a:solidFill>
                <a:srgbClr val="002060"/>
              </a:solidFill>
              <a:latin typeface="Arial"/>
              <a:ea typeface="Arial"/>
            </a:endParaRPr>
          </a:p>
          <a:p>
            <a:pPr indent="457200" algn="just">
              <a:buClr>
                <a:srgbClr val="00206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1400" spc="-1" dirty="0" smtClean="0">
                <a:solidFill>
                  <a:srgbClr val="002060"/>
                </a:solidFill>
                <a:latin typeface="Arial"/>
                <a:ea typeface="Arial"/>
              </a:rPr>
              <a:t>Для </a:t>
            </a:r>
            <a:r>
              <a:rPr lang="ru-RU" sz="1400" spc="-1" dirty="0" err="1" smtClean="0">
                <a:solidFill>
                  <a:srgbClr val="002060"/>
                </a:solidFill>
                <a:latin typeface="Arial"/>
                <a:ea typeface="Arial"/>
              </a:rPr>
              <a:t>электростерической</a:t>
            </a:r>
            <a:r>
              <a:rPr lang="ru-RU" sz="1400" spc="-1" dirty="0" smtClean="0">
                <a:solidFill>
                  <a:srgbClr val="002060"/>
                </a:solidFill>
                <a:latin typeface="Arial"/>
                <a:ea typeface="Arial"/>
              </a:rPr>
              <a:t> стабилизации керамической суспензии ВК94-1 необходимо использовать </a:t>
            </a:r>
            <a:r>
              <a:rPr lang="ru-RU" sz="1400" spc="-1" dirty="0" err="1" smtClean="0">
                <a:solidFill>
                  <a:srgbClr val="002060"/>
                </a:solidFill>
                <a:latin typeface="Arial"/>
                <a:ea typeface="Arial"/>
              </a:rPr>
              <a:t>диспергатор</a:t>
            </a:r>
            <a:r>
              <a:rPr lang="ru-RU" sz="1400" spc="-1" dirty="0" smtClean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ru-RU" sz="1400" spc="-1" dirty="0" err="1" smtClean="0">
                <a:solidFill>
                  <a:srgbClr val="002060"/>
                </a:solidFill>
                <a:latin typeface="Arial"/>
                <a:ea typeface="Arial"/>
              </a:rPr>
              <a:t>Dolapix</a:t>
            </a:r>
            <a:r>
              <a:rPr lang="ru-RU" sz="1400" spc="-1" dirty="0" smtClean="0">
                <a:solidFill>
                  <a:srgbClr val="002060"/>
                </a:solidFill>
                <a:latin typeface="Arial"/>
                <a:ea typeface="Arial"/>
              </a:rPr>
              <a:t> CE 64, как наиболее эффективный стабилизатор </a:t>
            </a:r>
          </a:p>
          <a:p>
            <a:pPr indent="457200" algn="just">
              <a:buClr>
                <a:srgbClr val="002060"/>
              </a:buClr>
              <a:tabLst>
                <a:tab pos="0" algn="l"/>
              </a:tabLst>
            </a:pPr>
            <a:endParaRPr lang="ru-RU" sz="1400" spc="-1" dirty="0" smtClean="0">
              <a:solidFill>
                <a:srgbClr val="002060"/>
              </a:solidFill>
              <a:latin typeface="Arial"/>
              <a:ea typeface="Arial"/>
            </a:endParaRPr>
          </a:p>
          <a:p>
            <a:pPr lvl="0" indent="457200" algn="just">
              <a:buClr>
                <a:srgbClr val="00206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1400" spc="-1" dirty="0" smtClean="0">
                <a:solidFill>
                  <a:srgbClr val="002060"/>
                </a:solidFill>
                <a:latin typeface="Arial"/>
                <a:ea typeface="Arial"/>
              </a:rPr>
              <a:t>Для </a:t>
            </a:r>
            <a:r>
              <a:rPr lang="ru-RU" sz="1400" spc="-1" dirty="0">
                <a:solidFill>
                  <a:srgbClr val="002060"/>
                </a:solidFill>
                <a:latin typeface="Arial"/>
                <a:ea typeface="Arial"/>
              </a:rPr>
              <a:t>обеспечения высокой стабильности суспензии концентрация твердой керамической фазы должна быть не менее 80 масс. % и не более 85 масс. </a:t>
            </a:r>
            <a:r>
              <a:rPr lang="ru-RU" sz="1400" spc="-1" dirty="0" smtClean="0">
                <a:solidFill>
                  <a:srgbClr val="002060"/>
                </a:solidFill>
                <a:latin typeface="Arial"/>
                <a:ea typeface="Arial"/>
              </a:rPr>
              <a:t>%.</a:t>
            </a:r>
          </a:p>
          <a:p>
            <a:pPr lvl="0" indent="457200" algn="just">
              <a:buClr>
                <a:srgbClr val="002060"/>
              </a:buClr>
              <a:tabLst>
                <a:tab pos="0" algn="l"/>
              </a:tabLst>
            </a:pPr>
            <a:endParaRPr lang="ru-RU" sz="1400" spc="-1" dirty="0">
              <a:solidFill>
                <a:srgbClr val="002060"/>
              </a:solidFill>
              <a:latin typeface="Arial"/>
              <a:ea typeface="Arial"/>
            </a:endParaRPr>
          </a:p>
          <a:p>
            <a:pPr lvl="0" indent="457200" algn="just">
              <a:buClr>
                <a:srgbClr val="00206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1400" spc="-1" dirty="0">
                <a:solidFill>
                  <a:srgbClr val="002060"/>
                </a:solidFill>
                <a:latin typeface="Arial"/>
                <a:ea typeface="Arial"/>
              </a:rPr>
              <a:t>Оптимальное количество </a:t>
            </a:r>
            <a:r>
              <a:rPr lang="ru-RU" sz="1400" spc="-1" dirty="0" err="1">
                <a:solidFill>
                  <a:srgbClr val="002060"/>
                </a:solidFill>
                <a:latin typeface="Arial"/>
                <a:ea typeface="Arial"/>
              </a:rPr>
              <a:t>диспергатора</a:t>
            </a:r>
            <a:r>
              <a:rPr lang="ru-RU" sz="1400" spc="-1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r>
              <a:rPr lang="ru-RU" sz="1400" spc="-1" dirty="0" err="1">
                <a:solidFill>
                  <a:srgbClr val="002060"/>
                </a:solidFill>
                <a:latin typeface="Arial"/>
                <a:ea typeface="Arial"/>
              </a:rPr>
              <a:t>Dolapix</a:t>
            </a:r>
            <a:r>
              <a:rPr lang="ru-RU" sz="1400" spc="-1" dirty="0">
                <a:solidFill>
                  <a:srgbClr val="002060"/>
                </a:solidFill>
                <a:latin typeface="Arial"/>
                <a:ea typeface="Arial"/>
              </a:rPr>
              <a:t> CE 64, обеспечивающее высокую устойчивость керамической суспензии – 0,25 масс. </a:t>
            </a:r>
            <a:r>
              <a:rPr lang="ru-RU" sz="1400" spc="-1" dirty="0" smtClean="0">
                <a:solidFill>
                  <a:srgbClr val="002060"/>
                </a:solidFill>
                <a:latin typeface="Arial"/>
                <a:ea typeface="Arial"/>
              </a:rPr>
              <a:t>%.</a:t>
            </a:r>
          </a:p>
          <a:p>
            <a:pPr lvl="0" indent="457200" algn="just">
              <a:buClr>
                <a:srgbClr val="002060"/>
              </a:buClr>
              <a:tabLst>
                <a:tab pos="0" algn="l"/>
              </a:tabLst>
            </a:pPr>
            <a:endParaRPr lang="ru-RU" sz="1400" spc="-1" dirty="0">
              <a:solidFill>
                <a:srgbClr val="002060"/>
              </a:solidFill>
              <a:latin typeface="Arial"/>
              <a:ea typeface="Arial"/>
            </a:endParaRPr>
          </a:p>
          <a:p>
            <a:pPr indent="4572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1400" spc="-1" dirty="0">
                <a:solidFill>
                  <a:srgbClr val="002060"/>
                </a:solidFill>
                <a:latin typeface="Arial"/>
                <a:ea typeface="Arial"/>
              </a:rPr>
              <a:t>Минимальные вязкости для </a:t>
            </a:r>
            <a:r>
              <a:rPr lang="ru-RU" sz="1400" spc="-1" dirty="0" err="1">
                <a:solidFill>
                  <a:srgbClr val="002060"/>
                </a:solidFill>
                <a:latin typeface="Arial"/>
                <a:ea typeface="Arial"/>
              </a:rPr>
              <a:t>высоконцентрированных</a:t>
            </a:r>
            <a:r>
              <a:rPr lang="ru-RU" sz="1400" spc="-1" dirty="0">
                <a:solidFill>
                  <a:srgbClr val="002060"/>
                </a:solidFill>
                <a:latin typeface="Arial"/>
                <a:ea typeface="Arial"/>
              </a:rPr>
              <a:t> керамических суспензий ВК 94-1 наблюдаются при содержании 80 масс. % твердой фазы и 0,25 масс. % </a:t>
            </a:r>
            <a:r>
              <a:rPr lang="ru-RU" sz="1400" spc="-1" dirty="0" err="1">
                <a:solidFill>
                  <a:srgbClr val="002060"/>
                </a:solidFill>
                <a:latin typeface="Arial"/>
                <a:ea typeface="Arial"/>
              </a:rPr>
              <a:t>диспергатора</a:t>
            </a:r>
            <a:r>
              <a:rPr lang="ru-RU" sz="1400" spc="-1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endParaRPr lang="ru-RU" sz="1400" spc="-1" dirty="0" smtClean="0">
              <a:solidFill>
                <a:srgbClr val="002060"/>
              </a:solidFill>
              <a:latin typeface="Arial"/>
              <a:ea typeface="Arial"/>
            </a:endParaRPr>
          </a:p>
          <a:p>
            <a:pPr indent="457200" algn="just">
              <a:lnSpc>
                <a:spcPct val="100000"/>
              </a:lnSpc>
              <a:buClr>
                <a:srgbClr val="002060"/>
              </a:buClr>
              <a:tabLst>
                <a:tab pos="0" algn="l"/>
              </a:tabLst>
            </a:pPr>
            <a:endParaRPr lang="ru-RU" sz="1400" spc="-1" dirty="0">
              <a:solidFill>
                <a:srgbClr val="002060"/>
              </a:solidFill>
              <a:latin typeface="Arial"/>
              <a:ea typeface="Arial"/>
            </a:endParaRPr>
          </a:p>
          <a:p>
            <a:pPr indent="4572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1400" spc="-1" dirty="0">
                <a:solidFill>
                  <a:srgbClr val="002060"/>
                </a:solidFill>
                <a:latin typeface="Arial"/>
                <a:ea typeface="Arial"/>
              </a:rPr>
              <a:t>Для снижения вязкости суспензии необходимо минимально возможное содержание ПВС, обеспечивающее изготовление качественного </a:t>
            </a:r>
            <a:r>
              <a:rPr lang="ru-RU" sz="1400" spc="-1" dirty="0" err="1">
                <a:solidFill>
                  <a:srgbClr val="002060"/>
                </a:solidFill>
                <a:latin typeface="Arial"/>
                <a:ea typeface="Arial"/>
              </a:rPr>
              <a:t>гранулята</a:t>
            </a:r>
            <a:r>
              <a:rPr lang="ru-RU" sz="1400" spc="-1" dirty="0">
                <a:solidFill>
                  <a:srgbClr val="002060"/>
                </a:solidFill>
                <a:latin typeface="Arial"/>
                <a:ea typeface="Arial"/>
              </a:rPr>
              <a:t> </a:t>
            </a:r>
            <a:endParaRPr lang="ru-RU" sz="1400" spc="-1" dirty="0" smtClean="0">
              <a:solidFill>
                <a:srgbClr val="002060"/>
              </a:solidFill>
              <a:latin typeface="Arial"/>
              <a:ea typeface="Arial"/>
            </a:endParaRPr>
          </a:p>
          <a:p>
            <a:pPr indent="457200" algn="just">
              <a:lnSpc>
                <a:spcPct val="100000"/>
              </a:lnSpc>
              <a:buClr>
                <a:srgbClr val="002060"/>
              </a:buClr>
              <a:tabLst>
                <a:tab pos="0" algn="l"/>
              </a:tabLst>
            </a:pPr>
            <a:endParaRPr lang="ru-RU" sz="1400" spc="-1" dirty="0">
              <a:solidFill>
                <a:srgbClr val="002060"/>
              </a:solidFill>
              <a:latin typeface="Arial"/>
              <a:ea typeface="Arial"/>
            </a:endParaRPr>
          </a:p>
          <a:p>
            <a:pPr lvl="0" indent="457200" algn="just">
              <a:buClr>
                <a:srgbClr val="00206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ru-RU" sz="1400" spc="-1" dirty="0">
                <a:solidFill>
                  <a:srgbClr val="002060"/>
                </a:solidFill>
                <a:latin typeface="Arial"/>
                <a:ea typeface="Arial"/>
              </a:rPr>
              <a:t>При разработке технологических режимов распылительной сушки необходимо учитывать </a:t>
            </a:r>
            <a:r>
              <a:rPr lang="ru-RU" sz="1400" spc="-1" dirty="0" err="1">
                <a:solidFill>
                  <a:srgbClr val="002060"/>
                </a:solidFill>
                <a:latin typeface="Arial"/>
                <a:ea typeface="Arial"/>
              </a:rPr>
              <a:t>тиксотропность</a:t>
            </a:r>
            <a:r>
              <a:rPr lang="ru-RU" sz="1400" spc="-1" dirty="0">
                <a:solidFill>
                  <a:srgbClr val="002060"/>
                </a:solidFill>
                <a:latin typeface="Arial"/>
                <a:ea typeface="Arial"/>
              </a:rPr>
              <a:t> керамических суспензий</a:t>
            </a:r>
            <a:r>
              <a:rPr lang="ru-RU" sz="1400" spc="-1" dirty="0" smtClean="0">
                <a:solidFill>
                  <a:srgbClr val="00206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strike="noStrike" spc="-1">
                <a:solidFill>
                  <a:srgbClr val="002060"/>
                </a:solidFill>
                <a:latin typeface="Arial"/>
                <a:ea typeface="Arial"/>
              </a:rPr>
              <a:t>Выводы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/>
          </p:nvPr>
        </p:nvSpPr>
        <p:spPr>
          <a:xfrm>
            <a:off x="539640" y="1268760"/>
            <a:ext cx="4733640" cy="1999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600" b="1" spc="-1" dirty="0" smtClean="0">
                <a:solidFill>
                  <a:srgbClr val="FFFFFF"/>
                </a:solidFill>
                <a:latin typeface="Arial"/>
              </a:rPr>
              <a:t>Благодарю </a:t>
            </a:r>
            <a:endParaRPr lang="ru-RU" sz="4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600" b="1" strike="noStrike" spc="-1" dirty="0">
                <a:solidFill>
                  <a:srgbClr val="FFFFFF"/>
                </a:solidFill>
                <a:latin typeface="Arial"/>
                <a:ea typeface="Rosatom Light"/>
              </a:rPr>
              <a:t>за внимание</a:t>
            </a:r>
            <a:endParaRPr lang="ru-RU" sz="4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539640" y="6088680"/>
            <a:ext cx="4733640" cy="22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 dirty="0" smtClean="0">
                <a:solidFill>
                  <a:srgbClr val="FFFFFF"/>
                </a:solidFill>
                <a:latin typeface="Arial"/>
              </a:rPr>
              <a:t>16.05.2023</a:t>
            </a:r>
            <a:endParaRPr lang="ru-RU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/>
          </p:nvPr>
        </p:nvSpPr>
        <p:spPr>
          <a:xfrm>
            <a:off x="547424" y="2780928"/>
            <a:ext cx="4733640" cy="10642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Голубева Ирина </a:t>
            </a:r>
            <a:r>
              <a:rPr lang="ru-RU" sz="1600" b="1" strike="noStrike" spc="-1" dirty="0" smtClean="0">
                <a:solidFill>
                  <a:srgbClr val="FFFFFF"/>
                </a:solidFill>
                <a:latin typeface="Arial"/>
              </a:rPr>
              <a:t>Евгеньевна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pc="-1" dirty="0" smtClean="0">
                <a:solidFill>
                  <a:srgbClr val="FFFFFF"/>
                </a:solidFill>
                <a:latin typeface="Arial"/>
              </a:rPr>
              <a:t>Ситников Алексей Игоревич</a:t>
            </a: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Атапин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Андрей </a:t>
            </a:r>
            <a:r>
              <a:rPr lang="ru-RU" sz="1600" b="1" strike="noStrike" spc="-1" dirty="0" smtClean="0">
                <a:solidFill>
                  <a:srgbClr val="FFFFFF"/>
                </a:solidFill>
                <a:latin typeface="Arial"/>
              </a:rPr>
              <a:t>Александрович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pc="-1" dirty="0" smtClean="0">
                <a:solidFill>
                  <a:srgbClr val="FFFFFF"/>
                </a:solidFill>
                <a:latin typeface="Arial"/>
              </a:rPr>
              <a:t>Гордиенко Алексей Николаевич</a:t>
            </a: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 txBox="1">
            <a:spLocks/>
          </p:cNvSpPr>
          <p:nvPr/>
        </p:nvSpPr>
        <p:spPr>
          <a:xfrm>
            <a:off x="547424" y="3933056"/>
            <a:ext cx="4968552" cy="136815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200" kern="0" smtClean="0">
                <a:solidFill>
                  <a:schemeClr val="bg1"/>
                </a:solidFill>
              </a:rPr>
              <a:t>Федеральное государственное унитарное предприятие </a:t>
            </a:r>
            <a:br>
              <a:rPr lang="ru-RU" sz="1200" kern="0" smtClean="0">
                <a:solidFill>
                  <a:schemeClr val="bg1"/>
                </a:solidFill>
              </a:rPr>
            </a:br>
            <a:r>
              <a:rPr lang="ru-RU" sz="1200" kern="0" smtClean="0">
                <a:solidFill>
                  <a:schemeClr val="bg1"/>
                </a:solidFill>
              </a:rPr>
              <a:t>«Всероссийский научно-исследовательский институт автоматики имени Н.Л. Духова», (г. Москва, Россия) </a:t>
            </a:r>
          </a:p>
          <a:p>
            <a:endParaRPr lang="ru-RU" sz="1200" kern="0" smtClean="0">
              <a:solidFill>
                <a:schemeClr val="bg1"/>
              </a:solidFill>
            </a:endParaRPr>
          </a:p>
          <a:p>
            <a:r>
              <a:rPr lang="ru-RU" sz="1200" kern="0" smtClean="0">
                <a:solidFill>
                  <a:schemeClr val="bg1"/>
                </a:solidFill>
              </a:rPr>
              <a:t>Федеральное государственное бюджетное учреждение науки </a:t>
            </a:r>
            <a:br>
              <a:rPr lang="ru-RU" sz="1200" kern="0" smtClean="0">
                <a:solidFill>
                  <a:schemeClr val="bg1"/>
                </a:solidFill>
              </a:rPr>
            </a:br>
            <a:r>
              <a:rPr lang="ru-RU" sz="1200" kern="0" smtClean="0">
                <a:solidFill>
                  <a:schemeClr val="bg1"/>
                </a:solidFill>
              </a:rPr>
              <a:t>Институт металлургии и материаловедения имени А.А. Байкова </a:t>
            </a:r>
            <a:br>
              <a:rPr lang="ru-RU" sz="1200" kern="0" smtClean="0">
                <a:solidFill>
                  <a:schemeClr val="bg1"/>
                </a:solidFill>
              </a:rPr>
            </a:br>
            <a:r>
              <a:rPr lang="ru-RU" sz="1200" kern="0" smtClean="0">
                <a:solidFill>
                  <a:schemeClr val="bg1"/>
                </a:solidFill>
              </a:rPr>
              <a:t>Российской академии наук, (г. Москва, Россия)</a:t>
            </a:r>
          </a:p>
          <a:p>
            <a:pPr>
              <a:tabLst>
                <a:tab pos="0" algn="l"/>
              </a:tabLst>
            </a:pPr>
            <a:endParaRPr lang="ru-RU" sz="1600" kern="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 txBox="1">
            <a:spLocks/>
          </p:cNvSpPr>
          <p:nvPr/>
        </p:nvSpPr>
        <p:spPr>
          <a:xfrm>
            <a:off x="539640" y="5152576"/>
            <a:ext cx="4733640" cy="9361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1200" kern="0" spc="-1" smtClean="0">
                <a:solidFill>
                  <a:srgbClr val="FFFFFF"/>
                </a:solidFill>
                <a:latin typeface="Arial"/>
              </a:rPr>
              <a:t>Тел.: +7 (499) 400 19 70, доб. 1129</a:t>
            </a:r>
            <a:endParaRPr lang="ru-RU" sz="1200" kern="0" spc="-1" smtClean="0">
              <a:solidFill>
                <a:srgbClr val="000000"/>
              </a:solidFill>
              <a:latin typeface="Calibri"/>
            </a:endParaRPr>
          </a:p>
          <a:p>
            <a:pPr>
              <a:tabLst>
                <a:tab pos="0" algn="l"/>
              </a:tabLst>
            </a:pPr>
            <a:r>
              <a:rPr lang="ru-RU" sz="1200" kern="0" spc="-1" smtClean="0">
                <a:solidFill>
                  <a:srgbClr val="FFFFFF"/>
                </a:solidFill>
                <a:latin typeface="Arial"/>
              </a:rPr>
              <a:t>Моб. тел.: +7 (985) 985 00 09</a:t>
            </a:r>
            <a:endParaRPr lang="ru-RU" sz="1200" kern="0" spc="-1" smtClean="0">
              <a:solidFill>
                <a:srgbClr val="000000"/>
              </a:solidFill>
              <a:latin typeface="Calibri"/>
            </a:endParaRPr>
          </a:p>
          <a:p>
            <a:pPr>
              <a:tabLst>
                <a:tab pos="0" algn="l"/>
              </a:tabLst>
            </a:pPr>
            <a:r>
              <a:rPr lang="ru-RU" sz="1200" kern="0" spc="-1" smtClean="0">
                <a:solidFill>
                  <a:srgbClr val="FFFFFF"/>
                </a:solidFill>
                <a:latin typeface="Arial"/>
              </a:rPr>
              <a:t>E-mail: </a:t>
            </a:r>
            <a:r>
              <a:rPr lang="en-US" sz="1200" kern="0" spc="-1" smtClean="0">
                <a:solidFill>
                  <a:srgbClr val="FFFFFF"/>
                </a:solidFill>
                <a:latin typeface="Arial"/>
              </a:rPr>
              <a:t>golubevairina151@gmail.com</a:t>
            </a:r>
            <a:endParaRPr lang="ru-RU" sz="1200" kern="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7"/>
          <p:cNvGraphicFramePr/>
          <p:nvPr>
            <p:extLst>
              <p:ext uri="{D42A27DB-BD31-4B8C-83A1-F6EECF244321}">
                <p14:modId xmlns:p14="http://schemas.microsoft.com/office/powerpoint/2010/main" val="2013719309"/>
              </p:ext>
            </p:extLst>
          </p:nvPr>
        </p:nvGraphicFramePr>
        <p:xfrm>
          <a:off x="539552" y="1008296"/>
          <a:ext cx="8280920" cy="5157008"/>
        </p:xfrm>
        <a:graphic>
          <a:graphicData uri="http://schemas.openxmlformats.org/drawingml/2006/table">
            <a:tbl>
              <a:tblPr/>
              <a:tblGrid>
                <a:gridCol w="3995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0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Этапы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технологического процесса изготовления деталей из керамического материала ВК94-1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002060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Вакуумплотная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керамика марки ВК94-1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002060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5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60">
                      <a:solidFill>
                        <a:srgbClr val="002060"/>
                      </a:solidFill>
                    </a:lnL>
                    <a:lnR w="38160">
                      <a:solidFill>
                        <a:srgbClr val="002060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38160">
                      <a:solidFill>
                        <a:srgbClr val="002060"/>
                      </a:solidFill>
                    </a:lnL>
                    <a:lnR w="3816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>
                      <a:solidFill>
                        <a:srgbClr val="002060"/>
                      </a:solidFill>
                    </a:lnT>
                    <a:lnB w="3816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968512" cy="6553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strike="noStrike" spc="-1" dirty="0" smtClean="0">
                <a:solidFill>
                  <a:srgbClr val="002060"/>
                </a:solidFill>
                <a:latin typeface="Arial"/>
                <a:ea typeface="Arial"/>
              </a:rPr>
              <a:t>Производство деталей </a:t>
            </a:r>
            <a:r>
              <a:rPr lang="ru-RU" sz="2000" b="1" strike="noStrike" spc="-1" dirty="0">
                <a:solidFill>
                  <a:srgbClr val="002060"/>
                </a:solidFill>
                <a:latin typeface="Arial"/>
                <a:ea typeface="Arial"/>
              </a:rPr>
              <a:t>из керамического материала ВК 94-1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47664" y="2924944"/>
            <a:ext cx="201622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Измельчение минеральной композиции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7664" y="3717032"/>
            <a:ext cx="20193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Изготовление литейного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шликера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 стрелкой 22"/>
          <p:cNvCxnSpPr>
            <a:stCxn id="21" idx="2"/>
          </p:cNvCxnSpPr>
          <p:nvPr/>
        </p:nvCxnSpPr>
        <p:spPr>
          <a:xfrm>
            <a:off x="2555776" y="3573016"/>
            <a:ext cx="0" cy="168012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547664" y="4365104"/>
            <a:ext cx="2019300" cy="441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Горячее литье под давлением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>
            <a:endCxn id="48" idx="0"/>
          </p:cNvCxnSpPr>
          <p:nvPr/>
        </p:nvCxnSpPr>
        <p:spPr>
          <a:xfrm>
            <a:off x="2555776" y="4797152"/>
            <a:ext cx="1538" cy="144016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2" idx="2"/>
          </p:cNvCxnSpPr>
          <p:nvPr/>
        </p:nvCxnSpPr>
        <p:spPr>
          <a:xfrm flipH="1">
            <a:off x="2555776" y="4221088"/>
            <a:ext cx="1538" cy="139412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55776" y="5301208"/>
            <a:ext cx="0" cy="228972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547664" y="2204864"/>
            <a:ext cx="201622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Изготовление минеральной композиции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>
            <a:stCxn id="31" idx="2"/>
          </p:cNvCxnSpPr>
          <p:nvPr/>
        </p:nvCxnSpPr>
        <p:spPr>
          <a:xfrm>
            <a:off x="2555776" y="2780928"/>
            <a:ext cx="0" cy="17526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C:\Users\440-gie.VNIIA\Desktop\НТК 2021\Фото к слайду 3\IMG_20210312_110253.jpg"/>
          <p:cNvPicPr/>
          <p:nvPr/>
        </p:nvPicPr>
        <p:blipFill>
          <a:blip r:embed="rId3" cstate="print"/>
          <a:srcRect l="18708" t="29093" r="17306" b="26322"/>
          <a:stretch>
            <a:fillRect/>
          </a:stretch>
        </p:blipFill>
        <p:spPr bwMode="auto">
          <a:xfrm>
            <a:off x="971600" y="2132856"/>
            <a:ext cx="648072" cy="648072"/>
          </a:xfrm>
          <a:prstGeom prst="ellipse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7" name="Рисунок 36" descr="C:\Users\440-gie.VNIIA\Desktop\НТК 2021\Фото к слайду 3\IMG_20210312_111045.jpg"/>
          <p:cNvPicPr/>
          <p:nvPr/>
        </p:nvPicPr>
        <p:blipFill>
          <a:blip r:embed="rId4" cstate="print"/>
          <a:srcRect l="28517" t="21512" r="22089" b="20309"/>
          <a:stretch>
            <a:fillRect/>
          </a:stretch>
        </p:blipFill>
        <p:spPr bwMode="auto">
          <a:xfrm>
            <a:off x="3491880" y="2924944"/>
            <a:ext cx="648072" cy="648072"/>
          </a:xfrm>
          <a:prstGeom prst="ellipse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1547664" y="4941168"/>
            <a:ext cx="201930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Термическая обработка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547664" y="5517232"/>
            <a:ext cx="2019300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Механическая обработка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Рисунок 62" descr="C:\Users\440-gie.VNIIA\Desktop\НТК 2021\Фото к слайду 3\IMG_20210312_111210.jpg"/>
          <p:cNvPicPr/>
          <p:nvPr/>
        </p:nvPicPr>
        <p:blipFill>
          <a:blip r:embed="rId5" cstate="print"/>
          <a:srcRect r="-40" b="14868"/>
          <a:stretch>
            <a:fillRect/>
          </a:stretch>
        </p:blipFill>
        <p:spPr bwMode="auto">
          <a:xfrm>
            <a:off x="971600" y="3645024"/>
            <a:ext cx="648072" cy="648072"/>
          </a:xfrm>
          <a:prstGeom prst="ellipse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4" name="Рисунок 63" descr="C:\Users\440-gie.VNIIA\Desktop\НТК 2021\Фото к слайду 3\IMG_20210312_111418.jpg"/>
          <p:cNvPicPr/>
          <p:nvPr/>
        </p:nvPicPr>
        <p:blipFill>
          <a:blip r:embed="rId6" cstate="print"/>
          <a:srcRect l="8482" r="19497" b="-377"/>
          <a:stretch>
            <a:fillRect/>
          </a:stretch>
        </p:blipFill>
        <p:spPr bwMode="auto">
          <a:xfrm>
            <a:off x="3491880" y="4221088"/>
            <a:ext cx="648072" cy="648072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5" name="Рисунок 64" descr="C:\Users\440-gie.VNIIA\Desktop\НТК 2021\Фото к слайду 3\IMG_20210312_1117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797152"/>
            <a:ext cx="648072" cy="648072"/>
          </a:xfrm>
          <a:prstGeom prst="ellipse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6" name="Рисунок 65" descr="C:\Users\440-gie.VNIIA\Desktop\НТК 2021\Фото к слайду 3\IMG_20210312_11183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445224"/>
            <a:ext cx="665957" cy="648072"/>
          </a:xfrm>
          <a:prstGeom prst="ellipse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5" name="Picture 6" descr="C:\Users\440-gie\Desktop\001.jpg"/>
          <p:cNvPicPr>
            <a:picLocks noChangeAspect="1" noChangeArrowheads="1"/>
          </p:cNvPicPr>
          <p:nvPr/>
        </p:nvPicPr>
        <p:blipFill>
          <a:blip r:embed="rId9" cstate="print">
            <a:lum bright="21000" contrast="9000"/>
          </a:blip>
          <a:srcRect/>
          <a:stretch>
            <a:fillRect/>
          </a:stretch>
        </p:blipFill>
        <p:spPr bwMode="auto">
          <a:xfrm>
            <a:off x="5064790" y="2060848"/>
            <a:ext cx="3467650" cy="231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4790" y="4379833"/>
            <a:ext cx="3467650" cy="1914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4282" y="198121"/>
            <a:ext cx="6814022" cy="1028699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Разработка усовершенствованной технологии изготовления  </a:t>
            </a:r>
            <a:r>
              <a:rPr lang="ru-RU" sz="2000" dirty="0" smtClean="0">
                <a:solidFill>
                  <a:srgbClr val="002060"/>
                </a:solidFill>
              </a:rPr>
              <a:t>специального керамического материала на основе оксида алюминия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35" name="AutoShape 2"/>
          <p:cNvCxnSpPr>
            <a:cxnSpLocks noChangeShapeType="1"/>
          </p:cNvCxnSpPr>
          <p:nvPr/>
        </p:nvCxnSpPr>
        <p:spPr bwMode="auto">
          <a:xfrm flipH="1">
            <a:off x="1977616" y="3885812"/>
            <a:ext cx="181367" cy="37029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37" name="AutoShape 2"/>
          <p:cNvCxnSpPr>
            <a:cxnSpLocks noChangeShapeType="1"/>
          </p:cNvCxnSpPr>
          <p:nvPr/>
        </p:nvCxnSpPr>
        <p:spPr bwMode="auto">
          <a:xfrm flipH="1">
            <a:off x="2158986" y="3893369"/>
            <a:ext cx="83125" cy="551663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44" name="AutoShape 2"/>
          <p:cNvCxnSpPr>
            <a:cxnSpLocks noChangeShapeType="1"/>
          </p:cNvCxnSpPr>
          <p:nvPr/>
        </p:nvCxnSpPr>
        <p:spPr bwMode="auto">
          <a:xfrm>
            <a:off x="2317681" y="3908483"/>
            <a:ext cx="15114" cy="272053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49" name="AutoShape 2"/>
          <p:cNvCxnSpPr>
            <a:cxnSpLocks noChangeShapeType="1"/>
          </p:cNvCxnSpPr>
          <p:nvPr/>
        </p:nvCxnSpPr>
        <p:spPr bwMode="auto">
          <a:xfrm flipH="1">
            <a:off x="5045767" y="2245938"/>
            <a:ext cx="75570" cy="35518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50" name="AutoShape 2"/>
          <p:cNvCxnSpPr>
            <a:cxnSpLocks noChangeShapeType="1"/>
          </p:cNvCxnSpPr>
          <p:nvPr/>
        </p:nvCxnSpPr>
        <p:spPr bwMode="auto">
          <a:xfrm flipH="1">
            <a:off x="4592345" y="2223267"/>
            <a:ext cx="453422" cy="513878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</p:cxnSp>
      <p:sp>
        <p:nvSpPr>
          <p:cNvPr id="38" name="Rectangle 29"/>
          <p:cNvSpPr txBox="1">
            <a:spLocks noChangeArrowheads="1"/>
          </p:cNvSpPr>
          <p:nvPr/>
        </p:nvSpPr>
        <p:spPr bwMode="auto">
          <a:xfrm>
            <a:off x="107504" y="1412776"/>
            <a:ext cx="2705099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Существующая </a:t>
            </a:r>
            <a:br>
              <a:rPr lang="ru-RU" sz="1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технология</a:t>
            </a:r>
            <a:endParaRPr lang="ru-RU" sz="1400" b="1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0" name="Rectangle 29"/>
          <p:cNvSpPr txBox="1">
            <a:spLocks noChangeArrowheads="1"/>
          </p:cNvSpPr>
          <p:nvPr/>
        </p:nvSpPr>
        <p:spPr bwMode="auto">
          <a:xfrm>
            <a:off x="3041144" y="1417320"/>
            <a:ext cx="243840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Усовершенствованная </a:t>
            </a:r>
            <a:br>
              <a:rPr lang="ru-RU" sz="1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технология</a:t>
            </a:r>
            <a:endParaRPr lang="ru-RU" sz="1400" b="1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80710"/>
              </p:ext>
            </p:extLst>
          </p:nvPr>
        </p:nvGraphicFramePr>
        <p:xfrm>
          <a:off x="107504" y="3789040"/>
          <a:ext cx="2750820" cy="2106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Graph" r:id="rId3" imgW="3898900" imgH="2984500" progId="">
                  <p:embed/>
                </p:oleObj>
              </mc:Choice>
              <mc:Fallback>
                <p:oleObj name="Graph" r:id="rId3" imgW="3898900" imgH="2984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789040"/>
                        <a:ext cx="2750820" cy="2106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956752"/>
              </p:ext>
            </p:extLst>
          </p:nvPr>
        </p:nvGraphicFramePr>
        <p:xfrm>
          <a:off x="2812544" y="3893312"/>
          <a:ext cx="2616688" cy="2003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Graph" r:id="rId5" imgW="3898900" imgH="2984500" progId="">
                  <p:embed/>
                </p:oleObj>
              </mc:Choice>
              <mc:Fallback>
                <p:oleObj name="Graph" r:id="rId5" imgW="3898900" imgH="29845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544" y="3893312"/>
                        <a:ext cx="2616688" cy="2003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9"/>
          <p:cNvSpPr txBox="1">
            <a:spLocks noChangeArrowheads="1"/>
          </p:cNvSpPr>
          <p:nvPr/>
        </p:nvSpPr>
        <p:spPr bwMode="auto">
          <a:xfrm>
            <a:off x="467544" y="3531634"/>
            <a:ext cx="4824536" cy="2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Распределение </a:t>
            </a:r>
            <a:r>
              <a:rPr lang="ru-RU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размеру </a:t>
            </a:r>
            <a:r>
              <a:rPr lang="ru-RU" sz="14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кристаллов корунда</a:t>
            </a:r>
            <a:endParaRPr lang="ru-RU" sz="1400" b="1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" name="Рисунок 21" descr="Рисунок1.png"/>
          <p:cNvPicPr>
            <a:picLocks noChangeAspect="1"/>
          </p:cNvPicPr>
          <p:nvPr/>
        </p:nvPicPr>
        <p:blipFill>
          <a:blip r:embed="rId7" cstate="print"/>
          <a:srcRect l="35619" b="89856"/>
          <a:stretch>
            <a:fillRect/>
          </a:stretch>
        </p:blipFill>
        <p:spPr>
          <a:xfrm>
            <a:off x="1007383" y="3834667"/>
            <a:ext cx="1699238" cy="20528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429232" y="1480716"/>
            <a:ext cx="35097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Исследованы исходные и синтезированные промышленные порошковые материалы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Применены современные прогрессивные технологии для обработки порошковых композиций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Изготовлена керамическая порошковая композиция с однородным гранулометрическим и фазовым составом по усовершенствованной технологии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Получено однородное распределение по размеру кристаллов корунда и снижена пористость керамики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Повышена кажущаяся плотность керамики на 3%, предел прочности при статическом изгибе на 35%, относительная плотность керамики увеличена до 99,2%, улучшены электрофизические свойства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591623" y="2441476"/>
            <a:ext cx="4572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023" y="1892837"/>
            <a:ext cx="2093189" cy="1554480"/>
          </a:xfrm>
          <a:prstGeom prst="rect">
            <a:avLst/>
          </a:prstGeom>
          <a:noFill/>
        </p:spPr>
      </p:pic>
      <p:pic>
        <p:nvPicPr>
          <p:cNvPr id="28" name="Рисунок 2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885216"/>
            <a:ext cx="2225040" cy="15773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895459" y="1825040"/>
            <a:ext cx="1422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 w="19050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Поры</a:t>
            </a:r>
            <a:endParaRPr kumimoji="0" lang="ru-RU" b="1" i="0" u="none" strike="noStrike" cap="none" normalizeH="0" baseline="0" dirty="0" smtClean="0">
              <a:ln w="190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AutoShape 2"/>
          <p:cNvCxnSpPr>
            <a:cxnSpLocks noChangeShapeType="1"/>
          </p:cNvCxnSpPr>
          <p:nvPr/>
        </p:nvCxnSpPr>
        <p:spPr bwMode="auto">
          <a:xfrm flipH="1">
            <a:off x="1235263" y="2223960"/>
            <a:ext cx="117576" cy="590896"/>
          </a:xfrm>
          <a:prstGeom prst="straightConnector1">
            <a:avLst/>
          </a:prstGeom>
          <a:noFill/>
          <a:ln w="3175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50800" dist="50800" dir="5400000" algn="ctr" rotWithShape="0">
              <a:srgbClr val="002060"/>
            </a:outerShdw>
          </a:effectLst>
        </p:spPr>
      </p:cxnSp>
      <p:cxnSp>
        <p:nvCxnSpPr>
          <p:cNvPr id="31" name="AutoShape 4"/>
          <p:cNvCxnSpPr>
            <a:cxnSpLocks noChangeShapeType="1"/>
          </p:cNvCxnSpPr>
          <p:nvPr/>
        </p:nvCxnSpPr>
        <p:spPr bwMode="auto">
          <a:xfrm>
            <a:off x="1624891" y="2208468"/>
            <a:ext cx="334272" cy="233008"/>
          </a:xfrm>
          <a:prstGeom prst="straightConnector1">
            <a:avLst/>
          </a:prstGeom>
          <a:noFill/>
          <a:ln w="3175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50800" dist="50800" dir="5400000" algn="ctr" rotWithShape="0">
              <a:srgbClr val="002060"/>
            </a:outerShdw>
          </a:effectLst>
        </p:spPr>
      </p:cxnSp>
      <p:cxnSp>
        <p:nvCxnSpPr>
          <p:cNvPr id="32" name="AutoShape 3"/>
          <p:cNvCxnSpPr>
            <a:cxnSpLocks noChangeShapeType="1"/>
          </p:cNvCxnSpPr>
          <p:nvPr/>
        </p:nvCxnSpPr>
        <p:spPr bwMode="auto">
          <a:xfrm>
            <a:off x="1482189" y="2141147"/>
            <a:ext cx="256939" cy="468535"/>
          </a:xfrm>
          <a:prstGeom prst="straightConnector1">
            <a:avLst/>
          </a:prstGeom>
          <a:noFill/>
          <a:ln w="3175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50800" dist="50800" dir="5400000" algn="ctr" rotWithShape="0">
              <a:srgbClr val="002060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541338"/>
            <a:ext cx="6821170" cy="367382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Изготовление опытных образцов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052736"/>
          <a:ext cx="8064896" cy="4136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7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Разработка технологии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изготовления </a:t>
                      </a:r>
                      <a:r>
                        <a:rPr lang="ru-RU" sz="1400" baseline="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гранулята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Разработка технологии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холодного изостатического прессования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Насыпная</a:t>
                      </a: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плотность 0,8 г</a:t>
                      </a:r>
                      <a:r>
                        <a:rPr lang="en-US" sz="14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/c</a:t>
                      </a: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lang="ru-RU" sz="1400" b="0" kern="1200" baseline="300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Угол естественного откоса, 35°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776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Сферические гранулы с размером основной фракции10-70 мкм</a:t>
                      </a:r>
                    </a:p>
                    <a:p>
                      <a:pPr algn="l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7544" y="5229200"/>
            <a:ext cx="8280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Получен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гранулированный пресс-порошок, определены технологические характеристики, впервые разработаны ТУ и ТИ.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Гранулят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имеет высокое значение текучести (сыпучести), обеспечивающее быстрое заполнение формы. Разработана технология изготовления эластичных оболочек, сконструированы и изготовлены пресс-формы, получены опытные образцы деталей холодным изостатическим прессованием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1844824"/>
            <a:ext cx="2019300" cy="4800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Засыпка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гранулята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форму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2452" y="2500144"/>
            <a:ext cx="2019300" cy="419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Виброуплотнение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222102" y="2324884"/>
            <a:ext cx="7620" cy="17526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220072" y="3094504"/>
            <a:ext cx="2019300" cy="4876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Изостатическое прессование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3772684"/>
            <a:ext cx="20193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Обжиг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229722" y="3582184"/>
            <a:ext cx="0" cy="1905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220072" y="4367044"/>
            <a:ext cx="2019300" cy="51816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Опытные образцы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>
            <a:endCxn id="16" idx="0"/>
          </p:cNvCxnSpPr>
          <p:nvPr/>
        </p:nvCxnSpPr>
        <p:spPr>
          <a:xfrm>
            <a:off x="6229722" y="4153684"/>
            <a:ext cx="0" cy="21336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222102" y="2919244"/>
            <a:ext cx="7620" cy="17526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flipV="1">
            <a:off x="7231752" y="2084854"/>
            <a:ext cx="7620" cy="624840"/>
          </a:xfrm>
          <a:prstGeom prst="bentConnector3">
            <a:avLst>
              <a:gd name="adj1" fmla="val 3100000"/>
            </a:avLst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Изображение выглядит как закрыть&#10;&#10;Автоматически созданное описа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2538" r="1665" b="2910"/>
          <a:stretch/>
        </p:blipFill>
        <p:spPr bwMode="auto">
          <a:xfrm rot="5400000">
            <a:off x="3792684" y="1904060"/>
            <a:ext cx="1512169" cy="1249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IMG-20210802-WA0000.jpg"/>
          <p:cNvPicPr>
            <a:picLocks noChangeAspect="1"/>
          </p:cNvPicPr>
          <p:nvPr/>
        </p:nvPicPr>
        <p:blipFill>
          <a:blip r:embed="rId3" cstate="print"/>
          <a:srcRect t="7578" b="16939"/>
          <a:stretch>
            <a:fillRect/>
          </a:stretch>
        </p:blipFill>
        <p:spPr>
          <a:xfrm>
            <a:off x="7380312" y="3645024"/>
            <a:ext cx="1080120" cy="1449435"/>
          </a:xfrm>
          <a:prstGeom prst="rect">
            <a:avLst/>
          </a:prstGeom>
        </p:spPr>
      </p:pic>
      <p:pic>
        <p:nvPicPr>
          <p:cNvPr id="24" name="Picture 3" descr="D:\НИР Классификатор\Работа с ИМЕТ\2021\Гранулы 02.06.2021\Granuly\#3 50t.f. 3% PVS 200C 5 ob\4.tif"/>
          <p:cNvPicPr/>
          <p:nvPr/>
        </p:nvPicPr>
        <p:blipFill>
          <a:blip r:embed="rId4" cstate="print"/>
          <a:stretch/>
        </p:blipFill>
        <p:spPr>
          <a:xfrm>
            <a:off x="1043608" y="2348880"/>
            <a:ext cx="2232248" cy="1872208"/>
          </a:xfrm>
          <a:prstGeom prst="rect">
            <a:avLst/>
          </a:prstGeom>
          <a:ln w="0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3851920" y="328498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Пресс-формы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80312" y="328498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Образцы</a:t>
            </a:r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1403648" y="2924944"/>
            <a:ext cx="936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 w="19050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Поры</a:t>
            </a:r>
            <a:endParaRPr kumimoji="0" lang="ru-RU" b="1" i="0" u="none" strike="noStrike" cap="none" normalizeH="0" baseline="0" dirty="0" smtClean="0">
              <a:ln w="190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AutoShape 2"/>
          <p:cNvCxnSpPr>
            <a:cxnSpLocks noChangeShapeType="1"/>
          </p:cNvCxnSpPr>
          <p:nvPr/>
        </p:nvCxnSpPr>
        <p:spPr bwMode="auto">
          <a:xfrm>
            <a:off x="1928904" y="3284984"/>
            <a:ext cx="194824" cy="360040"/>
          </a:xfrm>
          <a:prstGeom prst="straightConnector1">
            <a:avLst/>
          </a:prstGeom>
          <a:noFill/>
          <a:ln w="3175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50800" dist="50800" dir="5400000" algn="ctr" rotWithShape="0">
              <a:srgbClr val="002060"/>
            </a:outerShdw>
          </a:effectLst>
        </p:spPr>
      </p:cxnSp>
      <p:cxnSp>
        <p:nvCxnSpPr>
          <p:cNvPr id="31" name="AutoShape 2"/>
          <p:cNvCxnSpPr>
            <a:cxnSpLocks noChangeShapeType="1"/>
          </p:cNvCxnSpPr>
          <p:nvPr/>
        </p:nvCxnSpPr>
        <p:spPr bwMode="auto">
          <a:xfrm flipV="1">
            <a:off x="2195736" y="2852936"/>
            <a:ext cx="648072" cy="216024"/>
          </a:xfrm>
          <a:prstGeom prst="straightConnector1">
            <a:avLst/>
          </a:prstGeom>
          <a:noFill/>
          <a:ln w="3175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50800" dist="50800" dir="5400000" algn="ctr" rotWithShape="0">
              <a:srgbClr val="002060"/>
            </a:outerShdw>
          </a:effectLst>
        </p:spPr>
      </p:cxnSp>
    </p:spTree>
    <p:extLst>
      <p:ext uri="{BB962C8B-B14F-4D97-AF65-F5344CB8AC3E}">
        <p14:creationId xmlns:p14="http://schemas.microsoft.com/office/powerpoint/2010/main" val="346056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 idx="4294967295"/>
          </p:nvPr>
        </p:nvSpPr>
        <p:spPr>
          <a:xfrm>
            <a:off x="539640" y="541440"/>
            <a:ext cx="6912680" cy="5833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002060"/>
                </a:solidFill>
                <a:latin typeface="Arial"/>
                <a:ea typeface="Arial"/>
              </a:rPr>
              <a:t>Изготовление водной керамической </a:t>
            </a:r>
            <a:r>
              <a:rPr lang="ru-RU" sz="2000" b="1" spc="-1" dirty="0" smtClean="0">
                <a:solidFill>
                  <a:srgbClr val="002060"/>
                </a:solidFill>
                <a:latin typeface="Arial"/>
                <a:ea typeface="Arial"/>
              </a:rPr>
              <a:t>суспензии для распылительной сушки</a:t>
            </a:r>
            <a:endParaRPr lang="ru-RU" sz="2000" b="1" spc="-1" dirty="0">
              <a:solidFill>
                <a:srgbClr val="002060"/>
              </a:solidFill>
              <a:latin typeface="Arial"/>
              <a:ea typeface="Arial"/>
            </a:endParaRPr>
          </a:p>
        </p:txBody>
      </p:sp>
      <p:sp>
        <p:nvSpPr>
          <p:cNvPr id="301" name="Rectangl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02" name="Таблица 17"/>
          <p:cNvGraphicFramePr/>
          <p:nvPr/>
        </p:nvGraphicFramePr>
        <p:xfrm>
          <a:off x="539552" y="1196752"/>
          <a:ext cx="8208912" cy="4464496"/>
        </p:xfrm>
        <a:graphic>
          <a:graphicData uri="http://schemas.openxmlformats.org/drawingml/2006/table">
            <a:tbl>
              <a:tblPr/>
              <a:tblGrid>
                <a:gridCol w="512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Технология изготовления гранулированного </a:t>
                      </a:r>
                      <a:b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пресс-порошка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002060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Водная керамическая суспензия для распылительной сушки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002060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4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60">
                      <a:solidFill>
                        <a:srgbClr val="002060"/>
                      </a:solidFill>
                    </a:lnL>
                    <a:lnR w="38160">
                      <a:solidFill>
                        <a:srgbClr val="002060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Суспензии с различной концентрацией связующего и </a:t>
                      </a:r>
                      <a:b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масс. % твердой фазы в ходе наблюдения за </a:t>
                      </a: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седиментационной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устойчивостью в течение 24 часов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38160">
                      <a:solidFill>
                        <a:srgbClr val="002060"/>
                      </a:solidFill>
                    </a:lnL>
                    <a:lnR w="3816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>
                      <a:solidFill>
                        <a:srgbClr val="002060"/>
                      </a:solidFill>
                    </a:lnT>
                    <a:lnB w="3816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2123728" y="2564904"/>
            <a:ext cx="2016224" cy="4800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Измельчение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23728" y="3212976"/>
            <a:ext cx="2019300" cy="419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Термическая обработка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>
            <a:endCxn id="18" idx="0"/>
          </p:cNvCxnSpPr>
          <p:nvPr/>
        </p:nvCxnSpPr>
        <p:spPr>
          <a:xfrm>
            <a:off x="3133378" y="3044964"/>
            <a:ext cx="0" cy="168012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123728" y="3789040"/>
            <a:ext cx="2019300" cy="513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Перемешивание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492764"/>
            <a:ext cx="20193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Распылительная сушка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133378" y="4302264"/>
            <a:ext cx="0" cy="19050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123728" y="5085184"/>
            <a:ext cx="2019300" cy="5201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Гранулят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>
            <a:endCxn id="23" idx="0"/>
          </p:cNvCxnSpPr>
          <p:nvPr/>
        </p:nvCxnSpPr>
        <p:spPr>
          <a:xfrm>
            <a:off x="3133378" y="4873764"/>
            <a:ext cx="0" cy="21142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2"/>
            <a:endCxn id="20" idx="0"/>
          </p:cNvCxnSpPr>
          <p:nvPr/>
        </p:nvCxnSpPr>
        <p:spPr>
          <a:xfrm>
            <a:off x="3133378" y="3632076"/>
            <a:ext cx="0" cy="156964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232248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Скругленный прямоугольник 33"/>
          <p:cNvSpPr/>
          <p:nvPr/>
        </p:nvSpPr>
        <p:spPr>
          <a:xfrm>
            <a:off x="827584" y="3789040"/>
            <a:ext cx="1152128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Связующее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23728" y="1916832"/>
            <a:ext cx="2016224" cy="4800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Керамическая композиция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283968" y="3789040"/>
            <a:ext cx="1152128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Вода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 стрелкой 36"/>
          <p:cNvCxnSpPr>
            <a:stCxn id="35" idx="2"/>
          </p:cNvCxnSpPr>
          <p:nvPr/>
        </p:nvCxnSpPr>
        <p:spPr>
          <a:xfrm>
            <a:off x="3131840" y="2396892"/>
            <a:ext cx="0" cy="199256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4" idx="3"/>
            <a:endCxn id="20" idx="1"/>
          </p:cNvCxnSpPr>
          <p:nvPr/>
        </p:nvCxnSpPr>
        <p:spPr>
          <a:xfrm>
            <a:off x="1979712" y="4041068"/>
            <a:ext cx="144016" cy="4584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6" idx="1"/>
            <a:endCxn id="20" idx="3"/>
          </p:cNvCxnSpPr>
          <p:nvPr/>
        </p:nvCxnSpPr>
        <p:spPr>
          <a:xfrm flipH="1">
            <a:off x="4143028" y="4041068"/>
            <a:ext cx="140940" cy="4584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C:\Users\440-gie.VNIIA\Desktop\НТК 2021\Фото к слайду 3\IMG_20210312_110253.jpg"/>
          <p:cNvPicPr/>
          <p:nvPr/>
        </p:nvPicPr>
        <p:blipFill>
          <a:blip r:embed="rId4" cstate="print"/>
          <a:srcRect l="18708" t="29093" r="17306" b="26322"/>
          <a:stretch>
            <a:fillRect/>
          </a:stretch>
        </p:blipFill>
        <p:spPr bwMode="auto">
          <a:xfrm>
            <a:off x="1691680" y="1916832"/>
            <a:ext cx="504056" cy="504056"/>
          </a:xfrm>
          <a:prstGeom prst="ellipse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6" name="Рисунок 55" descr="C:\Users\440-gie.VNIIA\Desktop\НТК 2021\Фото к слайду 3\IMG_20210312_111045.jpg"/>
          <p:cNvPicPr/>
          <p:nvPr/>
        </p:nvPicPr>
        <p:blipFill>
          <a:blip r:embed="rId5" cstate="print"/>
          <a:srcRect l="28517" t="21512" r="22089" b="20309"/>
          <a:stretch>
            <a:fillRect/>
          </a:stretch>
        </p:blipFill>
        <p:spPr bwMode="auto">
          <a:xfrm>
            <a:off x="1691680" y="2564904"/>
            <a:ext cx="504056" cy="504056"/>
          </a:xfrm>
          <a:prstGeom prst="ellipse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7" name="Рисунок 56" descr="12.tif"/>
          <p:cNvPicPr/>
          <p:nvPr/>
        </p:nvPicPr>
        <p:blipFill>
          <a:blip r:embed="rId6" cstate="print"/>
          <a:srcRect b="11478"/>
          <a:stretch/>
        </p:blipFill>
        <p:spPr>
          <a:xfrm>
            <a:off x="1691680" y="5085184"/>
            <a:ext cx="504056" cy="490586"/>
          </a:xfrm>
          <a:prstGeom prst="ellips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58" name="Рисунок 5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212976"/>
            <a:ext cx="504056" cy="504056"/>
          </a:xfrm>
          <a:prstGeom prst="ellipse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9" name="Рисунок 58"/>
          <p:cNvPicPr/>
          <p:nvPr/>
        </p:nvPicPr>
        <p:blipFill>
          <a:blip r:embed="rId8" cstate="print"/>
          <a:srcRect l="4529" t="16867" r="-49" b="9237"/>
          <a:stretch>
            <a:fillRect/>
          </a:stretch>
        </p:blipFill>
        <p:spPr bwMode="auto">
          <a:xfrm>
            <a:off x="1691680" y="4437112"/>
            <a:ext cx="504056" cy="5040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539552" y="5733256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работы: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низковязких высококонцентрированных агрегативно-устойчивых керамических суспензий для сушки распылением и установление закономерностей их формирования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 idx="4294967295"/>
          </p:nvPr>
        </p:nvSpPr>
        <p:spPr>
          <a:xfrm>
            <a:off x="539640" y="541440"/>
            <a:ext cx="6912680" cy="5833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 smtClean="0">
                <a:solidFill>
                  <a:srgbClr val="002060"/>
                </a:solidFill>
                <a:latin typeface="Arial"/>
                <a:ea typeface="Arial"/>
              </a:rPr>
              <a:t>Исследование электрокинетических и реологических характеристик суспензий</a:t>
            </a:r>
            <a:endParaRPr lang="ru-RU" sz="2000" b="1" spc="-1" dirty="0">
              <a:solidFill>
                <a:srgbClr val="002060"/>
              </a:solidFill>
              <a:latin typeface="Arial"/>
              <a:ea typeface="Arial"/>
            </a:endParaRPr>
          </a:p>
        </p:txBody>
      </p:sp>
      <p:sp>
        <p:nvSpPr>
          <p:cNvPr id="301" name="Rectangl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02" name="Таблица 17"/>
          <p:cNvGraphicFramePr/>
          <p:nvPr/>
        </p:nvGraphicFramePr>
        <p:xfrm>
          <a:off x="539552" y="1268760"/>
          <a:ext cx="8208912" cy="4104456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99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Двойной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электрический слой</a:t>
                      </a:r>
                    </a:p>
                  </a:txBody>
                  <a:tcPr anchor="ctr">
                    <a:lnL w="38160">
                      <a:solidFill>
                        <a:srgbClr val="002060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Измерения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002060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4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60">
                      <a:solidFill>
                        <a:srgbClr val="002060"/>
                      </a:solidFill>
                    </a:lnL>
                    <a:lnR w="38160">
                      <a:solidFill>
                        <a:srgbClr val="002060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200" b="0" strike="noStrike" spc="-1" dirty="0" smtClean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38160">
                      <a:solidFill>
                        <a:srgbClr val="002060"/>
                      </a:solidFill>
                    </a:lnL>
                    <a:lnR w="3816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>
                      <a:solidFill>
                        <a:srgbClr val="002060"/>
                      </a:solidFill>
                    </a:lnT>
                    <a:lnB w="3816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Рисунок 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39552" y="5373217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Чем выше значение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дзета-потенциала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тем шире двойной электрический слой, выше текучесть и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агрегативная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устойчивость суспензии.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Агрегативной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устойчивостью керамической суспензии можно управлять, используя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диспергатор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 descr="F:\c74dc067e65b1d0be603f396c38561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1872208" cy="187220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660232" y="213285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</a:tabLst>
              <a:defRPr/>
            </a:pP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DT-1200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прибор электроакустического спектрального анализа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72200" y="3933056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</a:tabLst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Стрелочный аналоговый вискозиметр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Брукфильда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 descr="C:\Users\440-gie.VNIIA\Desktop\НТК 2023\htmlimage.png"/>
          <p:cNvPicPr/>
          <p:nvPr/>
        </p:nvPicPr>
        <p:blipFill>
          <a:blip r:embed="rId5" cstate="print"/>
          <a:srcRect l="6187" t="25236" r="36175" b="26473"/>
          <a:stretch>
            <a:fillRect/>
          </a:stretch>
        </p:blipFill>
        <p:spPr bwMode="auto">
          <a:xfrm>
            <a:off x="4860032" y="2060848"/>
            <a:ext cx="1728192" cy="142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Таблица 17"/>
          <p:cNvGraphicFramePr/>
          <p:nvPr/>
        </p:nvGraphicFramePr>
        <p:xfrm>
          <a:off x="539552" y="1268761"/>
          <a:ext cx="8208912" cy="4320985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78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Влияние содержания твердой фазы </a:t>
                      </a:r>
                      <a:b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суспензии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дзета-потенциал</a:t>
                      </a:r>
                      <a:endParaRPr lang="ru-RU" sz="1400" b="1" baseline="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002060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Влияние содержания твердой фазы в суспензии на вязкость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002060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69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1000" b="1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800" b="1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8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  <a:r>
                        <a:rPr lang="ru-RU" sz="8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Относительное отклонение</a:t>
                      </a:r>
                      <a:r>
                        <a:rPr lang="en-US" sz="8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измерении </a:t>
                      </a:r>
                      <a:r>
                        <a:rPr lang="ru-RU" sz="8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дзета-потенциала</a:t>
                      </a:r>
                      <a:r>
                        <a:rPr lang="ru-RU" sz="8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0,011%</a:t>
                      </a:r>
                      <a:endParaRPr lang="ru-RU" sz="8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38160">
                      <a:solidFill>
                        <a:srgbClr val="002060"/>
                      </a:solidFill>
                    </a:lnL>
                    <a:lnR w="38160">
                      <a:solidFill>
                        <a:srgbClr val="002060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200" b="0" strike="noStrike" spc="-1" dirty="0" smtClean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38160">
                      <a:solidFill>
                        <a:srgbClr val="002060"/>
                      </a:solidFill>
                    </a:lnL>
                    <a:lnR w="3816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>
                      <a:solidFill>
                        <a:srgbClr val="002060"/>
                      </a:solidFill>
                    </a:lnT>
                    <a:lnB w="3816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39552" y="1700808"/>
          <a:ext cx="40324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8" name="PlaceHolder 1"/>
          <p:cNvSpPr>
            <a:spLocks noGrp="1"/>
          </p:cNvSpPr>
          <p:nvPr>
            <p:ph type="title" idx="4294967295"/>
          </p:nvPr>
        </p:nvSpPr>
        <p:spPr>
          <a:xfrm>
            <a:off x="539640" y="541440"/>
            <a:ext cx="6912680" cy="5833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 smtClean="0">
                <a:solidFill>
                  <a:srgbClr val="002060"/>
                </a:solidFill>
                <a:latin typeface="Arial"/>
                <a:ea typeface="Arial"/>
              </a:rPr>
              <a:t>Влияние содержания твердой фазы на свойства водной керамической суспензии</a:t>
            </a:r>
            <a:endParaRPr lang="ru-RU" sz="2000" b="1" spc="-1" dirty="0">
              <a:solidFill>
                <a:srgbClr val="002060"/>
              </a:solidFill>
              <a:latin typeface="Arial"/>
              <a:ea typeface="Arial"/>
            </a:endParaRPr>
          </a:p>
        </p:txBody>
      </p:sp>
      <p:sp>
        <p:nvSpPr>
          <p:cNvPr id="301" name="Rectangl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TextBox 29"/>
          <p:cNvSpPr txBox="1"/>
          <p:nvPr/>
        </p:nvSpPr>
        <p:spPr>
          <a:xfrm>
            <a:off x="467544" y="5589240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Максимальные значения модуля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ξ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получены при концентрациях твердой фазы 85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масс.%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диспергатора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0,25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масс.%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С ростом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количества твердой фазы и при введении связующего в дисперсию происходит повышение вязкости суспензии. 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499992" y="2204864"/>
          <a:ext cx="43616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 idx="4294967295"/>
          </p:nvPr>
        </p:nvSpPr>
        <p:spPr>
          <a:xfrm>
            <a:off x="539640" y="541440"/>
            <a:ext cx="6912680" cy="5833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 smtClean="0">
                <a:solidFill>
                  <a:srgbClr val="002060"/>
                </a:solidFill>
                <a:latin typeface="Arial"/>
                <a:ea typeface="Arial"/>
              </a:rPr>
              <a:t>Влияние содержания </a:t>
            </a:r>
            <a:r>
              <a:rPr lang="ru-RU" sz="2000" b="1" spc="-1" dirty="0" err="1" smtClean="0">
                <a:solidFill>
                  <a:srgbClr val="002060"/>
                </a:solidFill>
                <a:latin typeface="Arial"/>
                <a:ea typeface="Arial"/>
              </a:rPr>
              <a:t>диспергатора</a:t>
            </a:r>
            <a:r>
              <a:rPr lang="ru-RU" sz="2000" b="1" spc="-1" dirty="0" smtClean="0">
                <a:solidFill>
                  <a:srgbClr val="002060"/>
                </a:solidFill>
                <a:latin typeface="Arial"/>
                <a:ea typeface="Arial"/>
              </a:rPr>
              <a:t> на свойства водной керамической суспензии</a:t>
            </a:r>
            <a:endParaRPr lang="ru-RU" sz="2000" b="1" spc="-1" dirty="0">
              <a:solidFill>
                <a:srgbClr val="002060"/>
              </a:solidFill>
              <a:latin typeface="Arial"/>
              <a:ea typeface="Arial"/>
            </a:endParaRPr>
          </a:p>
        </p:txBody>
      </p:sp>
      <p:sp>
        <p:nvSpPr>
          <p:cNvPr id="301" name="Rectangl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02" name="Таблица 17"/>
          <p:cNvGraphicFramePr/>
          <p:nvPr/>
        </p:nvGraphicFramePr>
        <p:xfrm>
          <a:off x="539552" y="1268761"/>
          <a:ext cx="8208912" cy="4032447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78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Влияние содержания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диспергатора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суспензии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дзета-потенциал</a:t>
                      </a:r>
                      <a:endParaRPr lang="ru-RU" sz="1400" b="1" baseline="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002060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Влияние содержания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диспергатора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 суспензии на вязкость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002060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66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800" b="1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8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*Относительное отклонение</a:t>
                      </a:r>
                      <a:r>
                        <a:rPr lang="en-US" sz="8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измерении </a:t>
                      </a:r>
                      <a:r>
                        <a:rPr lang="ru-RU" sz="800" b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дзета-потенциала</a:t>
                      </a:r>
                      <a:r>
                        <a:rPr lang="ru-RU" sz="8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0,011%</a:t>
                      </a:r>
                      <a:endParaRPr lang="ru-RU" sz="800" dirty="0" smtClean="0"/>
                    </a:p>
                  </a:txBody>
                  <a:tcPr>
                    <a:lnL w="38160">
                      <a:solidFill>
                        <a:srgbClr val="002060"/>
                      </a:solidFill>
                    </a:lnL>
                    <a:lnR w="38160">
                      <a:solidFill>
                        <a:srgbClr val="002060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200" b="0" strike="noStrike" spc="-1" dirty="0" smtClean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38160">
                      <a:solidFill>
                        <a:srgbClr val="002060"/>
                      </a:solidFill>
                    </a:lnL>
                    <a:lnR w="3816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>
                      <a:solidFill>
                        <a:srgbClr val="002060"/>
                      </a:solidFill>
                    </a:lnT>
                    <a:lnB w="3816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95536" y="5373216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суспензии с 80 масс. % твердой фазы минимальная вязкость получена при 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введении 0,25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масс.%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диспергатора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для 85 масс. % керамического порошка – при 0,35 масс. %.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755576" y="2204864"/>
          <a:ext cx="37444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72000" y="2132856"/>
          <a:ext cx="41764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 idx="4294967295"/>
          </p:nvPr>
        </p:nvSpPr>
        <p:spPr>
          <a:xfrm>
            <a:off x="539640" y="541440"/>
            <a:ext cx="6912680" cy="5833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 smtClean="0">
                <a:solidFill>
                  <a:srgbClr val="002060"/>
                </a:solidFill>
                <a:latin typeface="Arial"/>
                <a:ea typeface="Arial"/>
              </a:rPr>
              <a:t>Влияние содержания связующего на реологию водной керамической суспензии</a:t>
            </a:r>
            <a:endParaRPr lang="ru-RU" sz="2000" b="1" spc="-1" dirty="0">
              <a:solidFill>
                <a:srgbClr val="002060"/>
              </a:solidFill>
              <a:latin typeface="Arial"/>
              <a:ea typeface="Arial"/>
            </a:endParaRPr>
          </a:p>
        </p:txBody>
      </p:sp>
      <p:sp>
        <p:nvSpPr>
          <p:cNvPr id="301" name="Rectangl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02" name="Таблица 17"/>
          <p:cNvGraphicFramePr/>
          <p:nvPr/>
        </p:nvGraphicFramePr>
        <p:xfrm>
          <a:off x="539552" y="1196752"/>
          <a:ext cx="8208912" cy="4381230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Влияние содержания ПВС</a:t>
                      </a:r>
                      <a:b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суспензии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дзета-потенциал</a:t>
                      </a:r>
                      <a:endParaRPr lang="ru-RU" sz="1400" b="1" baseline="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002060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Кривые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вязкости для керамических суспензий с различным содержанием ПВС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002060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1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60">
                      <a:solidFill>
                        <a:srgbClr val="002060"/>
                      </a:solidFill>
                    </a:lnL>
                    <a:lnR w="38160">
                      <a:solidFill>
                        <a:srgbClr val="002060"/>
                      </a:solidFill>
                    </a:lnR>
                    <a:lnT w="38160">
                      <a:solidFill>
                        <a:srgbClr val="002060"/>
                      </a:solidFill>
                    </a:lnT>
                    <a:lnB w="38160">
                      <a:solidFill>
                        <a:srgbClr val="00206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200" b="0" strike="noStrike" spc="-1" dirty="0" smtClean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38160">
                      <a:solidFill>
                        <a:srgbClr val="002060"/>
                      </a:solidFill>
                    </a:lnL>
                    <a:lnR w="3816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>
                      <a:solidFill>
                        <a:srgbClr val="002060"/>
                      </a:solidFill>
                    </a:lnT>
                    <a:lnB w="3816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67544" y="5589241"/>
            <a:ext cx="8352928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Чем выше содержание ПВС, тем хуже текучесть суспензии. Все исследуемые системы, являются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тиксотропными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Наименьшими значениями вязкости при любых механических воздействиях обладает дисперсия с содержанием 80 масс. % твердого вещества, 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0,25 масс. %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Dolapix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 64 и 1 масс. % ПВС.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11560" y="2132856"/>
          <a:ext cx="39604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644008" y="1844824"/>
          <a:ext cx="41044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38100">
          <a:solidFill>
            <a:schemeClr val="accent5">
              <a:lumMod val="50000"/>
            </a:schemeClr>
          </a:solidFill>
        </a:ln>
      </a:spPr>
      <a:bodyPr rtlCol="0" anchor="ctr"/>
      <a:lstStyle>
        <a:defPPr algn="ctr">
          <a:defRPr sz="1200" b="1" dirty="0" smtClean="0">
            <a:solidFill>
              <a:srgbClr val="00206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7496</TotalTime>
  <Words>791</Words>
  <Application>Microsoft Office PowerPoint</Application>
  <PresentationFormat>Экран (4:3)</PresentationFormat>
  <Paragraphs>192</Paragraphs>
  <Slides>11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Calibri</vt:lpstr>
      <vt:lpstr>DejaVu Sans</vt:lpstr>
      <vt:lpstr>Rosatom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Graph</vt:lpstr>
      <vt:lpstr>Исследование реологических характеристик суспензии для распылительной сушки при изготовлении керамики ВК94-1 </vt:lpstr>
      <vt:lpstr>Производство деталей из керамического материала ВК 94-1</vt:lpstr>
      <vt:lpstr>Разработка усовершенствованной технологии изготовления  специального керамического материала на основе оксида алюминия</vt:lpstr>
      <vt:lpstr>Изготовление опытных образцов</vt:lpstr>
      <vt:lpstr>Изготовление водной керамической суспензии для распылительной сушки</vt:lpstr>
      <vt:lpstr>Исследование электрокинетических и реологических характеристик суспензий</vt:lpstr>
      <vt:lpstr>Влияние содержания твердой фазы на свойства водной керамической суспензии</vt:lpstr>
      <vt:lpstr>Влияние содержания диспергатора на свойства водной керамической суспензии</vt:lpstr>
      <vt:lpstr>Влияние содержания связующего на реологию водной керамической суспензии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Анна Хомякова</dc:creator>
  <dc:description/>
  <cp:lastModifiedBy>admin</cp:lastModifiedBy>
  <cp:revision>691</cp:revision>
  <dcterms:created xsi:type="dcterms:W3CDTF">2019-09-24T12:47:23Z</dcterms:created>
  <dcterms:modified xsi:type="dcterms:W3CDTF">2023-04-14T00:15:28Z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19</vt:i4>
  </property>
</Properties>
</file>