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84" r:id="rId2"/>
    <p:sldId id="280" r:id="rId3"/>
    <p:sldId id="258" r:id="rId4"/>
    <p:sldId id="265" r:id="rId5"/>
    <p:sldId id="260" r:id="rId6"/>
    <p:sldId id="263" r:id="rId7"/>
    <p:sldId id="267" r:id="rId8"/>
    <p:sldId id="269" r:id="rId9"/>
    <p:sldId id="281" r:id="rId10"/>
    <p:sldId id="271" r:id="rId11"/>
    <p:sldId id="282" r:id="rId12"/>
    <p:sldId id="283" r:id="rId13"/>
    <p:sldId id="285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Анохин" initials="ВА" lastIdx="1" clrIdx="0">
    <p:extLst>
      <p:ext uri="{19B8F6BF-5375-455C-9EA6-DF929625EA0E}">
        <p15:presenceInfo xmlns:p15="http://schemas.microsoft.com/office/powerpoint/2012/main" userId="Владимир Анох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4.734165125666998E-17"/>
                  <c:y val="-1.9144670395103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62-423E-8ABB-931794EC4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ТЭЦ</c:v>
                </c:pt>
                <c:pt idx="1">
                  <c:v>ГЭС</c:v>
                </c:pt>
                <c:pt idx="2">
                  <c:v>АЭС</c:v>
                </c:pt>
                <c:pt idx="3">
                  <c:v>ВЭС + СЭС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163.1</c:v>
                </c:pt>
                <c:pt idx="1">
                  <c:v>49.949999999999996</c:v>
                </c:pt>
                <c:pt idx="2">
                  <c:v>29.54</c:v>
                </c:pt>
                <c:pt idx="3">
                  <c:v>3.9899999999999998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2-423E-8ABB-931794EC41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3793920"/>
        <c:axId val="53795840"/>
      </c:barChart>
      <c:catAx>
        <c:axId val="53793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 i="0" u="none" dirty="0"/>
                  <a:t>Тип электростанции</a:t>
                </a:r>
              </a:p>
            </c:rich>
          </c:tx>
          <c:layout>
            <c:manualLayout>
              <c:xMode val="edge"/>
              <c:yMode val="edge"/>
              <c:x val="0.36458297962238628"/>
              <c:y val="0.9140243504127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795840"/>
        <c:crosses val="autoZero"/>
        <c:auto val="1"/>
        <c:lblAlgn val="ctr"/>
        <c:lblOffset val="100"/>
        <c:noMultiLvlLbl val="0"/>
      </c:catAx>
      <c:valAx>
        <c:axId val="5379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/>
                  <a:t>Генерируемая электроэнергия, ГВт</a:t>
                </a:r>
              </a:p>
            </c:rich>
          </c:tx>
          <c:layout>
            <c:manualLayout>
              <c:xMode val="edge"/>
              <c:yMode val="edge"/>
              <c:x val="1.5493810304115847E-2"/>
              <c:y val="8.36943686529890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7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94185532730188E-4"/>
          <c:y val="0"/>
          <c:w val="0.7030180606116192"/>
          <c:h val="0.97207018569294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A34-4A56-A013-3B5463F21D03}"/>
              </c:ext>
            </c:extLst>
          </c:dPt>
          <c:dPt>
            <c:idx val="1"/>
            <c:bubble3D val="0"/>
            <c:explosion val="18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A34-4A56-A013-3B5463F21D0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A34-4A56-A013-3B5463F21D03}"/>
              </c:ext>
            </c:extLst>
          </c:dPt>
          <c:dLbls>
            <c:dLbl>
              <c:idx val="0"/>
              <c:layout>
                <c:manualLayout>
                  <c:x val="-0.11556792973037405"/>
                  <c:y val="-0.168528695013025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34-4A56-A013-3B5463F21D03}"/>
                </c:ext>
              </c:extLst>
            </c:dLbl>
            <c:dLbl>
              <c:idx val="1"/>
              <c:layout>
                <c:manualLayout>
                  <c:x val="0.14566085988646518"/>
                  <c:y val="3.40335661143665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34-4A56-A013-3B5463F21D03}"/>
                </c:ext>
              </c:extLst>
            </c:dLbl>
            <c:dLbl>
              <c:idx val="2"/>
              <c:layout>
                <c:manualLayout>
                  <c:x val="9.1412281394308726E-3"/>
                  <c:y val="-1.70765279355566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34-4A56-A013-3B5463F21D03}"/>
                </c:ext>
              </c:extLst>
            </c:dLbl>
            <c:spPr>
              <a:gradFill rotWithShape="1">
                <a:gsLst>
                  <a:gs pos="0">
                    <a:schemeClr val="dk1"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Газ (природный, доменный и коксовый) </c:v>
                </c:pt>
                <c:pt idx="1">
                  <c:v>Уголь (каменный, бурый)</c:v>
                </c:pt>
                <c:pt idx="2">
                  <c:v>Другие (мазут, дизельное топливо, отходы производства целлюлозы)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73.819999999999993</c:v>
                </c:pt>
                <c:pt idx="1">
                  <c:v>25.27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4-4A56-A013-3B5463F21D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5361433753012943"/>
          <c:y val="3.5531184209606007E-2"/>
          <c:w val="0.33655546938010966"/>
          <c:h val="0.37958596921464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71410191414565E-2"/>
          <c:y val="0.1423813457752886"/>
          <c:w val="0.43578399798193052"/>
          <c:h val="0.76454976591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Тенденции использования ЗШО в мировой практике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CA-459D-80F0-DAE66ED2AD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01-4330-931F-EDDC90C76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01-4330-931F-EDDC90C76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01-4330-931F-EDDC90C762F0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801-4330-931F-EDDC90C762F0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801-4330-931F-EDDC90C762F0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801-4330-931F-EDDC90C76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Сырье для строительных материалов</c:v>
                </c:pt>
                <c:pt idx="1">
                  <c:v>Дорожное строительство</c:v>
                </c:pt>
                <c:pt idx="2">
                  <c:v>Изменение свойств почв</c:v>
                </c:pt>
                <c:pt idx="3">
                  <c:v>Прочее</c:v>
                </c:pt>
                <c:pt idx="4">
                  <c:v>Рекультивационные и ландшафтные работы</c:v>
                </c:pt>
                <c:pt idx="5">
                  <c:v>Временное хранение</c:v>
                </c:pt>
                <c:pt idx="6">
                  <c:v>Размещение на золоотвалах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</c:v>
                </c:pt>
                <c:pt idx="1">
                  <c:v>2</c:v>
                </c:pt>
                <c:pt idx="2">
                  <c:v>0.1</c:v>
                </c:pt>
                <c:pt idx="3">
                  <c:v>0.1</c:v>
                </c:pt>
                <c:pt idx="4">
                  <c:v>50</c:v>
                </c:pt>
                <c:pt idx="5">
                  <c:v>1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A-459D-80F0-DAE66ED2AD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87574748986272"/>
          <c:y val="0.10229264872024624"/>
          <c:w val="0.40312421202033671"/>
          <c:h val="0.8977075089699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/>
              <a:t>Использование ЗШО в странах за 2020 г.,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Германия</c:v>
                </c:pt>
                <c:pt idx="1">
                  <c:v>Япония</c:v>
                </c:pt>
                <c:pt idx="2">
                  <c:v>Польша</c:v>
                </c:pt>
                <c:pt idx="3">
                  <c:v>Китай</c:v>
                </c:pt>
                <c:pt idx="4">
                  <c:v>Индия</c:v>
                </c:pt>
                <c:pt idx="5">
                  <c:v>США</c:v>
                </c:pt>
                <c:pt idx="6">
                  <c:v>Россия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96</c:v>
                </c:pt>
                <c:pt idx="2">
                  <c:v>90</c:v>
                </c:pt>
                <c:pt idx="3">
                  <c:v>80</c:v>
                </c:pt>
                <c:pt idx="4">
                  <c:v>70</c:v>
                </c:pt>
                <c:pt idx="5">
                  <c:v>64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F-4694-903C-D729A8C70F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793920"/>
        <c:axId val="121803904"/>
      </c:barChart>
      <c:catAx>
        <c:axId val="1217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803904"/>
        <c:crosses val="autoZero"/>
        <c:auto val="1"/>
        <c:lblAlgn val="ctr"/>
        <c:lblOffset val="100"/>
        <c:noMultiLvlLbl val="0"/>
      </c:catAx>
      <c:valAx>
        <c:axId val="1218039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7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1C02E-48EC-470F-8F3F-ED86EDB1885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F7A56-3B00-4EC3-B990-BCC3FD084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EF72F-3F6C-47CB-AEFA-3723F500FFB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6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DDE-136E-464F-B32F-9FB2D68AF08F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8F2-4B3F-4E99-A076-4C48B7074314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5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E8C5-AD4D-4C17-AC15-D4E37B038A5A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4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5841-0F18-47D5-A58D-5E24D487B4F7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0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533A-36FA-4614-9243-54686EF144E1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CE0F-1662-4D61-BDC7-AAB9AD620FC0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6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E5C1-B253-4D8C-B1EE-BF3504941ADA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8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D93F-EF89-4980-8936-C68C64095BE5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4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7A86-8577-4F15-AB08-7A8778289CC8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9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F266-66E0-4D63-82E0-58F0BEDBCB53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D11C-19F8-44A5-BFAD-E6BA3A7825DF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2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1581-F06F-4DDF-81BD-01398B00455C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02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50800" dir="5400000" sx="1000" sy="1000" algn="ctr" rotWithShape="0">
              <a:srgbClr val="000000">
                <a:alpha val="1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691" y="1973820"/>
            <a:ext cx="7643494" cy="3163613"/>
          </a:xfrm>
          <a:gradFill flip="none" rotWithShape="1">
            <a:gsLst>
              <a:gs pos="0">
                <a:schemeClr val="bg1">
                  <a:alpha val="96000"/>
                </a:schemeClr>
              </a:gs>
              <a:gs pos="36000">
                <a:schemeClr val="bg1">
                  <a:alpha val="89000"/>
                </a:schemeClr>
              </a:gs>
              <a:gs pos="72000">
                <a:schemeClr val="bg1">
                  <a:alpha val="84000"/>
                </a:schemeClr>
              </a:gs>
              <a:gs pos="100000">
                <a:schemeClr val="bg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стеарата натрия на свойства вспененных геополимерных материалов на основе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золошлаковых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отходов Северодвинской ТЭЦ-1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F0438D-1880-4E64-97C9-3038B29C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484" y="5286597"/>
            <a:ext cx="5793476" cy="1523635"/>
          </a:xfr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100000">
                <a:schemeClr val="bg2"/>
              </a:gs>
              <a:gs pos="28000">
                <a:schemeClr val="bg2">
                  <a:alpha val="92000"/>
                </a:schemeClr>
              </a:gs>
              <a:gs pos="75000">
                <a:schemeClr val="bg2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РЯБОВА Анна Владимировна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химия и технология силикатов»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Южно-Российского государственного политехнического университета (НПИ) имени М.И. Платова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5713" y="39552"/>
            <a:ext cx="6725541" cy="1785104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«Материаловедение, формообразующие технологии и оборудование 2023»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(ICMSSTE 2023)</a:t>
            </a:r>
            <a:endParaRPr lang="ru-RU" sz="2200" b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572" y="0"/>
            <a:ext cx="12044855" cy="525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Технология синтеза пористых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геополимеров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2" y="456389"/>
            <a:ext cx="9819048" cy="6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5920" y="85217"/>
            <a:ext cx="8257086" cy="649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и свойства пористых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геополимеров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на основе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золошлаковых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отходов Северодвинской  ТЭЦ-1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C063E-1B37-44AD-B7E0-7D465FE2E414}"/>
              </a:ext>
            </a:extLst>
          </p:cNvPr>
          <p:cNvSpPr txBox="1"/>
          <p:nvPr/>
        </p:nvSpPr>
        <p:spPr>
          <a:xfrm>
            <a:off x="226289" y="801072"/>
            <a:ext cx="11965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</a:t>
            </a:r>
            <a:r>
              <a:rPr lang="ru-RU" sz="13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порообразователей</a:t>
            </a:r>
            <a:r>
              <a: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использовали алюминиевую </a:t>
            </a:r>
            <a:r>
              <a:rPr lang="ru-RU" sz="1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пудру, поверхностно-активного вещества – </a:t>
            </a:r>
            <a:r>
              <a:rPr lang="ru-RU" sz="13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стеарат</a:t>
            </a:r>
            <a:r>
              <a: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натрия (</a:t>
            </a:r>
            <a:r>
              <a:rPr lang="de-DE" sz="13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NaC</a:t>
            </a:r>
            <a:r>
              <a:rPr lang="ru-RU" sz="13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₁₈</a:t>
            </a:r>
            <a:r>
              <a:rPr lang="de-DE" sz="13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3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₃₅</a:t>
            </a:r>
            <a:r>
              <a:rPr lang="de-DE" sz="13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13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₂).</a:t>
            </a:r>
            <a:r>
              <a:rPr lang="ru-RU" sz="1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перечисленные добавки вводили в сырьевую смесь сверх 100</a:t>
            </a:r>
            <a:r>
              <a:rPr lang="ru-RU" sz="13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%.</a:t>
            </a:r>
          </a:p>
          <a:p>
            <a:pPr indent="457200" algn="just"/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r>
              <a:rPr lang="ru-RU" sz="1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Сырьевой состав </a:t>
            </a:r>
            <a:r>
              <a:rPr lang="ru-RU" sz="1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геополимерного</a:t>
            </a:r>
            <a:r>
              <a:rPr lang="ru-RU" sz="1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материала приведен в таблице</a:t>
            </a:r>
            <a:endParaRPr lang="ru-RU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5023"/>
              </p:ext>
            </p:extLst>
          </p:nvPr>
        </p:nvGraphicFramePr>
        <p:xfrm>
          <a:off x="1188720" y="1790279"/>
          <a:ext cx="9858897" cy="2018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470">
                  <a:extLst>
                    <a:ext uri="{9D8B030D-6E8A-4147-A177-3AD203B41FA5}">
                      <a16:colId xmlns:a16="http://schemas.microsoft.com/office/drawing/2014/main" val="2648853961"/>
                    </a:ext>
                  </a:extLst>
                </a:gridCol>
                <a:gridCol w="933599">
                  <a:extLst>
                    <a:ext uri="{9D8B030D-6E8A-4147-A177-3AD203B41FA5}">
                      <a16:colId xmlns:a16="http://schemas.microsoft.com/office/drawing/2014/main" val="745548420"/>
                    </a:ext>
                  </a:extLst>
                </a:gridCol>
                <a:gridCol w="1019039">
                  <a:extLst>
                    <a:ext uri="{9D8B030D-6E8A-4147-A177-3AD203B41FA5}">
                      <a16:colId xmlns:a16="http://schemas.microsoft.com/office/drawing/2014/main" val="3801805766"/>
                    </a:ext>
                  </a:extLst>
                </a:gridCol>
                <a:gridCol w="805255">
                  <a:extLst>
                    <a:ext uri="{9D8B030D-6E8A-4147-A177-3AD203B41FA5}">
                      <a16:colId xmlns:a16="http://schemas.microsoft.com/office/drawing/2014/main" val="1167932675"/>
                    </a:ext>
                  </a:extLst>
                </a:gridCol>
                <a:gridCol w="1147310">
                  <a:extLst>
                    <a:ext uri="{9D8B030D-6E8A-4147-A177-3AD203B41FA5}">
                      <a16:colId xmlns:a16="http://schemas.microsoft.com/office/drawing/2014/main" val="2156195500"/>
                    </a:ext>
                  </a:extLst>
                </a:gridCol>
                <a:gridCol w="1243945">
                  <a:extLst>
                    <a:ext uri="{9D8B030D-6E8A-4147-A177-3AD203B41FA5}">
                      <a16:colId xmlns:a16="http://schemas.microsoft.com/office/drawing/2014/main" val="91589278"/>
                    </a:ext>
                  </a:extLst>
                </a:gridCol>
                <a:gridCol w="1300091">
                  <a:extLst>
                    <a:ext uri="{9D8B030D-6E8A-4147-A177-3AD203B41FA5}">
                      <a16:colId xmlns:a16="http://schemas.microsoft.com/office/drawing/2014/main" val="810009547"/>
                    </a:ext>
                  </a:extLst>
                </a:gridCol>
                <a:gridCol w="1950188">
                  <a:extLst>
                    <a:ext uri="{9D8B030D-6E8A-4147-A177-3AD203B41FA5}">
                      <a16:colId xmlns:a16="http://schemas.microsoft.com/office/drawing/2014/main" val="1046248798"/>
                    </a:ext>
                  </a:extLst>
                </a:gridCol>
              </a:tblGrid>
              <a:tr h="15819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состава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Содержание, масс.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55785"/>
                  </a:ext>
                </a:extLst>
              </a:tr>
              <a:tr h="334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Золошлак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Щелочь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Жидкое стекло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Пудра,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сверх </a:t>
                      </a: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Стеарат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натрия, сверх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3951995469"/>
                  </a:ext>
                </a:extLst>
              </a:tr>
              <a:tr h="472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442892025"/>
                  </a:ext>
                </a:extLst>
              </a:tr>
              <a:tr h="472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90400225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6289" y="3952069"/>
            <a:ext cx="1176897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Состав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 содержит добавку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стеарата натрия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Поверхностно-активные вещества (ПАВ,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сурфактанты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химические соединения, вызывающие снижение поверхностного натяжения жидкости концентрируясь на поверхности раздела термодинамических фаз.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Молекулы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 имеют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дефильное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строение и   содержат одновременно полярные и неполярные функциональные группы.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№2 не содержит добавку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необходима для сравнения конечных свойств готовых геополимерных материалов, и, как следствие, установления влияния стеарата натрия на их физико-механические свойства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Механизм порообразования при использовании алюминиевой пудры заключается во взаимодействие амфотерного металла с раствором щелочи, содержащемся в геополимерной смеси с образованием газообразного водорода, вспенивающего реакционную смесь по следующей реакции: 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2Al+2NaOH+6H</a:t>
            </a:r>
            <a:r>
              <a:rPr lang="en-US" sz="4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O=2Na[Al(OH)</a:t>
            </a:r>
            <a:r>
              <a:rPr lang="en-US" sz="4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]+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3H</a:t>
            </a:r>
            <a:r>
              <a:rPr lang="en-US" sz="4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13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452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Свойства полученных геополимерных материалов </a:t>
            </a:r>
          </a:p>
        </p:txBody>
      </p:sp>
      <p:pic>
        <p:nvPicPr>
          <p:cNvPr id="10" name="Рисунок 9" descr="C:\Users\yvnovikov\Desktop\Для тезисов ялт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93" y="909978"/>
            <a:ext cx="4478915" cy="33081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03044"/>
              </p:ext>
            </p:extLst>
          </p:nvPr>
        </p:nvGraphicFramePr>
        <p:xfrm>
          <a:off x="904702" y="4692966"/>
          <a:ext cx="10515601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531">
                  <a:extLst>
                    <a:ext uri="{9D8B030D-6E8A-4147-A177-3AD203B41FA5}">
                      <a16:colId xmlns:a16="http://schemas.microsoft.com/office/drawing/2014/main" val="3099005786"/>
                    </a:ext>
                  </a:extLst>
                </a:gridCol>
                <a:gridCol w="3865535">
                  <a:extLst>
                    <a:ext uri="{9D8B030D-6E8A-4147-A177-3AD203B41FA5}">
                      <a16:colId xmlns:a16="http://schemas.microsoft.com/office/drawing/2014/main" val="2052932657"/>
                    </a:ext>
                  </a:extLst>
                </a:gridCol>
                <a:gridCol w="3865535">
                  <a:extLst>
                    <a:ext uri="{9D8B030D-6E8A-4147-A177-3AD203B41FA5}">
                      <a16:colId xmlns:a16="http://schemas.microsoft.com/office/drawing/2014/main" val="182131304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состава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плотность, кг/м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прочность, МПа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0638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224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3139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2" y="4270890"/>
            <a:ext cx="883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Физико-механические свойства полученных геополимерных материалов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038" y="5598219"/>
            <a:ext cx="1067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видно из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№1, содержащих добавку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стеарата натрия, обладает меньшей плотностью и при этом большей прочностью, в сравнении с состав №2, не содержащих добавки стеарата натрия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960" y="543138"/>
            <a:ext cx="491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Макроструктура синтезированных образцов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452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42920"/>
            <a:ext cx="12192000" cy="43088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pt sans"/>
                <a:cs typeface="Arial" pitchFamily="34" charset="0"/>
              </a:rPr>
              <a:t>	Таким образом установлено, что добавка ПАВ позволяет стабилизировать пенный каркас </a:t>
            </a:r>
            <a:r>
              <a:rPr lang="ru-RU" sz="2000" b="1" dirty="0" err="1">
                <a:solidFill>
                  <a:srgbClr val="000000"/>
                </a:solidFill>
                <a:latin typeface="pt sans"/>
                <a:cs typeface="Arial" pitchFamily="34" charset="0"/>
              </a:rPr>
              <a:t>геополимерного</a:t>
            </a:r>
            <a:r>
              <a:rPr lang="ru-RU" sz="2000" b="1" dirty="0">
                <a:solidFill>
                  <a:srgbClr val="000000"/>
                </a:solidFill>
                <a:latin typeface="pt sans"/>
                <a:cs typeface="Arial" pitchFamily="34" charset="0"/>
              </a:rPr>
              <a:t> материала за счет образования двух слоев ориентированных молекул ПАВ – стеарата натрия и образования адсорбционных слоев на границе газ – жидкость создающих условия, при которых со стороны дисперсионной среды возникают двойные электрические (ДЭС) или сольватные слои, обеспечивающие агрегативную устойчивость пенного каркаса геополимера. Экспериментально подтверждено положительное влияние добавки ПАВ на физико-механические свойства вспененных геополимерных </a:t>
            </a:r>
            <a:r>
              <a:rPr lang="ru-RU" sz="2000" b="1" dirty="0" smtClean="0">
                <a:solidFill>
                  <a:srgbClr val="000000"/>
                </a:solidFill>
                <a:latin typeface="pt sans"/>
                <a:cs typeface="Arial" pitchFamily="34" charset="0"/>
              </a:rPr>
              <a:t>материалов.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>
              <a:solidFill>
                <a:srgbClr val="000000"/>
              </a:solidFill>
              <a:latin typeface="pt sans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План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 дальнейших исследований заключается в следующих пунктах: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- Исследование основных технико-эксплуатационных свойств </a:t>
            </a:r>
            <a:endParaRPr lang="ru-RU" sz="2000" b="1" dirty="0">
              <a:solidFill>
                <a:srgbClr val="000000"/>
              </a:solidFill>
              <a:latin typeface="pt sans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- Создание математической модели,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t sans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- Разработка обобщенного механизма синтеза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69B1493-1831-4748-8044-3448AB691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238389" y="963692"/>
            <a:ext cx="7715221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2000"/>
                </a:schemeClr>
              </a:gs>
              <a:gs pos="46000">
                <a:schemeClr val="bg1">
                  <a:alpha val="80000"/>
                </a:schemeClr>
              </a:gs>
              <a:gs pos="83000">
                <a:schemeClr val="bg1">
                  <a:lumMod val="95000"/>
                  <a:alpha val="86000"/>
                </a:schemeClr>
              </a:gs>
              <a:gs pos="100000">
                <a:schemeClr val="bg1">
                  <a:alpha val="69000"/>
                  <a:lumMod val="99000"/>
                  <a:lumOff val="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73857" y="5630900"/>
            <a:ext cx="8118143" cy="11761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90000"/>
                </a:schemeClr>
              </a:gs>
              <a:gs pos="100000">
                <a:schemeClr val="bg2">
                  <a:alpha val="92000"/>
                </a:schemeClr>
              </a:gs>
              <a:gs pos="44000">
                <a:schemeClr val="bg2">
                  <a:alpha val="92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при финансовой поддержке Российского научного фонда в рамках соглашения № 21-19-00203 «Эффективные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температуро-отверждающие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экогеополимеры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дорожного строительства в условиях Арктической зоны Российской Федерации на основе отходов сжигания твердых топлив на местных ТЭЦ», 2021-2023 г., (руководитель – Яценко Е. А.).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4658" y="38319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/>
            <a:endParaRPr lang="ru-RU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C83ADF-52BF-408E-B40D-0B31720E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C66337-EB43-48E3-9587-37CBF40D2C62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474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Генерируемая электроэнергия в России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95B9BE-4FC2-4594-B516-E64E74A509F2}"/>
              </a:ext>
            </a:extLst>
          </p:cNvPr>
          <p:cNvSpPr txBox="1"/>
          <p:nvPr/>
        </p:nvSpPr>
        <p:spPr>
          <a:xfrm>
            <a:off x="584036" y="4928299"/>
            <a:ext cx="10919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электрической энергии в ЕЭС России за 2021 г., млрд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кВт·ч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2E15249-9558-4EAB-835C-845650F18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687029"/>
              </p:ext>
            </p:extLst>
          </p:nvPr>
        </p:nvGraphicFramePr>
        <p:xfrm>
          <a:off x="117006" y="892648"/>
          <a:ext cx="4918093" cy="39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5FBA66-10A1-4F65-AD4E-B7E1D9233133}"/>
              </a:ext>
            </a:extLst>
          </p:cNvPr>
          <p:cNvSpPr txBox="1"/>
          <p:nvPr/>
        </p:nvSpPr>
        <p:spPr>
          <a:xfrm>
            <a:off x="202546" y="656967"/>
            <a:ext cx="497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мощность электростанций на 01.01.2022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792136D-7C31-47B3-ACB8-CF369313C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273136"/>
              </p:ext>
            </p:extLst>
          </p:nvPr>
        </p:nvGraphicFramePr>
        <p:xfrm>
          <a:off x="5179633" y="947443"/>
          <a:ext cx="6868815" cy="409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F46674F-D524-4017-9A12-5000BD2A6D4C}"/>
              </a:ext>
            </a:extLst>
          </p:cNvPr>
          <p:cNvSpPr txBox="1"/>
          <p:nvPr/>
        </p:nvSpPr>
        <p:spPr>
          <a:xfrm>
            <a:off x="6096000" y="656967"/>
            <a:ext cx="514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основного топлива ТЭЦ</a:t>
            </a:r>
            <a:endParaRPr lang="ru-RU" sz="1400" b="1" dirty="0"/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CCC52328-7CE3-4083-920F-2373C8015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05860"/>
              </p:ext>
            </p:extLst>
          </p:nvPr>
        </p:nvGraphicFramePr>
        <p:xfrm>
          <a:off x="9706062" y="2813992"/>
          <a:ext cx="2342386" cy="165606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71193">
                  <a:extLst>
                    <a:ext uri="{9D8B030D-6E8A-4147-A177-3AD203B41FA5}">
                      <a16:colId xmlns:a16="http://schemas.microsoft.com/office/drawing/2014/main" val="1782445519"/>
                    </a:ext>
                  </a:extLst>
                </a:gridCol>
                <a:gridCol w="1171193">
                  <a:extLst>
                    <a:ext uri="{9D8B030D-6E8A-4147-A177-3AD203B41FA5}">
                      <a16:colId xmlns:a16="http://schemas.microsoft.com/office/drawing/2014/main" val="557687209"/>
                    </a:ext>
                  </a:extLst>
                </a:gridCol>
              </a:tblGrid>
              <a:tr h="4600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топливо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Установленная мощность, ГВт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692419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546070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68430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источники топлива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45179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2E52BF2-EC7B-4217-BB23-01AE33B97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3576"/>
              </p:ext>
            </p:extLst>
          </p:nvPr>
        </p:nvGraphicFramePr>
        <p:xfrm>
          <a:off x="584036" y="5291507"/>
          <a:ext cx="10919707" cy="129985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1506">
                  <a:extLst>
                    <a:ext uri="{9D8B030D-6E8A-4147-A177-3AD203B41FA5}">
                      <a16:colId xmlns:a16="http://schemas.microsoft.com/office/drawing/2014/main" val="1385034939"/>
                    </a:ext>
                  </a:extLst>
                </a:gridCol>
                <a:gridCol w="2511881">
                  <a:extLst>
                    <a:ext uri="{9D8B030D-6E8A-4147-A177-3AD203B41FA5}">
                      <a16:colId xmlns:a16="http://schemas.microsoft.com/office/drawing/2014/main" val="562993189"/>
                    </a:ext>
                  </a:extLst>
                </a:gridCol>
                <a:gridCol w="2428301">
                  <a:extLst>
                    <a:ext uri="{9D8B030D-6E8A-4147-A177-3AD203B41FA5}">
                      <a16:colId xmlns:a16="http://schemas.microsoft.com/office/drawing/2014/main" val="2452995843"/>
                    </a:ext>
                  </a:extLst>
                </a:gridCol>
                <a:gridCol w="2578019">
                  <a:extLst>
                    <a:ext uri="{9D8B030D-6E8A-4147-A177-3AD203B41FA5}">
                      <a16:colId xmlns:a16="http://schemas.microsoft.com/office/drawing/2014/main" val="3914720315"/>
                    </a:ext>
                  </a:extLst>
                </a:gridCol>
              </a:tblGrid>
              <a:tr h="218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(+/-), % 2021 к 2020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5427"/>
                  </a:ext>
                </a:extLst>
              </a:tr>
              <a:tr h="2182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Выработка электроэнергии,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56848"/>
                  </a:ext>
                </a:extLst>
              </a:tr>
              <a:tr h="21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 ТЭЦ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58359"/>
                  </a:ext>
                </a:extLst>
              </a:tr>
              <a:tr h="21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265276"/>
                  </a:ext>
                </a:extLst>
              </a:tr>
              <a:tr h="21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946335"/>
                  </a:ext>
                </a:extLst>
              </a:tr>
              <a:tr h="21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ВЭС+СЭС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49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4913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География роста </a:t>
            </a:r>
            <a:r>
              <a:rPr lang="ru-RU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золоотвалов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36" y="727445"/>
            <a:ext cx="4261224" cy="2553637"/>
          </a:xfrm>
        </p:spPr>
        <p:txBody>
          <a:bodyPr>
            <a:noAutofit/>
          </a:bodyPr>
          <a:lstStyle/>
          <a:p>
            <a:pPr marL="0" indent="4445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Золошлаковые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отходы образуются в результате термохимических превращений неорганической (минеральной) части твердых топлив в процессе сжигания в котлах ТЭЦ.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в 2021 году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на полигонах объем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золошлаковых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отходов составил приблизительно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 ~ 1,85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т.</a:t>
            </a:r>
          </a:p>
          <a:p>
            <a:pPr marL="0" indent="4445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выработка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золошлаковых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отходов составляет в среднем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20 - 25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к 2030 году составит накопленный объем около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т.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64982" y="6466748"/>
            <a:ext cx="627017" cy="391252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4" r="1681"/>
          <a:stretch/>
        </p:blipFill>
        <p:spPr>
          <a:xfrm>
            <a:off x="4344895" y="813545"/>
            <a:ext cx="7712611" cy="5467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1DF3D9-1293-4FEF-B8D7-2BEA47F29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218"/>
          <a:stretch/>
        </p:blipFill>
        <p:spPr>
          <a:xfrm>
            <a:off x="346634" y="3924142"/>
            <a:ext cx="3561977" cy="235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26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932431" y="6536392"/>
            <a:ext cx="216024" cy="321608"/>
          </a:xfrm>
        </p:spPr>
        <p:txBody>
          <a:bodyPr/>
          <a:lstStyle/>
          <a:p>
            <a:pPr>
              <a:defRPr/>
            </a:pPr>
            <a:fld id="{0C08922D-9D9B-4CB4-80FF-EE9F6035D726}" type="slidenum">
              <a:rPr lang="ru-RU" sz="1600">
                <a:solidFill>
                  <a:schemeClr val="tx1"/>
                </a:solidFill>
                <a:cs typeface="Times New Roman" pitchFamily="18" charset="0"/>
              </a:rPr>
              <a:pPr>
                <a:defRPr/>
              </a:pPr>
              <a:t>4</a:t>
            </a:fld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98981" y="599012"/>
            <a:ext cx="6733450" cy="2893100"/>
          </a:xfrm>
          <a:prstGeom prst="rect">
            <a:avLst/>
          </a:prstGeom>
          <a:gradFill flip="none" rotWithShape="1">
            <a:gsLst>
              <a:gs pos="34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bg1">
                  <a:alpha val="86000"/>
                </a:schemeClr>
              </a:gs>
              <a:gs pos="100000">
                <a:schemeClr val="bg1">
                  <a:alpha val="8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indent="3587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2021 г. на угольных электростанциях Евросоюза выработано более 35 млн. т ЗШО: </a:t>
            </a:r>
          </a:p>
          <a:p>
            <a:pPr indent="357188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уровень захоронения на отвалах составляет 7 %; </a:t>
            </a:r>
          </a:p>
          <a:p>
            <a:pPr indent="357188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более 50 % ЗШО используется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рекультивационных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ландшафтных работах; </a:t>
            </a:r>
          </a:p>
          <a:p>
            <a:pPr indent="357188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40 % ЗШО используется как сырье для производства строительных материалов; </a:t>
            </a:r>
          </a:p>
          <a:p>
            <a:pPr indent="357188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ЗШО в дорожном строительстве – 2 %.</a:t>
            </a:r>
          </a:p>
          <a:p>
            <a:pPr indent="358775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Опыт реализации ЗШО: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Индия – использование в строительных проектах.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Германия – производство бетона.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Польша – производство строительных материалов и цемента, строительство дорог и горное дело.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Китай – производство обожженного кирпича, керамзита, бетона, удобрение для сельского хозяйства, а также используется для засыпки шахт.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4503" y="531167"/>
            <a:ext cx="5094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Пути экономического стимулирования утилизации ЗШО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12192000" cy="46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Опыт использования </a:t>
            </a:r>
            <a:r>
              <a:rPr lang="ru-RU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золошлаковых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отходов в мировой практике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08485602"/>
              </p:ext>
            </p:extLst>
          </p:nvPr>
        </p:nvGraphicFramePr>
        <p:xfrm>
          <a:off x="253308" y="3665052"/>
          <a:ext cx="5668524" cy="312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59415679"/>
              </p:ext>
            </p:extLst>
          </p:nvPr>
        </p:nvGraphicFramePr>
        <p:xfrm>
          <a:off x="6054144" y="3665052"/>
          <a:ext cx="5878287" cy="312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9A8FC-11D0-45B8-A8C9-B28A58974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07" y="838944"/>
            <a:ext cx="4850955" cy="27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699"/>
            <a:ext cx="12192000" cy="484371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ТЭЦ Арктической зоны РФ</a:t>
            </a:r>
            <a:endParaRPr lang="ru-RU" sz="25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37205"/>
              </p:ext>
            </p:extLst>
          </p:nvPr>
        </p:nvGraphicFramePr>
        <p:xfrm>
          <a:off x="3847295" y="662993"/>
          <a:ext cx="8059792" cy="17830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06685">
                  <a:extLst>
                    <a:ext uri="{9D8B030D-6E8A-4147-A177-3AD203B41FA5}">
                      <a16:colId xmlns:a16="http://schemas.microsoft.com/office/drawing/2014/main" val="516044612"/>
                    </a:ext>
                  </a:extLst>
                </a:gridCol>
                <a:gridCol w="2323211">
                  <a:extLst>
                    <a:ext uri="{9D8B030D-6E8A-4147-A177-3AD203B41FA5}">
                      <a16:colId xmlns:a16="http://schemas.microsoft.com/office/drawing/2014/main" val="2691893357"/>
                    </a:ext>
                  </a:extLst>
                </a:gridCol>
                <a:gridCol w="1677219">
                  <a:extLst>
                    <a:ext uri="{9D8B030D-6E8A-4147-A177-3AD203B41FA5}">
                      <a16:colId xmlns:a16="http://schemas.microsoft.com/office/drawing/2014/main" val="2344908100"/>
                    </a:ext>
                  </a:extLst>
                </a:gridCol>
                <a:gridCol w="2352677">
                  <a:extLst>
                    <a:ext uri="{9D8B030D-6E8A-4147-A177-3AD203B41FA5}">
                      <a16:colId xmlns:a16="http://schemas.microsoft.com/office/drawing/2014/main" val="1543933556"/>
                    </a:ext>
                  </a:extLst>
                </a:gridCol>
              </a:tblGrid>
              <a:tr h="222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области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ТЭЦ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Установленная мощность, МВт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Месторождение применяемого угля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046707"/>
                  </a:ext>
                </a:extLst>
              </a:tr>
              <a:tr h="111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Апатитская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Кузнецкое и Хакасское 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733467"/>
                  </a:ext>
                </a:extLst>
              </a:tr>
              <a:tr h="111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Архангельская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Северодвинская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188,5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Кузнецкое и Хакасское 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941424"/>
                  </a:ext>
                </a:extLst>
              </a:tr>
              <a:tr h="11118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Анадырская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spc="-2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Анадырское 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40925"/>
                  </a:ext>
                </a:extLst>
              </a:tr>
              <a:tr h="111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Эгвекинотская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u="none" strike="noStrike" kern="1200" cap="none" spc="-2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Анадырское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801065"/>
                  </a:ext>
                </a:extLst>
              </a:tr>
              <a:tr h="111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Чаунская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u="none" strike="noStrike" kern="1200" cap="none" spc="-2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Анадырское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718533"/>
                  </a:ext>
                </a:extLst>
              </a:tr>
              <a:tr h="11118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  <a:endParaRPr lang="ru-RU" sz="1300" spc="-2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ТЭЦ-1 и ТЭЦ-2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Воркутинское 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70817"/>
                  </a:ext>
                </a:extLst>
              </a:tr>
              <a:tr h="111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 ТЭЦ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2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Интинское и Воркутинское</a:t>
                      </a:r>
                      <a:endParaRPr lang="ru-RU" sz="1300" spc="-2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72112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7295" y="2521189"/>
            <a:ext cx="8053553" cy="422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754" y="611170"/>
            <a:ext cx="34998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Арктической зоне расположены 8 ТЭЦ суммарной мощностью 862,5 МВт, которые в качестве основного топлива используют уголь. </a:t>
            </a:r>
          </a:p>
          <a:p>
            <a:pPr indent="357188" algn="just"/>
            <a:r>
              <a:rPr lang="ru-RU"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при финансовой поддержке Российского научного фонда в рамках соглашения № 21-19-00203 «Эффективные </a:t>
            </a:r>
            <a:r>
              <a:rPr lang="ru-RU" sz="15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температуро-отверждающие</a:t>
            </a:r>
            <a:r>
              <a:rPr lang="ru-RU"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экогеополимеры</a:t>
            </a:r>
            <a:r>
              <a:rPr lang="ru-RU"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дорожного строительства в условиях Арктической зоны Российской Федерации на основе отходов сжигания твердых топлив на местных ТЭЦ»,</a:t>
            </a:r>
            <a:r>
              <a:rPr lang="en-US"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2021-2023</a:t>
            </a:r>
            <a:r>
              <a:rPr lang="ru-RU"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г., (руководитель – Яценко Е. А.).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367" y="6430682"/>
            <a:ext cx="3258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Северодвинской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ТЭЦ-1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tdata.ru/u25/photoA7C6/20754241976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4068655"/>
            <a:ext cx="3424755" cy="23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1494" y="715194"/>
            <a:ext cx="8067115" cy="2963162"/>
          </a:xfrm>
        </p:spPr>
        <p:txBody>
          <a:bodyPr>
            <a:normAutofit/>
          </a:bodyPr>
          <a:lstStyle/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Вечномерзлые многолетние грунты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грунты содержащие замершую воду и имеющие температуру ниже 0 ℃ в течении трех и более лет.</a:t>
            </a: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Морозное пучение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увеличение объема влажного грунта вследствие его промерзания.</a:t>
            </a: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Пучинистый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дисперсный грунт, который при переходе из талого состояния в мерзлое увеличивается в объеме вследствие образования льда. </a:t>
            </a: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Капиллярный эффект, присутствующий в грунтах с мелкозернистой структурой, приводит к тому, что глины почти всегда находятся в неравномерно влажном состоянии, так как сама по себе глина плохо пропускает воду и вода проникает через различные примеси. Неоднородность влажности проявляется при замерзании глинистого грунта, влага замерзает и увеличивается в объеме. Чем больше влаги в грунте, тем сильнее он увеличивается в объеме, т.е. «вспучивается». Так как влажность глин неоднородная, то и «вспучивание» или подъем грунта происходит неравномерно. </a:t>
            </a:r>
          </a:p>
          <a:p>
            <a:pPr marL="0" indent="3619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актуальной проблемой Арктической зоны РФ является проблема дорожного строительства в условиях вечной мерзлоты и экстремальных климатических условиях.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71837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64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 дорожного строительства в Арктической зоне</a:t>
            </a:r>
          </a:p>
        </p:txBody>
      </p:sp>
      <p:pic>
        <p:nvPicPr>
          <p:cNvPr id="5126" name="Picture 6" descr="https://vesti.kg/media/k2/items/cache/f05b273a649db9d95bb0ccd38496d03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30" y="789727"/>
            <a:ext cx="3348072" cy="251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 descr="Soil and Ice – Frost He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414" y="3865271"/>
            <a:ext cx="3672606" cy="244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2" name="Picture 4" descr="Frost heaving (or a frost heave) is an upwards swelling of soil during... -  License, download or print for £12.40 | Photos | Picfa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915" y="3854779"/>
            <a:ext cx="3690862" cy="246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530" y="3865271"/>
            <a:ext cx="3348072" cy="2748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6530" y="3300781"/>
            <a:ext cx="3271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дорожного полотна морозным пучением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413" y="6302966"/>
            <a:ext cx="3672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железнодорожного полотна морозным пучением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170" y="6309775"/>
            <a:ext cx="36726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Морозное пучение грунта</a:t>
            </a:r>
          </a:p>
        </p:txBody>
      </p:sp>
    </p:spTree>
    <p:extLst>
      <p:ext uri="{BB962C8B-B14F-4D97-AF65-F5344CB8AC3E}">
        <p14:creationId xmlns:p14="http://schemas.microsoft.com/office/powerpoint/2010/main" val="24360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731" y="1469877"/>
            <a:ext cx="5980125" cy="1915594"/>
          </a:xfrm>
        </p:spPr>
        <p:txBody>
          <a:bodyPr>
            <a:noAutofit/>
          </a:bodyPr>
          <a:lstStyle/>
          <a:p>
            <a:pPr marL="0" indent="358775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обжига керамзита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Отформованные глиняные гранулы медленно разогреваются до 200 ℃. Это делается, чтобы избежать разрушения гранул из-за ускоренного выделения пара и термических усадок.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освобождения сырцовых гранул от лишней влаги, их в ускоренном темпе доводят до пирокластического видоизменения (расплавления), разогревая до 1200 ℃. При этом происходит активное выделение газов, а тягучая полужидкая консистенция глины не дает им улетучиваться. В результате образуется вспененная масса, которая в процессе последующего охлаждения затвердевает, не теряя своей структуры.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12192000" cy="41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Геополимеры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как новый материал</a:t>
            </a:r>
          </a:p>
        </p:txBody>
      </p:sp>
      <p:pic>
        <p:nvPicPr>
          <p:cNvPr id="3078" name="Picture 6" descr="https://www.oulu.fi/sites/default/files/styles/full_width/public/collection/header/prosessitekniikka.jpg?itok=dZP2iND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48" t="11942" r="31769" b="53268"/>
          <a:stretch/>
        </p:blipFill>
        <p:spPr bwMode="auto">
          <a:xfrm>
            <a:off x="9768631" y="3558068"/>
            <a:ext cx="2298603" cy="283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orum-dag.ru/wp-content/uploads/5/8/c/58cafafaf510ca7986a8bb2d423d081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2" r="27754"/>
          <a:stretch/>
        </p:blipFill>
        <p:spPr bwMode="auto">
          <a:xfrm>
            <a:off x="218375" y="1595312"/>
            <a:ext cx="161235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nab303.ru/thumb/2/HEc_JIgE3vdE8CRkNMVCQQ/r/d/keramzi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75" y="3483024"/>
            <a:ext cx="4797498" cy="324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939" y="556465"/>
            <a:ext cx="759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Керамзит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продукт, получаемый при обжиге глины. В качестве сырья для изготовления керамзита используется легкоплавкая глина с повышенным содержанием оксидов железа и необходимым коэффициентом вспучивания (не менее 2,5). Для улучшения свойств конечного продукта могут вводиться различные органические добавки (торф, опилки, сульфатно-спиртовая барда, соляровое масло, мазут). Состав керамзита, масс.%: глина – 90; кварцевый песок – 8; каолин – 0,2 ; торф – 1,5; соляровое масло – 0,3.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375" y="6421007"/>
            <a:ext cx="4797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производства керамзита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9394" y="3527907"/>
            <a:ext cx="462571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Геополимеры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конструкционные материалы, образующиеся при щелочной активации алюмосиликатных сырьевых материалов природного и техногенного происхождения. 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Геополимерный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портландцемент имеет следующие достоинства: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стойкость к воздействию кислот и других агрессивных веществ;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огнеупорность (до 1300 ℃);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на сжатие 90 МПа;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водонепроницаемость;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незначительная степень усадки;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 раз сокращаются выбросы углекислого газа в атмосферу и на 90% снижается потребление энергоресурсов.</a:t>
            </a:r>
          </a:p>
        </p:txBody>
      </p:sp>
      <p:pic>
        <p:nvPicPr>
          <p:cNvPr id="3084" name="Picture 12" descr="Geopolymers are changing the world | University of Oul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4" t="2782" r="4665" b="2784"/>
          <a:stretch/>
        </p:blipFill>
        <p:spPr bwMode="auto">
          <a:xfrm>
            <a:off x="7871787" y="597759"/>
            <a:ext cx="4195447" cy="269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</a:rPr>
              <a:pPr/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12192000" cy="49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Химический состав и микроструктура </a:t>
            </a:r>
            <a:r>
              <a:rPr lang="ru-RU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золошлаковых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отходов Северодвинской ТЭЦ-1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070219"/>
              </p:ext>
            </p:extLst>
          </p:nvPr>
        </p:nvGraphicFramePr>
        <p:xfrm>
          <a:off x="106188" y="703236"/>
          <a:ext cx="7304803" cy="71755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855997">
                  <a:extLst>
                    <a:ext uri="{9D8B030D-6E8A-4147-A177-3AD203B41FA5}">
                      <a16:colId xmlns:a16="http://schemas.microsoft.com/office/drawing/2014/main" val="2608578081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1327487815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3173116068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3669454847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242351449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1214159152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3280520706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3708084869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3474426455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1258012112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107733344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2769824009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2195432159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3997757554"/>
                    </a:ext>
                  </a:extLst>
                </a:gridCol>
              </a:tblGrid>
              <a:tr h="959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ЗШО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78" marR="327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31660"/>
                  </a:ext>
                </a:extLst>
              </a:tr>
              <a:tr h="95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36115"/>
                  </a:ext>
                </a:extLst>
              </a:tr>
              <a:tr h="30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Северодвинская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ТЭЦ-1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784142"/>
                  </a:ext>
                </a:extLst>
              </a:tr>
            </a:tbl>
          </a:graphicData>
        </a:graphic>
      </p:graphicFrame>
      <p:pic>
        <p:nvPicPr>
          <p:cNvPr id="13" name="Рисунок 12" descr="D:\Shlak 2\Shlak2_003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804" y="1491071"/>
            <a:ext cx="3635569" cy="314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5458" y="4718890"/>
            <a:ext cx="723355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Микроструктура </a:t>
            </a:r>
            <a:r>
              <a:rPr 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золошлака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Северодвинской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x1000)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ТЭЦ </a:t>
            </a:r>
            <a:endParaRPr lang="ru-RU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44193" y="597759"/>
            <a:ext cx="443239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Химический состав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золошлаковых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отходов 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Северодвинской ТЭЦ-1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удовлетворяет требованиям ГОСТ 10538-87 «Топливо твердое. Методы определения химического состава золы»: содержание SiO</a:t>
            </a:r>
            <a:r>
              <a:rPr lang="ru-RU" sz="15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составляет 52,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60,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57 %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(нормируемых более 40%),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обуславливает легкий переход данных материалов при высокотемпературной обработке в стеклообразное состояние. С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одержание сернистых и сернокислых соединений в пересчете на SO</a:t>
            </a:r>
            <a:r>
              <a:rPr lang="ru-RU" sz="15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- 0,37 и 0,32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%, (нормируется не более 3%), потери при прокаливании 6,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2,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ниже регламентируемого показателя (3%), для ЗШО Северодвинской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ТЭЦ-1. </a:t>
            </a:r>
            <a:r>
              <a:rPr lang="ru-RU" sz="15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Золошлак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Северодвинской ТЭЦ-1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относится к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низкокальцевым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счёт низкого содержания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2,10 %.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Химический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проводил ФГБУН Институт геологии рудных месторождений, петрографии, минералогии и геохимии Российской академии наук (ИГЕМ РАН), г. Москва.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5458" y="5062532"/>
            <a:ext cx="72455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5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Золошлак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Северодвинской ТЭЦ представляет собой тонкодисперсный порошок, в основном состоящий из полых шарообразных частиц с гладкой стекловидной поверхностью.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Гранулометрический состав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золошлаков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Северодвинской ТЭЦ-1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варьируется в широких пределах: крупность 1-50 мкм. Около 50% частиц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золошлака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имеют размер 30-40 мкм. Более крупные частицы ЗШО образуются при повышенном содержании оксидов флюса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Fe</a:t>
            </a:r>
            <a:r>
              <a:rPr lang="ru-RU" sz="15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5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минеральной части топлива.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5659F0-1417-473D-8316-DCD40712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EC1024-499E-4324-A73D-2CC3F9B7708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AC9B1-550A-4E8F-B5F3-B250642B9F03}"/>
              </a:ext>
            </a:extLst>
          </p:cNvPr>
          <p:cNvSpPr txBox="1"/>
          <p:nvPr/>
        </p:nvSpPr>
        <p:spPr>
          <a:xfrm>
            <a:off x="371658" y="5006960"/>
            <a:ext cx="5079345" cy="69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Рентгенограмма </a:t>
            </a:r>
            <a:r>
              <a:rPr lang="ru-RU" sz="1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золошлаковых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отходов Северодвинской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ТЭЦ-1;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α-кварц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1C5A471-D2FA-4A45-834E-17D69CF16A5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97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Рентгенофазовый анализ и радиологические исследования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золошлаковых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отходов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0149C-FFBC-4F15-BE76-7C91B8B8B980}"/>
              </a:ext>
            </a:extLst>
          </p:cNvPr>
          <p:cNvSpPr txBox="1"/>
          <p:nvPr/>
        </p:nvSpPr>
        <p:spPr>
          <a:xfrm>
            <a:off x="5596124" y="5808142"/>
            <a:ext cx="638888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Рентгенофазовый анализ проводили в ЦКП «Нанотехнологии» Южно-Российского государственного политехнического университета (НПИ) имени М.И. Платова. 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7440F6-1324-414B-8801-24AFF8970115}"/>
              </a:ext>
            </a:extLst>
          </p:cNvPr>
          <p:cNvSpPr txBox="1"/>
          <p:nvPr/>
        </p:nvSpPr>
        <p:spPr>
          <a:xfrm>
            <a:off x="4431516" y="724093"/>
            <a:ext cx="638888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ctr"/>
            <a:r>
              <a:rPr lang="ru-RU" sz="12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радиологического исследования </a:t>
            </a:r>
            <a:r>
              <a:rPr lang="ru-RU" sz="125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золошлаковых</a:t>
            </a:r>
            <a:r>
              <a:rPr lang="ru-RU" sz="12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отходов</a:t>
            </a:r>
            <a:endParaRPr lang="ru-RU" sz="12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C690BE09-D8BF-4EC2-9A79-0C9B802C1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84682"/>
              </p:ext>
            </p:extLst>
          </p:nvPr>
        </p:nvGraphicFramePr>
        <p:xfrm>
          <a:off x="5596125" y="3939452"/>
          <a:ext cx="6388884" cy="155888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83777">
                  <a:extLst>
                    <a:ext uri="{9D8B030D-6E8A-4147-A177-3AD203B41FA5}">
                      <a16:colId xmlns:a16="http://schemas.microsoft.com/office/drawing/2014/main" val="3666013194"/>
                    </a:ext>
                  </a:extLst>
                </a:gridCol>
                <a:gridCol w="964189">
                  <a:extLst>
                    <a:ext uri="{9D8B030D-6E8A-4147-A177-3AD203B41FA5}">
                      <a16:colId xmlns:a16="http://schemas.microsoft.com/office/drawing/2014/main" val="2892631978"/>
                    </a:ext>
                  </a:extLst>
                </a:gridCol>
                <a:gridCol w="3640918">
                  <a:extLst>
                    <a:ext uri="{9D8B030D-6E8A-4147-A177-3AD203B41FA5}">
                      <a16:colId xmlns:a16="http://schemas.microsoft.com/office/drawing/2014/main" val="426209666"/>
                    </a:ext>
                  </a:extLst>
                </a:gridCol>
              </a:tblGrid>
              <a:tr h="3854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Удельная эффективная активность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de-DE" sz="11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[Бк/кг]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материала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применения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521282"/>
                  </a:ext>
                </a:extLst>
              </a:tr>
              <a:tr h="1284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виды строительства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063924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370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строительство в пределах населенных пунктов и зон перспективной застройки, строительство производственных сооружений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873231"/>
                  </a:ext>
                </a:extLst>
              </a:tr>
              <a:tr h="128469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de-DE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740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de-DE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строительство вне населенных пунктов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106651"/>
                  </a:ext>
                </a:extLst>
              </a:tr>
              <a:tr h="2569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1500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об использовании материала решается по согласованию с Роспотребнадзором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43112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3D534E3-30DE-4635-B2F6-4EA89AC6DEDB}"/>
              </a:ext>
            </a:extLst>
          </p:cNvPr>
          <p:cNvSpPr txBox="1"/>
          <p:nvPr/>
        </p:nvSpPr>
        <p:spPr>
          <a:xfrm>
            <a:off x="5563093" y="3429000"/>
            <a:ext cx="64347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ctr"/>
            <a:r>
              <a:rPr lang="ru-RU" sz="12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Классы и критерии ГОСТа 30108-94 «Материалы и изделия строительные. Определение удельной эффективной активности естественных радионуклидов». </a:t>
            </a:r>
            <a:endParaRPr lang="ru-RU" sz="12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863E9E-36C0-4E43-A2C3-0B495786DD95}"/>
              </a:ext>
            </a:extLst>
          </p:cNvPr>
          <p:cNvSpPr txBox="1"/>
          <p:nvPr/>
        </p:nvSpPr>
        <p:spPr>
          <a:xfrm>
            <a:off x="5451003" y="2538633"/>
            <a:ext cx="63888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Радиологические исследования проводились в аккредитованной лаборатории ФГБУЗ «Центр гигиены и эпидемиологии Ростовской области» с использованием спектрометрического комплекса «МУЛЬТИРАД» с программным обеспечением «ПРОГРЕСС» (протоколы №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21-8599-В и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21-8600-В от 09.07.2021 г.)</a:t>
            </a:r>
            <a:endParaRPr lang="ru-RU" sz="1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" y="2094810"/>
            <a:ext cx="4603379" cy="2668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093" y="1120384"/>
            <a:ext cx="5941626" cy="12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9373</TotalTime>
  <Words>1647</Words>
  <Application>Microsoft Office PowerPoint</Application>
  <PresentationFormat>Широкоэкранный</PresentationFormat>
  <Paragraphs>253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Times New Roman</vt:lpstr>
      <vt:lpstr>Тема Office</vt:lpstr>
      <vt:lpstr>Исследование влияния стеарата натрия на свойства вспененных геополимерных материалов на основе золошлаковых отходов Северодвинской ТЭЦ-1 </vt:lpstr>
      <vt:lpstr>Презентация PowerPoint</vt:lpstr>
      <vt:lpstr>География роста золоотвалов в России</vt:lpstr>
      <vt:lpstr>Презентация PowerPoint</vt:lpstr>
      <vt:lpstr>Характеристика ТЭЦ Арктической зоны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Геополимеры 2021</dc:title>
  <dc:creator>TrofimDzhan</dc:creator>
  <cp:lastModifiedBy>Новиков Юрий Владимирович</cp:lastModifiedBy>
  <cp:revision>790</cp:revision>
  <dcterms:created xsi:type="dcterms:W3CDTF">2021-04-14T06:25:05Z</dcterms:created>
  <dcterms:modified xsi:type="dcterms:W3CDTF">2023-05-15T13:23:22Z</dcterms:modified>
</cp:coreProperties>
</file>