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735763" cy="98567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1AEA3-B329-4231-AB83-21895D40956C}" type="datetimeFigureOut">
              <a:rPr lang="ru-RU" smtClean="0"/>
              <a:pPr/>
              <a:t>26.04.2023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39775"/>
            <a:ext cx="4926013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1974"/>
            <a:ext cx="5388610" cy="44355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62238"/>
            <a:ext cx="2918831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62238"/>
            <a:ext cx="2918831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C87FC-B67B-48B0-8DEF-116F4D4B82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C87FC-B67B-48B0-8DEF-116F4D4B827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7CB322-BF85-4950-8159-FCF1B35D8829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D89D7-A33F-42EB-B411-D71546CF12ED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87C53-A794-4527-8E34-F79340465E46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C333-CDFE-4410-B1AB-B1550547C7B0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91C05-1CD8-4350-9DB8-55E300A238C3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4DCD8-3F7B-41E1-935F-32CF4CFF2B53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97EA8-808B-4C75-883B-A118B85D5C8D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69BF4-CD8F-44D3-9ABA-189EE833B0EC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F3E09-FE91-403C-96B0-A7C49C862213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81C9-AA66-49FD-990F-43E51578F15F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3E8EB-2497-4BCB-8A60-6C04CA7ADFF7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A0BB9-A1C9-455A-8AA8-AE88465CA985}" type="datetime1">
              <a:rPr lang="ru-RU" smtClean="0"/>
              <a:pPr/>
              <a:t>26.04.2023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tiff"/><Relationship Id="rId5" Type="http://schemas.openxmlformats.org/officeDocument/2006/relationships/image" Target="../media/image6.tiff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tiff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785926"/>
            <a:ext cx="8358246" cy="1857388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Мелкосерийное производство экологически чистых </a:t>
            </a:r>
            <a:r>
              <a:rPr lang="ru-RU" sz="3600" dirty="0" err="1" smtClean="0"/>
              <a:t>сегнетопьезокерамических</a:t>
            </a:r>
            <a:r>
              <a:rPr lang="ru-RU" sz="3600" dirty="0" smtClean="0"/>
              <a:t> материалов</a:t>
            </a:r>
            <a:br>
              <a:rPr lang="ru-RU" sz="3600" dirty="0" smtClean="0"/>
            </a:br>
            <a:r>
              <a:rPr lang="ru-RU" dirty="0" smtClean="0">
                <a:latin typeface="Corbel" pitchFamily="34" charset="0"/>
              </a:rPr>
              <a:t/>
            </a:r>
            <a:br>
              <a:rPr lang="ru-RU" dirty="0" smtClean="0">
                <a:latin typeface="Corbel" pitchFamily="34" charset="0"/>
              </a:rPr>
            </a:br>
            <a:r>
              <a:rPr lang="ru-RU" sz="3600" b="1" dirty="0" smtClean="0"/>
              <a:t> 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3500438"/>
            <a:ext cx="7072362" cy="1571636"/>
          </a:xfrm>
        </p:spPr>
        <p:txBody>
          <a:bodyPr>
            <a:normAutofit fontScale="25000" lnSpcReduction="20000"/>
          </a:bodyPr>
          <a:lstStyle/>
          <a:p>
            <a:pPr algn="r"/>
            <a:r>
              <a:rPr lang="ru-RU" sz="3800" b="1" dirty="0" smtClean="0"/>
              <a:t> </a:t>
            </a:r>
            <a:endParaRPr lang="ru-RU" sz="3800" dirty="0" smtClean="0"/>
          </a:p>
          <a:p>
            <a:pPr algn="r"/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sz="11200" dirty="0" smtClean="0">
                <a:solidFill>
                  <a:schemeClr val="tx1"/>
                </a:solidFill>
              </a:rPr>
              <a:t>С.И. Дудкина, К.П. Андрюшин, Л.А. </a:t>
            </a:r>
            <a:r>
              <a:rPr lang="ru-RU" sz="11200" dirty="0" err="1" smtClean="0">
                <a:solidFill>
                  <a:schemeClr val="tx1"/>
                </a:solidFill>
              </a:rPr>
              <a:t>Шилкина</a:t>
            </a:r>
            <a:r>
              <a:rPr lang="ru-RU" sz="11200" dirty="0" smtClean="0">
                <a:solidFill>
                  <a:schemeClr val="tx1"/>
                </a:solidFill>
              </a:rPr>
              <a:t>, </a:t>
            </a:r>
          </a:p>
          <a:p>
            <a:r>
              <a:rPr lang="ru-RU" sz="11200" dirty="0" smtClean="0">
                <a:solidFill>
                  <a:schemeClr val="tx1"/>
                </a:solidFill>
              </a:rPr>
              <a:t>А.Н. Резниченко, И.Н. Андрюшина, </a:t>
            </a:r>
          </a:p>
          <a:p>
            <a:r>
              <a:rPr lang="ru-RU" sz="11200" dirty="0" smtClean="0">
                <a:solidFill>
                  <a:schemeClr val="tx1"/>
                </a:solidFill>
              </a:rPr>
              <a:t>Л.А. Резниченко </a:t>
            </a:r>
          </a:p>
          <a:p>
            <a:pPr algn="r"/>
            <a:r>
              <a:rPr lang="ru-RU" sz="7400" i="1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en-US" sz="4000" dirty="0" smtClean="0">
                <a:latin typeface="Corbel" pitchFamily="34" charset="0"/>
              </a:rPr>
              <a:t> </a:t>
            </a:r>
            <a:endParaRPr lang="ru-RU" sz="4000" dirty="0" smtClean="0">
              <a:latin typeface="Corbel" pitchFamily="34" charset="0"/>
            </a:endParaRPr>
          </a:p>
          <a:p>
            <a:pPr algn="r"/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250717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pic>
        <p:nvPicPr>
          <p:cNvPr id="9" name="Picture 9" descr="Картинки по запросу эмблема юфу">
            <a:extLst>
              <a:ext uri="{FF2B5EF4-FFF2-40B4-BE49-F238E27FC236}">
                <a16:creationId xmlns:a16="http://schemas.microsoft.com/office/drawing/2014/main" xmlns="" id="{957F4C03-DB85-4F3A-B80C-2487DEE593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lum bright="-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58" y="5072073"/>
            <a:ext cx="1620000" cy="1350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xmlns="" id="{EE4AAE06-D1D2-47CC-8FF1-59C5C40A0D0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5691705">
            <a:off x="7380178" y="5169947"/>
            <a:ext cx="1483119" cy="1323257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143108" y="428604"/>
            <a:ext cx="47863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/>
          </a:p>
        </p:txBody>
      </p:sp>
      <p:pic>
        <p:nvPicPr>
          <p:cNvPr id="11" name="Picture 10" descr="C:\Users\Magneto\Desktop\ЮФУ 2.jpg">
            <a:extLst>
              <a:ext uri="{FF2B5EF4-FFF2-40B4-BE49-F238E27FC236}">
                <a16:creationId xmlns:a16="http://schemas.microsoft.com/office/drawing/2014/main" xmlns="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571612"/>
            <a:ext cx="7372376" cy="642934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Актуальность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7" name="Picture 10" descr="C:\Users\Magneto\Desktop\ЮФУ 2.jpg">
            <a:extLst>
              <a:ext uri="{FF2B5EF4-FFF2-40B4-BE49-F238E27FC236}">
                <a16:creationId xmlns:a16="http://schemas.microsoft.com/office/drawing/2014/main" xmlns="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357158" y="1857364"/>
            <a:ext cx="8501122" cy="421484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600"/>
              </a:spcBef>
              <a:buNone/>
            </a:pPr>
            <a:endParaRPr lang="ru-RU" sz="2000" dirty="0" smtClean="0"/>
          </a:p>
          <a:p>
            <a:pPr marL="0" indent="0" algn="just">
              <a:lnSpc>
                <a:spcPct val="114000"/>
              </a:lnSpc>
              <a:spcBef>
                <a:spcPts val="600"/>
              </a:spcBef>
              <a:buNone/>
            </a:pPr>
            <a:r>
              <a:rPr lang="ru-RU" sz="2000" dirty="0" err="1" smtClean="0"/>
              <a:t>Ужестчившиеся</a:t>
            </a:r>
            <a:r>
              <a:rPr lang="ru-RU" sz="2000" dirty="0" smtClean="0"/>
              <a:t> требования к элементной базе электронной техники в плане исключения в используемых материалах токсичных элементов, прежде всего, свинца, составляющего основу практически всех промышленно выпускаемых изделий </a:t>
            </a:r>
            <a:r>
              <a:rPr lang="ru-RU" sz="2000" dirty="0" err="1" smtClean="0"/>
              <a:t>пьезоотрасли</a:t>
            </a:r>
            <a:r>
              <a:rPr lang="ru-RU" sz="2000" dirty="0" smtClean="0"/>
              <a:t>, вынуждают исследователей проводить поиск альтернативных композиций. В связи с этим нами разработаны </a:t>
            </a:r>
            <a:r>
              <a:rPr lang="ru-RU" sz="2000" dirty="0" err="1" smtClean="0"/>
              <a:t>бессвинцовые</a:t>
            </a:r>
            <a:r>
              <a:rPr lang="ru-RU" sz="2000" dirty="0" smtClean="0"/>
              <a:t> среды на основе </a:t>
            </a:r>
            <a:r>
              <a:rPr lang="ru-RU" sz="2000" dirty="0" err="1" smtClean="0"/>
              <a:t>ниобатов</a:t>
            </a:r>
            <a:r>
              <a:rPr lang="ru-RU" sz="2000" dirty="0" smtClean="0"/>
              <a:t> натрия, калия, лития и отработана лабораторная технология их получения в рамках метода горячего прессования (</a:t>
            </a:r>
            <a:r>
              <a:rPr lang="ru-RU" sz="2000" dirty="0" err="1" smtClean="0"/>
              <a:t>ГП</a:t>
            </a:r>
            <a:r>
              <a:rPr lang="ru-RU" sz="2000" dirty="0" smtClean="0"/>
              <a:t>). Необходимость же массового производства таких материалов, обусловленная переходом на новую, «нетоксичную» элементную базу, диктовала и необходимость разработки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501090" y="607220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2</a:t>
            </a:fld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 </a:t>
            </a:r>
            <a:r>
              <a:rPr lang="ru-RU" dirty="0" err="1" smtClean="0"/>
              <a:t>СПМ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/>
              <a:t>дизайна таких материалов в условиях серийного (мелкосерийного) производства, обеспечивающего, кроме масштабирования технологии, оптимизацию их целевых свойств.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dirty="0" smtClean="0"/>
              <a:t>Последнее сопряжено с рядом трудностей при переходе от изготовления единичных экспериментальных образцов к малотоннажному производству, требующему переработки больших количеств материалов, получения крупногабаритных заготовок и функциональных элементов. Проблемой для указанных композиций является также получение изделий, не склонных к саморазрушению, с повышенной активностью к спеканию, однородных по керамическим и электрическим свойствам. Все это и предопределило выбор метода изготовления материалов – одноосное </a:t>
            </a:r>
            <a:r>
              <a:rPr lang="ru-RU" sz="1800" dirty="0" err="1" smtClean="0"/>
              <a:t>ГП</a:t>
            </a:r>
            <a:r>
              <a:rPr lang="ru-RU" sz="1800" dirty="0" smtClean="0"/>
              <a:t> крупногабаритных блоков.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500" dirty="0" smtClean="0"/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endParaRPr lang="ru-RU" sz="3800" dirty="0" smtClean="0"/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endParaRPr lang="ru-RU" sz="3800" dirty="0" smtClean="0"/>
          </a:p>
          <a:p>
            <a:endParaRPr lang="ru-RU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:a16="http://schemas.microsoft.com/office/drawing/2014/main" xmlns="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429652" y="578645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400" dirty="0" smtClean="0"/>
              <a:t>Цель работы: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2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/>
              <a:t>Целью настоящей работы явилась разработка способа изготовления </a:t>
            </a:r>
            <a:r>
              <a:rPr lang="ru-RU" sz="2400" dirty="0" err="1" smtClean="0"/>
              <a:t>бессвинцовых</a:t>
            </a:r>
            <a:r>
              <a:rPr lang="ru-RU" sz="2400" dirty="0" smtClean="0"/>
              <a:t> экологически чистых </a:t>
            </a:r>
            <a:r>
              <a:rPr lang="ru-RU" sz="2400" dirty="0" err="1" smtClean="0"/>
              <a:t>сегнетопьезокерамических</a:t>
            </a:r>
            <a:r>
              <a:rPr lang="ru-RU" sz="2400" dirty="0" smtClean="0"/>
              <a:t> материалов на основе </a:t>
            </a:r>
            <a:r>
              <a:rPr lang="ru-RU" sz="2400" dirty="0" err="1" smtClean="0"/>
              <a:t>ниобатов</a:t>
            </a:r>
            <a:r>
              <a:rPr lang="ru-RU" sz="2400" dirty="0" smtClean="0"/>
              <a:t> натрия, калия, лития методом одноосного горячего прессования в виде крупногабаритных блоков, из которых готовятся партии </a:t>
            </a:r>
            <a:r>
              <a:rPr lang="ru-RU" sz="2400" dirty="0" err="1" smtClean="0"/>
              <a:t>пьезоэлементов</a:t>
            </a:r>
            <a:r>
              <a:rPr lang="ru-RU" sz="2400" dirty="0" smtClean="0"/>
              <a:t> различных типов (мелкосерийное производство).</a:t>
            </a:r>
          </a:p>
          <a:p>
            <a:pPr indent="457200">
              <a:spcBef>
                <a:spcPts val="600"/>
              </a:spcBef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:a16="http://schemas.microsoft.com/office/drawing/2014/main" xmlns="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86776" y="571501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4</a:t>
            </a:fld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8000" dirty="0" smtClean="0"/>
              <a:t>Экспериментальные результаты, обсуждение</a:t>
            </a:r>
          </a:p>
          <a:p>
            <a:pPr marL="0" algn="just">
              <a:buNone/>
            </a:pPr>
            <a:r>
              <a:rPr lang="ru-RU" sz="7200" dirty="0" smtClean="0"/>
              <a:t>В рамках метода </a:t>
            </a:r>
            <a:r>
              <a:rPr lang="ru-RU" sz="7200" dirty="0" err="1" smtClean="0"/>
              <a:t>ГП</a:t>
            </a:r>
            <a:r>
              <a:rPr lang="ru-RU" sz="7200" dirty="0" smtClean="0"/>
              <a:t> прессуемая заготовка располагается в матрице между двумя </a:t>
            </a:r>
            <a:r>
              <a:rPr lang="ru-RU" sz="7200" dirty="0" err="1" smtClean="0"/>
              <a:t>соосными</a:t>
            </a:r>
            <a:r>
              <a:rPr lang="ru-RU" sz="7200" dirty="0" smtClean="0"/>
              <a:t> давящими пуансонами. Наиболее общая схема установок, использующих этот принцип, показана на рис. 1а.</a:t>
            </a:r>
          </a:p>
          <a:p>
            <a:pPr marL="0" algn="just">
              <a:buNone/>
            </a:pPr>
            <a:r>
              <a:rPr lang="ru-RU" sz="5600" dirty="0" smtClean="0"/>
              <a:t>                                                 </a:t>
            </a:r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r>
              <a:rPr lang="ru-RU" sz="2000" dirty="0" smtClean="0"/>
              <a:t>      </a:t>
            </a:r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endParaRPr lang="ru-RU" sz="2000" dirty="0" smtClean="0"/>
          </a:p>
          <a:p>
            <a:pPr marL="0" algn="just">
              <a:buNone/>
            </a:pPr>
            <a:r>
              <a:rPr lang="ru-RU" sz="4000" dirty="0" smtClean="0"/>
              <a:t>                                                    </a:t>
            </a:r>
          </a:p>
          <a:p>
            <a:pPr marL="0" algn="just">
              <a:buNone/>
            </a:pPr>
            <a:r>
              <a:rPr lang="ru-RU" sz="4000" dirty="0" smtClean="0"/>
              <a:t>                                        </a:t>
            </a:r>
          </a:p>
          <a:p>
            <a:pPr marL="0" algn="just">
              <a:buNone/>
            </a:pPr>
            <a:endParaRPr lang="ru-RU" sz="4000" dirty="0" smtClean="0"/>
          </a:p>
          <a:p>
            <a:pPr marL="0" algn="just">
              <a:buNone/>
            </a:pPr>
            <a:r>
              <a:rPr lang="ru-RU" sz="4000" dirty="0" smtClean="0"/>
              <a:t>                                                                                                         </a:t>
            </a:r>
            <a:r>
              <a:rPr lang="ru-RU" sz="7200" dirty="0" smtClean="0"/>
              <a:t>а)                       б)</a:t>
            </a:r>
          </a:p>
          <a:p>
            <a:pPr marL="0" algn="just">
              <a:buNone/>
            </a:pPr>
            <a:r>
              <a:rPr lang="ru-RU" sz="7200" dirty="0" smtClean="0"/>
              <a:t>                                              Рис. 1. Схемы одноосного </a:t>
            </a:r>
            <a:r>
              <a:rPr lang="ru-RU" sz="7200" dirty="0" err="1" smtClean="0"/>
              <a:t>ГП</a:t>
            </a:r>
            <a:r>
              <a:rPr lang="ru-RU" sz="7200" dirty="0" smtClean="0"/>
              <a:t>.</a:t>
            </a:r>
          </a:p>
          <a:p>
            <a:pPr marL="0" algn="just">
              <a:buNone/>
            </a:pPr>
            <a:endParaRPr lang="ru-RU" sz="7200" dirty="0" smtClean="0"/>
          </a:p>
          <a:p>
            <a:pPr marL="0" algn="just">
              <a:buNone/>
            </a:pPr>
            <a:r>
              <a:rPr lang="ru-RU" sz="7200" dirty="0" smtClean="0"/>
              <a:t>Образец (5) помещается в матрицу (3) и окружается засыпкой (4). Давление, создаваемое прессом (1) посредством пуансонов (2), передается на образец. Разогрев пресс-формы до необходимой температуры производится нагревателем (6).</a:t>
            </a:r>
          </a:p>
          <a:p>
            <a:pPr marL="0" algn="just">
              <a:buNone/>
            </a:pPr>
            <a:endParaRPr lang="ru-RU" sz="4000" dirty="0" smtClean="0"/>
          </a:p>
          <a:p>
            <a:pPr marL="0" algn="just">
              <a:buNone/>
            </a:pPr>
            <a:r>
              <a:rPr lang="ru-RU" sz="4000" dirty="0" smtClean="0"/>
              <a:t>        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4000" dirty="0" smtClean="0"/>
              <a:t>                                                       </a:t>
            </a:r>
          </a:p>
          <a:p>
            <a:pPr marL="0" algn="just">
              <a:buNone/>
            </a:pPr>
            <a:endParaRPr lang="ru-RU" sz="2400" dirty="0" smtClean="0"/>
          </a:p>
          <a:p>
            <a:pPr algn="just">
              <a:buNone/>
            </a:pPr>
            <a:endParaRPr lang="ru-RU" sz="1800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:a16="http://schemas.microsoft.com/office/drawing/2014/main" xmlns="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86776" y="571501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5</a:t>
            </a:fld>
            <a:endParaRPr lang="ru-RU" sz="2400" dirty="0"/>
          </a:p>
        </p:txBody>
      </p:sp>
      <p:pic>
        <p:nvPicPr>
          <p:cNvPr id="8" name="Рисунок 7" descr="D:\Статьи-2023\Ялта-2023\fig. 1_a.t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3240" y="2714620"/>
            <a:ext cx="1083424" cy="14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D:\Статьи-2023\Ялта-2023\fig. 1_b.t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7686" y="2714620"/>
            <a:ext cx="1099737" cy="14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411675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/>
              <a:t>Наиболее распространенная конструкция пресс-формы, представленная на рис. 1а, предусматривает обязательное использование подсыпки, которая исключает непосредственный контакт образца с материалом матрицы и пуансонов. В этом случае пресс-порошок предварительно прессуется в заготовки определенных размеров, которые затем помещаются в пресс-форму. Наиболее подходящей пресс-формой для керамики типа </a:t>
            </a:r>
            <a:r>
              <a:rPr lang="ru-RU" sz="2000" dirty="0" err="1" smtClean="0"/>
              <a:t>ЦТС</a:t>
            </a:r>
            <a:r>
              <a:rPr lang="ru-RU" sz="2000" dirty="0" smtClean="0"/>
              <a:t> (</a:t>
            </a:r>
            <a:r>
              <a:rPr lang="en-US" sz="2000" dirty="0" err="1" smtClean="0"/>
              <a:t>Pb</a:t>
            </a:r>
            <a:r>
              <a:rPr lang="ru-RU" sz="2000" dirty="0" smtClean="0"/>
              <a:t>(</a:t>
            </a:r>
            <a:r>
              <a:rPr lang="en-US" sz="2000" dirty="0" smtClean="0"/>
              <a:t>Ti</a:t>
            </a:r>
            <a:r>
              <a:rPr lang="ru-RU" sz="2000" dirty="0" smtClean="0"/>
              <a:t>,</a:t>
            </a:r>
            <a:r>
              <a:rPr lang="en-US" sz="2000" dirty="0" err="1" smtClean="0"/>
              <a:t>Zr</a:t>
            </a:r>
            <a:r>
              <a:rPr lang="ru-RU" sz="2000" dirty="0" smtClean="0"/>
              <a:t>)</a:t>
            </a:r>
            <a:r>
              <a:rPr lang="en-US" sz="2000" dirty="0" smtClean="0"/>
              <a:t>O</a:t>
            </a:r>
            <a:r>
              <a:rPr lang="ru-RU" sz="2000" baseline="-25000" dirty="0" smtClean="0"/>
              <a:t>3</a:t>
            </a:r>
            <a:r>
              <a:rPr lang="ru-RU" sz="2000" dirty="0" smtClean="0"/>
              <a:t>) является двухкамерная конструкция (рис. 1б), использующая тонкостенный вкладыш из керамики окиси магния (7) высокой чистоты. Этот вкладыш вставляется в толстостенную часть пресс-формы (8) из </a:t>
            </a:r>
            <a:r>
              <a:rPr lang="ru-RU" sz="2000" dirty="0" err="1" smtClean="0"/>
              <a:t>диборида</a:t>
            </a:r>
            <a:r>
              <a:rPr lang="ru-RU" sz="2000" dirty="0" smtClean="0"/>
              <a:t> титана или графита и служит в течение только одного цикла прессования. Главной отличительной чертой этой конструкции является то, что прессуемый порошок (9) засыпается непосредственно в пресс-форму и не отделяется от стенок и пуансонов инертной засыпкой.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9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9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900" dirty="0" smtClean="0"/>
          </a:p>
          <a:p>
            <a:pPr algn="ctr">
              <a:buNone/>
            </a:pPr>
            <a:endParaRPr lang="ru-RU" sz="4300" dirty="0" smtClean="0"/>
          </a:p>
          <a:p>
            <a:endParaRPr lang="ru-RU" sz="4300" dirty="0"/>
          </a:p>
        </p:txBody>
      </p:sp>
      <p:pic>
        <p:nvPicPr>
          <p:cNvPr id="7" name="Picture 10" descr="C:\Users\Magneto\Desktop\ЮФУ 2.jpg">
            <a:extLst>
              <a:ext uri="{FF2B5EF4-FFF2-40B4-BE49-F238E27FC236}">
                <a16:creationId xmlns:a16="http://schemas.microsoft.com/office/drawing/2014/main" xmlns="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8358214" y="571501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6</a:t>
            </a:fld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240211"/>
          </a:xfrm>
        </p:spPr>
        <p:txBody>
          <a:bodyPr>
            <a:normAutofit fontScale="25000" lnSpcReduction="20000"/>
          </a:bodyPr>
          <a:lstStyle/>
          <a:p>
            <a:endParaRPr lang="ru-RU" sz="20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6400" dirty="0" smtClean="0"/>
              <a:t>Большое значение при </a:t>
            </a:r>
            <a:r>
              <a:rPr lang="ru-RU" sz="6400" dirty="0" err="1" smtClean="0"/>
              <a:t>ГП</a:t>
            </a:r>
            <a:r>
              <a:rPr lang="ru-RU" sz="6400" dirty="0" smtClean="0"/>
              <a:t> имеет и способ нагрева спекаемых порошков. На рис. 2, взятом из К. </a:t>
            </a:r>
            <a:r>
              <a:rPr lang="ru-RU" sz="6400" dirty="0" err="1" smtClean="0"/>
              <a:t>Окадзаки</a:t>
            </a:r>
            <a:r>
              <a:rPr lang="ru-RU" sz="6400" dirty="0" smtClean="0"/>
              <a:t>, представлены графически различные режимы </a:t>
            </a:r>
            <a:r>
              <a:rPr lang="ru-RU" sz="6400" dirty="0" err="1" smtClean="0"/>
              <a:t>ГП</a:t>
            </a:r>
            <a:r>
              <a:rPr lang="ru-RU" sz="6400" dirty="0" smtClean="0"/>
              <a:t> с сохранением символов, предложенных автором 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6400" dirty="0" smtClean="0"/>
              <a:t>                                              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6400" dirty="0" smtClean="0"/>
              <a:t>                                                       Рис. 2. Различные режимы </a:t>
            </a:r>
            <a:r>
              <a:rPr lang="ru-RU" sz="6400" dirty="0" err="1" smtClean="0"/>
              <a:t>ГП</a:t>
            </a:r>
            <a:r>
              <a:rPr lang="ru-RU" sz="6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6400" dirty="0" smtClean="0"/>
          </a:p>
          <a:p>
            <a:pPr marL="0" indent="0" algn="just">
              <a:spcBef>
                <a:spcPts val="600"/>
              </a:spcBef>
              <a:buNone/>
            </a:pPr>
            <a:endParaRPr lang="ru-RU" sz="64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/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/>
              <a:t>             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1400" dirty="0" smtClean="0"/>
              <a:t>                                                   </a:t>
            </a:r>
            <a:r>
              <a:rPr lang="ru-RU" sz="2000" dirty="0" smtClean="0"/>
              <a:t>                                                                                                                                               </a:t>
            </a:r>
          </a:p>
          <a:p>
            <a:endParaRPr lang="ru-RU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:a16="http://schemas.microsoft.com/office/drawing/2014/main" xmlns="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358214" y="5786454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7</a:t>
            </a:fld>
            <a:endParaRPr lang="ru-RU" sz="2400" dirty="0"/>
          </a:p>
        </p:txBody>
      </p:sp>
      <p:pic>
        <p:nvPicPr>
          <p:cNvPr id="12" name="Рисунок 11" descr="Изображение выглядит как диаграмма&#10;&#10;Автоматически созданное описание"/>
          <p:cNvPicPr/>
          <p:nvPr/>
        </p:nvPicPr>
        <p:blipFill>
          <a:blip r:embed="rId5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du="http://schemas.microsoft.com/office/word/2023/wordml/word16du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el="http://schemas.microsoft.com/office/2019/extlst" xmlns:o="urn:schemas-microsoft-com:office:office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428992" y="2500306"/>
            <a:ext cx="2124000" cy="291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1500" dirty="0" smtClean="0"/>
              <a:t>Описанным методом получены экологически чистые (</a:t>
            </a:r>
            <a:r>
              <a:rPr lang="ru-RU" sz="1500" dirty="0" err="1" smtClean="0"/>
              <a:t>бессвинцовые</a:t>
            </a:r>
            <a:r>
              <a:rPr lang="ru-RU" sz="1500" dirty="0" smtClean="0"/>
              <a:t>) материалы на основе </a:t>
            </a:r>
            <a:r>
              <a:rPr lang="ru-RU" sz="1500" dirty="0" err="1" smtClean="0"/>
              <a:t>ниобатов</a:t>
            </a:r>
            <a:r>
              <a:rPr lang="ru-RU" sz="1500" dirty="0" smtClean="0"/>
              <a:t> натрия, калия, лития с параметрами, указанными в таблице, перспективные для использования в </a:t>
            </a:r>
            <a:r>
              <a:rPr lang="ru-RU" sz="1500" dirty="0" err="1" smtClean="0"/>
              <a:t>СВЧ</a:t>
            </a:r>
            <a:r>
              <a:rPr lang="ru-RU" sz="1500" dirty="0" smtClean="0"/>
              <a:t> – технике. Кроме того, высокая скорость звука в них позволяет упростить технологию изготовления </a:t>
            </a:r>
            <a:r>
              <a:rPr lang="ru-RU" sz="1500" dirty="0" err="1" smtClean="0"/>
              <a:t>пьезоэлементов</a:t>
            </a:r>
            <a:r>
              <a:rPr lang="ru-RU" sz="1500" dirty="0" smtClean="0"/>
              <a:t> за счет увеличения толщины при работе на высоких частотах, а также обеспечивает хорошее согласование элементов с внешней цепью по электрическому сопротивлению.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/>
              <a:t>Сравнение свойств таких материалов, полученных в условиях мелкосерийной и </a:t>
            </a:r>
            <a:r>
              <a:rPr lang="ru-RU" sz="1600" smtClean="0"/>
              <a:t>лабораторной </a:t>
            </a:r>
            <a:r>
              <a:rPr lang="ru-RU" sz="1600" smtClean="0"/>
              <a:t>технологий, </a:t>
            </a:r>
            <a:r>
              <a:rPr lang="ru-RU" sz="1600" dirty="0" smtClean="0"/>
              <a:t>показало усиление </a:t>
            </a:r>
            <a:r>
              <a:rPr lang="ru-RU" sz="1600" dirty="0" err="1" smtClean="0"/>
              <a:t>пьезактивности</a:t>
            </a:r>
            <a:r>
              <a:rPr lang="ru-RU" sz="1600" dirty="0" smtClean="0"/>
              <a:t> в первом случае на 20÷25 %, что позволяет рекомендовать эту технологию в промышленную практику.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6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9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>
              <a:buNone/>
            </a:pPr>
            <a:endParaRPr lang="ru-RU" sz="2000" dirty="0" smtClean="0"/>
          </a:p>
          <a:p>
            <a:pPr algn="just">
              <a:buNone/>
            </a:pPr>
            <a:endParaRPr lang="ru-RU" sz="2000" dirty="0" smtClean="0"/>
          </a:p>
          <a:p>
            <a:pPr>
              <a:buNone/>
            </a:pPr>
            <a:endParaRPr lang="ru-RU" sz="1800" i="1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:a16="http://schemas.microsoft.com/office/drawing/2014/main" xmlns="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86776" y="5715016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8</a:t>
            </a:fld>
            <a:endParaRPr lang="ru-RU" sz="2400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785786" y="4117980"/>
          <a:ext cx="7858181" cy="1525599"/>
        </p:xfrm>
        <a:graphic>
          <a:graphicData uri="http://schemas.openxmlformats.org/drawingml/2006/table">
            <a:tbl>
              <a:tblPr/>
              <a:tblGrid>
                <a:gridCol w="1274864"/>
                <a:gridCol w="829289"/>
                <a:gridCol w="830124"/>
                <a:gridCol w="953013"/>
                <a:gridCol w="953013"/>
                <a:gridCol w="829289"/>
                <a:gridCol w="829289"/>
                <a:gridCol w="679650"/>
                <a:gridCol w="679650"/>
              </a:tblGrid>
              <a:tr h="20815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Материал на основе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Электрофизические </a:t>
                      </a:r>
                      <a:r>
                        <a:rPr lang="ru-RU" sz="1100" dirty="0" smtClean="0">
                          <a:latin typeface="Times New Roman"/>
                          <a:ea typeface="Calibri"/>
                          <a:cs typeface="Times New Roman"/>
                        </a:rPr>
                        <a:t>параметры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8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i="1" dirty="0" err="1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1400" baseline="-25000" dirty="0" err="1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400" baseline="30000" dirty="0" err="1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ε</a:t>
                      </a:r>
                      <a:r>
                        <a:rPr lang="ru-RU" sz="1400" baseline="-25000" dirty="0"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  <a:r>
                        <a:rPr lang="ru-RU" sz="1400" baseline="30000" dirty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ε</a:t>
                      </a:r>
                      <a:r>
                        <a:rPr lang="ru-RU" sz="1400" baseline="-250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latin typeface="Times New Roman"/>
                          <a:ea typeface="Calibri"/>
                          <a:cs typeface="Times New Roman"/>
                        </a:rPr>
                        <a:t>tg</a:t>
                      </a:r>
                      <a:r>
                        <a:rPr lang="ru-RU" sz="1400" i="1" dirty="0" err="1">
                          <a:latin typeface="Times New Roman"/>
                          <a:ea typeface="Calibri"/>
                          <a:cs typeface="Times New Roman"/>
                        </a:rPr>
                        <a:t>δ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•10</a:t>
                      </a:r>
                      <a:r>
                        <a:rPr lang="ru-RU" sz="1400" baseline="30000" dirty="0" err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ru-RU" sz="1400" baseline="-25000" dirty="0" err="1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US" sz="1400" i="1" dirty="0"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ru-RU" sz="1400" baseline="-25000" dirty="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|</a:t>
                      </a:r>
                      <a:r>
                        <a:rPr lang="en-US" sz="1400" i="1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ru-RU" sz="1400" baseline="-25000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|, пКл/Н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|</a:t>
                      </a:r>
                      <a:r>
                        <a:rPr lang="en-US" sz="1400" i="1">
                          <a:latin typeface="Times New Roman"/>
                          <a:ea typeface="Calibri"/>
                          <a:cs typeface="Times New Roman"/>
                        </a:rPr>
                        <a:t>g</a:t>
                      </a:r>
                      <a:r>
                        <a:rPr lang="en-US" sz="1400" baseline="-25000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|</a:t>
                      </a: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, мВ•м/Н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 i="1">
                          <a:latin typeface="Times New Roman"/>
                          <a:ea typeface="Calibri"/>
                          <a:cs typeface="Times New Roman"/>
                        </a:rPr>
                        <a:t>Q</a:t>
                      </a:r>
                      <a:r>
                        <a:rPr lang="ru-RU" sz="1400" baseline="-2500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400" i="1" dirty="0"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r>
                        <a:rPr lang="en-US" sz="1400" baseline="-250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400" baseline="30000" dirty="0">
                          <a:latin typeface="Times New Roman"/>
                          <a:ea typeface="Calibri"/>
                          <a:cs typeface="Times New Roman"/>
                        </a:rPr>
                        <a:t>E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, км/с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(Na, Li)NbO</a:t>
                      </a:r>
                      <a:r>
                        <a:rPr lang="en-US" sz="1100" baseline="-25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370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120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1.6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0.22/0.31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10.5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1000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5.90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3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(Na, K)NbO</a:t>
                      </a:r>
                      <a:r>
                        <a:rPr lang="en-US" sz="1100" baseline="-250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420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460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Calibri"/>
                          <a:cs typeface="Times New Roman"/>
                        </a:rPr>
                        <a:t>2.5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0.42/0.60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10.0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150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Calibri"/>
                          <a:cs typeface="Times New Roman"/>
                        </a:rPr>
                        <a:t>5.40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Выводы</a:t>
            </a:r>
          </a:p>
          <a:p>
            <a:pPr marL="0" indent="0" algn="just">
              <a:buNone/>
            </a:pPr>
            <a:r>
              <a:rPr lang="ru-RU" sz="1800" dirty="0" smtClean="0"/>
              <a:t>Разработан способ изготовления </a:t>
            </a:r>
            <a:r>
              <a:rPr lang="ru-RU" sz="1800" dirty="0" err="1" smtClean="0"/>
              <a:t>бессвинцовых</a:t>
            </a:r>
            <a:r>
              <a:rPr lang="ru-RU" sz="1800" dirty="0" smtClean="0"/>
              <a:t> экологически чистых </a:t>
            </a:r>
            <a:r>
              <a:rPr lang="ru-RU" sz="1800" dirty="0" err="1" smtClean="0"/>
              <a:t>сегнетопьезокерамических</a:t>
            </a:r>
            <a:r>
              <a:rPr lang="ru-RU" sz="1800" dirty="0" smtClean="0"/>
              <a:t> материалов на основе </a:t>
            </a:r>
            <a:r>
              <a:rPr lang="ru-RU" sz="1800" dirty="0" err="1" smtClean="0"/>
              <a:t>ниобатов</a:t>
            </a:r>
            <a:r>
              <a:rPr lang="ru-RU" sz="1800" dirty="0" smtClean="0"/>
              <a:t> натрия, калия, лития методом одноосного горячего прессования в виде крупногабаритных блоков, из которых готовятся партии </a:t>
            </a:r>
            <a:r>
              <a:rPr lang="ru-RU" sz="1800" dirty="0" err="1" smtClean="0"/>
              <a:t>пьезоэлементов</a:t>
            </a:r>
            <a:r>
              <a:rPr lang="ru-RU" sz="1800" dirty="0" smtClean="0"/>
              <a:t> различных типов. Показано, что материалы, созданные в условиях мелкосерийного производства, обладают более высокими электрофизическими параметрами по сравнению с лабораторными образцами.</a:t>
            </a:r>
          </a:p>
          <a:p>
            <a:pPr marL="0" indent="0" algn="just">
              <a:buNone/>
            </a:pPr>
            <a:r>
              <a:rPr lang="ru-RU" sz="1800" dirty="0" smtClean="0"/>
              <a:t>Представленные результаты целесообразно использовать при разработке </a:t>
            </a:r>
            <a:r>
              <a:rPr lang="ru-RU" sz="1800" dirty="0" err="1" smtClean="0"/>
              <a:t>сегнетопьезоэлектрических</a:t>
            </a:r>
            <a:r>
              <a:rPr lang="ru-RU" sz="1800" dirty="0" smtClean="0"/>
              <a:t> материалов на основе </a:t>
            </a:r>
            <a:r>
              <a:rPr lang="ru-RU" sz="1800" dirty="0" err="1" smtClean="0"/>
              <a:t>ниобатов</a:t>
            </a:r>
            <a:r>
              <a:rPr lang="ru-RU" sz="1800" dirty="0" smtClean="0"/>
              <a:t> щелочных металлов с улучшенными свойствами и устройств на их основе.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ru-RU" dirty="0" smtClean="0">
                <a:latin typeface="Monotype Corsiva" pitchFamily="66" charset="0"/>
                <a:ea typeface="Cambria Math" pitchFamily="18" charset="0"/>
              </a:rPr>
              <a:t>Благодарю за внимание!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/>
          </a:p>
        </p:txBody>
      </p:sp>
      <p:pic>
        <p:nvPicPr>
          <p:cNvPr id="4" name="Picture 10" descr="C:\Users\Magneto\Desktop\ЮФУ 2.jpg">
            <a:extLst>
              <a:ext uri="{FF2B5EF4-FFF2-40B4-BE49-F238E27FC236}">
                <a16:creationId xmlns:a16="http://schemas.microsoft.com/office/drawing/2014/main" xmlns="" id="{516DDD33-2B8F-45E3-8CC3-1B0D725DD3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57166"/>
            <a:ext cx="5411456" cy="1012093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276CBC9D-1281-4D05-9F6B-7EA516EE5A1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285728"/>
            <a:ext cx="1857356" cy="132970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334FE23-430F-4F2F-98E8-045894FE7F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206" y="285728"/>
            <a:ext cx="1726160" cy="13297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86776" y="5715016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D826D70-50E2-41CA-8057-5794793F23D2}" type="slidenum">
              <a:rPr lang="ru-RU" sz="2400" smtClean="0"/>
              <a:pPr/>
              <a:t>9</a:t>
            </a:fld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1488</TotalTime>
  <Words>747</Words>
  <PresentationFormat>Экран (4:3)</PresentationFormat>
  <Paragraphs>153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Мелкосерийное производство экологически чистых сегнетопьезокерамических материалов   </vt:lpstr>
      <vt:lpstr> Актуальность </vt:lpstr>
      <vt:lpstr>Основы СПМ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ЮЖНЫЙ ФЕДЕРАЛЬНЫЙ     УНИВЕРСИТЕТ  НАУЧНО-ИССЛЕДОВАТЕЛЬСКИЙ ИНСТИТУТ ФИЗИКИ.  </dc:title>
  <cp:lastModifiedBy>1</cp:lastModifiedBy>
  <cp:revision>136</cp:revision>
  <dcterms:modified xsi:type="dcterms:W3CDTF">2023-04-26T12:00:14Z</dcterms:modified>
</cp:coreProperties>
</file>