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8" r:id="rId3"/>
    <p:sldId id="284" r:id="rId4"/>
    <p:sldId id="285" r:id="rId5"/>
    <p:sldId id="286" r:id="rId6"/>
    <p:sldId id="282" r:id="rId7"/>
    <p:sldId id="287" r:id="rId8"/>
    <p:sldId id="261" r:id="rId9"/>
    <p:sldId id="258" r:id="rId10"/>
    <p:sldId id="257" r:id="rId11"/>
    <p:sldId id="281" r:id="rId12"/>
    <p:sldId id="260" r:id="rId13"/>
    <p:sldId id="283" r:id="rId14"/>
    <p:sldId id="294" r:id="rId15"/>
    <p:sldId id="289" r:id="rId16"/>
    <p:sldId id="290" r:id="rId17"/>
    <p:sldId id="291" r:id="rId18"/>
    <p:sldId id="293" r:id="rId19"/>
    <p:sldId id="279" r:id="rId20"/>
  </p:sldIdLst>
  <p:sldSz cx="9144000" cy="5143500" type="screen16x9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100"/>
    <a:srgbClr val="C3DCEB"/>
    <a:srgbClr val="ABABAB"/>
    <a:srgbClr val="7030A0"/>
    <a:srgbClr val="B4C7E7"/>
    <a:srgbClr val="AA5D3B"/>
    <a:srgbClr val="EF7521"/>
    <a:srgbClr val="2B6399"/>
    <a:srgbClr val="68AA3C"/>
    <a:srgbClr val="61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88964-1622-40EC-9D06-38215D48799B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FC391-28B0-48DE-9F00-DF26DC13C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6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FC391-28B0-48DE-9F00-DF26DC13C46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3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FC391-28B0-48DE-9F00-DF26DC13C46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3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275"/>
            <a:ext cx="9143024" cy="5142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6166" y="287292"/>
            <a:ext cx="8220635" cy="458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;p13"/>
          <p:cNvSpPr txBox="1">
            <a:spLocks noGrp="1"/>
          </p:cNvSpPr>
          <p:nvPr>
            <p:ph type="ctrTitle"/>
          </p:nvPr>
        </p:nvSpPr>
        <p:spPr>
          <a:xfrm>
            <a:off x="1745594" y="1523194"/>
            <a:ext cx="5494448" cy="2807247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R="46990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ВЫСОКОТЕМПЕРАТУРНЫЕ ТЕХНОЛОГИЧЕСКИЕ ПРОЦЕССЫ НА ЖЕЛЕЗНОДОРОЖНОМ ТРАНСПОРТЕ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Д.т.н.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de-D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de-D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Лыков,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В.А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Башкатова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alykov49@mail.ru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/>
          <p:cNvSpPr txBox="1">
            <a:spLocks noChangeArrowheads="1"/>
          </p:cNvSpPr>
          <p:nvPr/>
        </p:nvSpPr>
        <p:spPr bwMode="auto">
          <a:xfrm>
            <a:off x="779942" y="197796"/>
            <a:ext cx="6640034" cy="1086836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lIns="0" tIns="40005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altLang="ru-RU" sz="2400" b="1" dirty="0">
                <a:solidFill>
                  <a:srgbClr val="F7C1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Московское высшее общевойсковое командное училище</a:t>
            </a:r>
          </a:p>
          <a:p>
            <a:pPr algn="ctr">
              <a:spcBef>
                <a:spcPts val="0"/>
              </a:spcBef>
            </a:pPr>
            <a:r>
              <a:rPr lang="ru-RU" altLang="ru-RU" sz="2000" b="1" i="1" dirty="0">
                <a:solidFill>
                  <a:srgbClr val="F7C1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Москва, Россия</a:t>
            </a:r>
            <a:r>
              <a:rPr lang="ru-RU" altLang="ru-RU" sz="1400" b="1" dirty="0">
                <a:solidFill>
                  <a:srgbClr val="F7C1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2" descr="E:\ \ordena\Эмблема_Большая эмблема МВВК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25" y="64005"/>
            <a:ext cx="633014" cy="67484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452" y="121596"/>
            <a:ext cx="1729810" cy="64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Группа 215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214" name="Рисунок 2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215" name="TextBox 214"/>
            <p:cNvSpPr txBox="1"/>
            <p:nvPr/>
          </p:nvSpPr>
          <p:spPr>
            <a:xfrm>
              <a:off x="8761444" y="-377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9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492370" y="193371"/>
            <a:ext cx="6668220" cy="797229"/>
          </a:xfrm>
          <a:prstGeom prst="rect">
            <a:avLst/>
          </a:prstGeom>
          <a:solidFill>
            <a:srgbClr val="FFFF66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2C2C42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800" b="1" kern="0" dirty="0">
                <a:solidFill>
                  <a:srgbClr val="FF0000"/>
                </a:solidFill>
                <a:latin typeface="Arial" charset="0"/>
              </a:rPr>
              <a:t>Цели и задачи при решении проблемы плазменного упрочнения стальных изделий.</a:t>
            </a:r>
            <a:endParaRPr kumimoji="0" lang="ru-RU" alt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1600" y="1140589"/>
            <a:ext cx="6788990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Целью исследований является выяснение влияния (теоретически) параметров процесса (величина удельного теплового потока, время его воздействия) на температурные условия в поверхностном слое стали (температура, скорость охлаждения) и структуру упрочненного слоя и сравнение полученных результатов с экспериментальными данными на примере упрочнения гребней локомотивных колес. </a:t>
            </a: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74" y="403598"/>
            <a:ext cx="5725715" cy="6721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15958"/>
          <a:stretch/>
        </p:blipFill>
        <p:spPr>
          <a:xfrm>
            <a:off x="458133" y="283965"/>
            <a:ext cx="8226959" cy="4598377"/>
          </a:xfrm>
          <a:prstGeom prst="rect">
            <a:avLst/>
          </a:prstGeom>
        </p:spPr>
      </p:pic>
      <p:grpSp>
        <p:nvGrpSpPr>
          <p:cNvPr id="216" name="Группа 215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214" name="Рисунок 2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215" name="TextBox 214"/>
            <p:cNvSpPr txBox="1"/>
            <p:nvPr/>
          </p:nvSpPr>
          <p:spPr>
            <a:xfrm>
              <a:off x="8761444" y="-3773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</a:rPr>
                <a:t>10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420451" y="312257"/>
            <a:ext cx="6668220" cy="405442"/>
          </a:xfrm>
          <a:prstGeom prst="rect">
            <a:avLst/>
          </a:prstGeom>
          <a:solidFill>
            <a:srgbClr val="FFFF66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2C2C42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kern="0" dirty="0" smtClean="0">
                <a:solidFill>
                  <a:srgbClr val="FF0000"/>
                </a:solidFill>
                <a:latin typeface="Arial" charset="0"/>
              </a:rPr>
              <a:t>Температурные условия в поверхностном слое стали</a:t>
            </a:r>
            <a:endParaRPr lang="ru-RU" altLang="ru-RU" sz="1800" b="1" kern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11001"/>
          <a:stretch/>
        </p:blipFill>
        <p:spPr>
          <a:xfrm>
            <a:off x="969369" y="809041"/>
            <a:ext cx="7438032" cy="4028244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3647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74" y="403598"/>
            <a:ext cx="5725715" cy="6721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TITLE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15958"/>
          <a:stretch/>
        </p:blipFill>
        <p:spPr>
          <a:xfrm>
            <a:off x="459839" y="7938"/>
            <a:ext cx="8226959" cy="492630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61444" y="-3773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11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AutoShape 12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7938"/>
            <a:ext cx="7357604" cy="492905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4180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61444" y="-3773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AutoShape 12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14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312738"/>
            <a:ext cx="790163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Охлаждение поверхностного слоя на диаграмме неизотермического превращения стали 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6831" b="2952"/>
          <a:stretch/>
        </p:blipFill>
        <p:spPr>
          <a:xfrm>
            <a:off x="812801" y="1055305"/>
            <a:ext cx="7175500" cy="375799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4772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46911"/>
              </p:ext>
            </p:extLst>
          </p:nvPr>
        </p:nvGraphicFramePr>
        <p:xfrm>
          <a:off x="1523999" y="850839"/>
          <a:ext cx="6263811" cy="404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249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967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Схема плазменного генератора с вынесенной электрической дугой, управляемой магнитными полями. 1 – графитовый анод, 2 – корпус анода, 3 – обрабатываемый материал, 4 – электрическая дуга, 5 – сердечник, 6 – отклоняющая магнитная система.  7 – корпус отклоняющей магнитной системы, 8 – катодный узел.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850839"/>
            <a:ext cx="4615072" cy="2883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50" y="369026"/>
            <a:ext cx="6986622" cy="566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61444" y="-3773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7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9701"/>
            <a:ext cx="7886700" cy="64770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Твердость,  микро и макроструктура упрочненного слоя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61444" y="-3773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14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41629"/>
            <a:ext cx="7885757" cy="379547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9738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761444" y="-3773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15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558800"/>
            <a:ext cx="7955607" cy="41275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28710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61444" y="-3773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16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r="8365" b="34251"/>
          <a:stretch/>
        </p:blipFill>
        <p:spPr>
          <a:xfrm>
            <a:off x="457201" y="1460500"/>
            <a:ext cx="8304243" cy="2641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058191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883316"/>
          </a:xfrm>
          <a:solidFill>
            <a:srgbClr val="FFFF00"/>
          </a:solidFill>
          <a:ln w="31750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Плазменный генератор для упрочнения гребней локомотивных колес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01684"/>
              </p:ext>
            </p:extLst>
          </p:nvPr>
        </p:nvGraphicFramePr>
        <p:xfrm>
          <a:off x="628650" y="1370012"/>
          <a:ext cx="7886700" cy="3121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106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433654"/>
            <a:ext cx="6375400" cy="305742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761444" y="-3773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17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59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 b="15013"/>
          <a:stretch/>
        </p:blipFill>
        <p:spPr>
          <a:xfrm>
            <a:off x="495010" y="272562"/>
            <a:ext cx="8200582" cy="4580792"/>
          </a:xfrm>
          <a:prstGeom prst="rect">
            <a:avLst/>
          </a:prstGeom>
        </p:spPr>
      </p:pic>
      <p:sp>
        <p:nvSpPr>
          <p:cNvPr id="12" name="object 2"/>
          <p:cNvSpPr txBox="1">
            <a:spLocks noChangeArrowheads="1"/>
          </p:cNvSpPr>
          <p:nvPr/>
        </p:nvSpPr>
        <p:spPr bwMode="auto">
          <a:xfrm>
            <a:off x="484666" y="197796"/>
            <a:ext cx="8210925" cy="2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0005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8440" y="2562958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9302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ВВЕДЕНИЕ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39" y="1465806"/>
            <a:ext cx="7287972" cy="32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4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74" y="403598"/>
            <a:ext cx="5725715" cy="6721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TITLE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15958"/>
          <a:stretch/>
        </p:blipFill>
        <p:spPr>
          <a:xfrm>
            <a:off x="460375" y="267120"/>
            <a:ext cx="8226959" cy="459837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61444" y="-377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" name="AutoShape 12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14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017917" y="439365"/>
            <a:ext cx="6935638" cy="636390"/>
          </a:xfrm>
          <a:prstGeom prst="rect">
            <a:avLst/>
          </a:prstGeom>
          <a:solidFill>
            <a:srgbClr val="FFFF66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2C2C42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ЦЕЛИ И ЗАДАЧИ ПРИ РЕШЕНИИ ПРОБЛЕМЫ АЮМИНОТЕРМИТНОЙ СВАРКЕ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6612EB2-E5A0-4DB5-8FF2-D8F1309457DA}"/>
              </a:ext>
            </a:extLst>
          </p:cNvPr>
          <p:cNvCxnSpPr/>
          <p:nvPr/>
        </p:nvCxnSpPr>
        <p:spPr>
          <a:xfrm flipH="1">
            <a:off x="5132215" y="4865497"/>
            <a:ext cx="487973" cy="27800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25365" y="1294190"/>
            <a:ext cx="66281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Целью исследований является выяснение влияния (теоретически) параметров процесса и в первую очередь температуры заливаемого в сварной шов металла на температурные условия в системе сварной шов- рельс, которые определяют структуру металла в шве и </a:t>
            </a:r>
            <a:r>
              <a:rPr lang="ru-RU" sz="2000" dirty="0" err="1"/>
              <a:t>околошовной</a:t>
            </a:r>
            <a:r>
              <a:rPr lang="ru-RU" sz="2000" dirty="0"/>
              <a:t> зоне (ОШЗ) и соответственно влияют на его физико-механические характеристики, а также сравнение расчетных геометрических характеристик сварного шва с экспериментальными данными. </a:t>
            </a:r>
          </a:p>
        </p:txBody>
      </p:sp>
    </p:spTree>
    <p:extLst>
      <p:ext uri="{BB962C8B-B14F-4D97-AF65-F5344CB8AC3E}">
        <p14:creationId xmlns:p14="http://schemas.microsoft.com/office/powerpoint/2010/main" val="42793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74" y="403598"/>
            <a:ext cx="5725715" cy="6721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TITLE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15958"/>
          <a:stretch/>
        </p:blipFill>
        <p:spPr>
          <a:xfrm>
            <a:off x="439848" y="283307"/>
            <a:ext cx="8226959" cy="459837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61444" y="-377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AutoShape 12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14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017917" y="439365"/>
            <a:ext cx="6935638" cy="672157"/>
          </a:xfrm>
          <a:prstGeom prst="rect">
            <a:avLst/>
          </a:prstGeom>
          <a:solidFill>
            <a:srgbClr val="FFFF66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2C2C42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РАСЧЕТ ТЕМПЕРАТУРНЫХ УСЛОВИЙ В СВАРНОМ ШВЕ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6612EB2-E5A0-4DB5-8FF2-D8F1309457DA}"/>
              </a:ext>
            </a:extLst>
          </p:cNvPr>
          <p:cNvCxnSpPr/>
          <p:nvPr/>
        </p:nvCxnSpPr>
        <p:spPr>
          <a:xfrm flipH="1">
            <a:off x="5132215" y="4865497"/>
            <a:ext cx="487973" cy="27800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E3E36B-221C-470B-B5D9-C869CAFE6031}"/>
              </a:ext>
            </a:extLst>
          </p:cNvPr>
          <p:cNvSpPr/>
          <p:nvPr/>
        </p:nvSpPr>
        <p:spPr>
          <a:xfrm>
            <a:off x="784676" y="3998186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89454"/>
              </p:ext>
            </p:extLst>
          </p:nvPr>
        </p:nvGraphicFramePr>
        <p:xfrm>
          <a:off x="620674" y="1196046"/>
          <a:ext cx="7478350" cy="3566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645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46613"/>
              </p:ext>
            </p:extLst>
          </p:nvPr>
        </p:nvGraphicFramePr>
        <p:xfrm>
          <a:off x="536574" y="1196046"/>
          <a:ext cx="8031149" cy="356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Документ" r:id="rId5" imgW="6445162" imgH="2014515" progId="Word.Document.12">
                  <p:embed/>
                </p:oleObj>
              </mc:Choice>
              <mc:Fallback>
                <p:oleObj name="Документ" r:id="rId5" imgW="6445162" imgH="20145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574" y="1196046"/>
                        <a:ext cx="8031149" cy="35664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8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61444" y="-377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AutoShape 12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14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465138"/>
            <a:ext cx="8152769" cy="3979862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7821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61444" y="-377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AutoShape 12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14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952500"/>
            <a:ext cx="8133012" cy="38862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TextBox 4"/>
          <p:cNvSpPr txBox="1"/>
          <p:nvPr/>
        </p:nvSpPr>
        <p:spPr>
          <a:xfrm>
            <a:off x="1473200" y="342900"/>
            <a:ext cx="58547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СКОРОСТЬ ОХЛАЖДЕНИЯ ШВА и ОШЗ ПОСЛЕ КРИСТАЛЛИЗАЦИИ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74" y="403598"/>
            <a:ext cx="5725715" cy="6721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TITLE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15958"/>
          <a:stretch/>
        </p:blipFill>
        <p:spPr>
          <a:xfrm>
            <a:off x="459839" y="294766"/>
            <a:ext cx="8454005" cy="459837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61444" y="-377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3" name="AutoShape 12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14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034113" y="500635"/>
            <a:ext cx="6931023" cy="462314"/>
          </a:xfrm>
          <a:prstGeom prst="rect">
            <a:avLst/>
          </a:prstGeom>
          <a:solidFill>
            <a:srgbClr val="FFFF66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ЭКСПЕРИМЕНТАЛЬНЫЕ ИССЛЕДОВАНИЯ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74" y="1092465"/>
            <a:ext cx="8251722" cy="368273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1413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61444" y="-377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7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AutoShape 12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Картинки по запросу 2000 п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017917" y="300815"/>
            <a:ext cx="6935638" cy="664385"/>
          </a:xfrm>
          <a:prstGeom prst="rect">
            <a:avLst/>
          </a:prstGeom>
          <a:solidFill>
            <a:srgbClr val="FFFF66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2C2C42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РАЗРАБАТЫВАЕМАЯ ТЕХНОЛОГИЯ АЛЮМИНОТЕРМИТНОЙ СВАРКИ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9180"/>
          <a:stretch/>
        </p:blipFill>
        <p:spPr>
          <a:xfrm>
            <a:off x="2489199" y="993539"/>
            <a:ext cx="3221461" cy="37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74" y="403598"/>
            <a:ext cx="5725715" cy="6721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TITLE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15958"/>
          <a:stretch/>
        </p:blipFill>
        <p:spPr>
          <a:xfrm>
            <a:off x="424261" y="266153"/>
            <a:ext cx="8226959" cy="459837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514407" y="-37739"/>
            <a:ext cx="646123" cy="338554"/>
            <a:chOff x="8514407" y="-37739"/>
            <a:chExt cx="646123" cy="3385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07" y="-14527"/>
              <a:ext cx="646123" cy="2925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61444" y="-377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8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17917" y="379562"/>
            <a:ext cx="6840747" cy="312588"/>
          </a:xfrm>
          <a:prstGeom prst="rect">
            <a:avLst/>
          </a:prstGeom>
          <a:solidFill>
            <a:srgbClr val="FFFF66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2C2C42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ОХРАННЫЕ ДОКУМЕНТЫ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37059"/>
              </p:ext>
            </p:extLst>
          </p:nvPr>
        </p:nvGraphicFramePr>
        <p:xfrm>
          <a:off x="1524000" y="805558"/>
          <a:ext cx="6096000" cy="394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86009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27627422"/>
                    </a:ext>
                  </a:extLst>
                </a:gridCol>
              </a:tblGrid>
              <a:tr h="3944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5868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972830"/>
            <a:ext cx="3125740" cy="3890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340" y="1075755"/>
            <a:ext cx="2625788" cy="34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2566</TotalTime>
  <Words>287</Words>
  <Application>Microsoft Office PowerPoint</Application>
  <PresentationFormat>Экран (16:9)</PresentationFormat>
  <Paragraphs>53</Paragraphs>
  <Slides>19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Документ</vt:lpstr>
      <vt:lpstr>ВЫСОКОТЕМПЕРАТУРНЫЕ ТЕХНОЛОГИЧЕСКИЕ ПРОЦЕССЫ НА ЖЕЛЕЗНОДОРОЖНОМ ТРАНСПОРТЕ Д.т.н. А.М. Лыков, к.т.н. В.А. Башкатова  alykov49@mail.ru  </vt:lpstr>
      <vt:lpstr>ВВЕДЕНИЕ</vt:lpstr>
      <vt:lpstr>SLIDE TITLE</vt:lpstr>
      <vt:lpstr>SLIDE TITLE</vt:lpstr>
      <vt:lpstr>Презентация PowerPoint</vt:lpstr>
      <vt:lpstr>Презентация PowerPoint</vt:lpstr>
      <vt:lpstr>SLIDE TITLE</vt:lpstr>
      <vt:lpstr>Презентация PowerPoint</vt:lpstr>
      <vt:lpstr>SLIDE TITLE</vt:lpstr>
      <vt:lpstr>Презентация PowerPoint</vt:lpstr>
      <vt:lpstr>SLIDE TITLE</vt:lpstr>
      <vt:lpstr>SLIDE TITLE</vt:lpstr>
      <vt:lpstr>Презентация PowerPoint</vt:lpstr>
      <vt:lpstr>Презентация PowerPoint</vt:lpstr>
      <vt:lpstr>Твердость,  микро и макроструктура упрочненного слоя</vt:lpstr>
      <vt:lpstr>Презентация PowerPoint</vt:lpstr>
      <vt:lpstr>Презентация PowerPoint</vt:lpstr>
      <vt:lpstr>Плазменный генератор для упрочнения гребней локомотивных колес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Home</cp:lastModifiedBy>
  <cp:revision>208</cp:revision>
  <cp:lastPrinted>2019-04-24T07:21:38Z</cp:lastPrinted>
  <dcterms:created xsi:type="dcterms:W3CDTF">2018-09-04T12:10:47Z</dcterms:created>
  <dcterms:modified xsi:type="dcterms:W3CDTF">2023-05-07T07:18:40Z</dcterms:modified>
</cp:coreProperties>
</file>