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90" r:id="rId1"/>
  </p:sldMasterIdLst>
  <p:notesMasterIdLst>
    <p:notesMasterId r:id="rId9"/>
  </p:notesMasterIdLst>
  <p:sldIdLst>
    <p:sldId id="530" r:id="rId2"/>
    <p:sldId id="594" r:id="rId3"/>
    <p:sldId id="595" r:id="rId4"/>
    <p:sldId id="596" r:id="rId5"/>
    <p:sldId id="598" r:id="rId6"/>
    <p:sldId id="599" r:id="rId7"/>
    <p:sldId id="600" r:id="rId8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E637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E637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E637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E637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E637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E637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E637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E637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E637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69B1"/>
    <a:srgbClr val="0364AC"/>
    <a:srgbClr val="E7F9FF"/>
    <a:srgbClr val="EAFAFC"/>
    <a:srgbClr val="A80000"/>
    <a:srgbClr val="FFFF99"/>
    <a:srgbClr val="FFE2D9"/>
    <a:srgbClr val="E63700"/>
    <a:srgbClr val="E9D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2795" autoAdjust="0"/>
  </p:normalViewPr>
  <p:slideViewPr>
    <p:cSldViewPr>
      <p:cViewPr>
        <p:scale>
          <a:sx n="70" d="100"/>
          <a:sy n="70" d="100"/>
        </p:scale>
        <p:origin x="-171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6" tIns="45928" rIns="91856" bIns="459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6" tIns="45928" rIns="91856" bIns="459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5513"/>
            <a:ext cx="5487041" cy="447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6" tIns="45928" rIns="91856" bIns="45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844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6" tIns="45928" rIns="91856" bIns="459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7844"/>
            <a:ext cx="2972547" cy="49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6" tIns="45928" rIns="91856" bIns="459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D39A036-2752-4512-AFCC-8A01DB2137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7911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0625" y="1243013"/>
            <a:ext cx="4476750" cy="3357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CFD90-F493-41ED-8E4A-AF389CDD7CCC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7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90625" y="1243013"/>
            <a:ext cx="4476750" cy="33575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 smtClean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84613" y="9448185"/>
            <a:ext cx="2971800" cy="49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5CFD90-F493-41ED-8E4A-AF389CDD7CCC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8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A036-2752-4512-AFCC-8A01DB213741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82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9A036-2752-4512-AFCC-8A01DB21374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2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39A036-2752-4512-AFCC-8A01DB213741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828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9A036-2752-4512-AFCC-8A01DB21374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12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A3DEC-2B6F-4CA5-8D3D-D6A0B0875CF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25086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18F0C1-E517-4BE6-AE7A-B0832CA6B20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4314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D84DB-C0C1-4543-8127-3B687007F41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0013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2E4F8-8010-4FBD-87B7-AACAD6ED7D5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84461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1B46A-73FC-463D-93EB-41FFC40D46D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4685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F4602-CFAC-40F9-8EE4-394A5E96633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39192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38A17-3DAA-4C0D-9F13-B00FEFCF3BA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71940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F7994-41F0-4BF3-93B8-4B6E96F12CE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767635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72ED1-CC87-4946-91F1-B895E4DD2B4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3607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6CCE5-30E6-4FC5-976A-A153829B233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74667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514BE-37B7-41FC-96D8-5D66BE0716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22158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DEE8C9-985C-4B4C-9A97-A989616AE00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61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  <p:sldLayoutId id="2147484492" r:id="rId2"/>
    <p:sldLayoutId id="2147484493" r:id="rId3"/>
    <p:sldLayoutId id="2147484494" r:id="rId4"/>
    <p:sldLayoutId id="214748449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tif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274864"/>
              </p:ext>
            </p:extLst>
          </p:nvPr>
        </p:nvGraphicFramePr>
        <p:xfrm>
          <a:off x="-7938" y="0"/>
          <a:ext cx="91805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" name="CorelDRAW" r:id="rId3" imgW="6434783" imgH="4552416" progId="CorelDraw.Graphic.17">
                  <p:embed/>
                </p:oleObj>
              </mc:Choice>
              <mc:Fallback>
                <p:oleObj name="CorelDRAW" r:id="rId3" imgW="6434783" imgH="455241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938" y="0"/>
                        <a:ext cx="918051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1886488" y="539781"/>
            <a:ext cx="69339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ГНЦ РФ,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АО «ОНПП «Технология» им. А.Г. Ромашина»</a:t>
            </a:r>
            <a:endParaRPr lang="ru-RU" altLang="ru-RU" sz="2000" dirty="0">
              <a:solidFill>
                <a:schemeClr val="tx2"/>
              </a:solidFill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566197" y="5733256"/>
            <a:ext cx="16565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г. Обнинск</a:t>
            </a:r>
            <a:endParaRPr lang="ru-RU" altLang="ru-RU" sz="2000" dirty="0">
              <a:solidFill>
                <a:schemeClr val="tx2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490598"/>
              </p:ext>
            </p:extLst>
          </p:nvPr>
        </p:nvGraphicFramePr>
        <p:xfrm>
          <a:off x="589466" y="580867"/>
          <a:ext cx="581028" cy="805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7" name="CorelDRAW" r:id="rId5" imgW="365004" imgH="505872" progId="CorelDraw.Graphic.17">
                  <p:embed/>
                </p:oleObj>
              </mc:Choice>
              <mc:Fallback>
                <p:oleObj name="CorelDRAW" r:id="rId5" imgW="365004" imgH="505872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9466" y="580867"/>
                        <a:ext cx="581028" cy="805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055353"/>
              </p:ext>
            </p:extLst>
          </p:nvPr>
        </p:nvGraphicFramePr>
        <p:xfrm>
          <a:off x="1257987" y="577694"/>
          <a:ext cx="541009" cy="63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" name="CorelDRAW" r:id="rId7" imgW="355927" imgH="397224" progId="CorelDraw.Graphic.17">
                  <p:embed/>
                </p:oleObj>
              </mc:Choice>
              <mc:Fallback>
                <p:oleObj name="CorelDRAW" r:id="rId7" imgW="355927" imgH="397224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57987" y="577694"/>
                        <a:ext cx="541009" cy="632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1836257"/>
            <a:ext cx="74168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Конструкционный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материал на основе порошков электрокорунда </a:t>
            </a:r>
          </a:p>
          <a:p>
            <a:pPr algn="ctr" eaLnBrk="1" hangingPunct="1">
              <a:lnSpc>
                <a:spcPct val="150000"/>
              </a:lnSpc>
              <a:defRPr/>
            </a:pP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Харитонов Д.В., Шер Н.Е., Анашкина А.А., Куликова Г.И., Алексеев М.К.</a:t>
            </a:r>
            <a:endParaRPr lang="ru-RU" sz="2000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965481"/>
              </p:ext>
            </p:extLst>
          </p:nvPr>
        </p:nvGraphicFramePr>
        <p:xfrm>
          <a:off x="0" y="-155456"/>
          <a:ext cx="9252520" cy="7013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CorelDRAW" r:id="rId4" imgW="6434783" imgH="4552416" progId="CorelDraw.Graphic.17">
                  <p:embed/>
                </p:oleObj>
              </mc:Choice>
              <mc:Fallback>
                <p:oleObj name="CorelDRAW" r:id="rId4" imgW="6434783" imgH="455241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155456"/>
                        <a:ext cx="9252520" cy="7013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M:\21.01.20\photo 76-20  E15005.t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50" y="1114997"/>
            <a:ext cx="3611272" cy="20527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972465" y="5657281"/>
            <a:ext cx="10339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1500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6" t="7829" r="1026" b="15256"/>
          <a:stretch/>
        </p:blipFill>
        <p:spPr bwMode="auto">
          <a:xfrm>
            <a:off x="249611" y="4236934"/>
            <a:ext cx="4647080" cy="1678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M:\21.01.20\photo 73-20  E15002.tif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50" y="3268649"/>
            <a:ext cx="3611272" cy="23886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10" name="Скругленный прямоугольник 9"/>
          <p:cNvSpPr/>
          <p:nvPr/>
        </p:nvSpPr>
        <p:spPr bwMode="auto">
          <a:xfrm>
            <a:off x="268426" y="116631"/>
            <a:ext cx="8591272" cy="998365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корундового материала опробованы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микропорошки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электрокорунда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марок 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F1500, F1200, F1000, </a:t>
            </a:r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F600 производства </a:t>
            </a:r>
          </a:p>
          <a:p>
            <a:pPr lvl="0" algn="ctr"/>
            <a:r>
              <a:rPr lang="ru-RU" sz="1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Технокерамика</a:t>
            </a: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г. Обнинск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12065" y="6026613"/>
            <a:ext cx="8547633" cy="675931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lvl="0" algn="ctr"/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Самую высокую активность к спеканию </a:t>
            </a: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порошки</a:t>
            </a:r>
          </a:p>
          <a:p>
            <a:pPr lvl="0" algn="ctr"/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электрокорунда марки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F1500</a:t>
            </a:r>
          </a:p>
        </p:txBody>
      </p:sp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5" y="1114997"/>
            <a:ext cx="4522172" cy="31219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09506" y="6448324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2A72ED1-CC87-4946-91F1-B895E4DD2B42}" type="slidenum">
              <a:rPr lang="ru-RU" altLang="ru-RU" sz="1400">
                <a:solidFill>
                  <a:srgbClr val="FF0000"/>
                </a:solidFill>
              </a:rPr>
              <a:pPr/>
              <a:t>2</a:t>
            </a:fld>
            <a:endParaRPr lang="ru-RU" alt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615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991161"/>
              </p:ext>
            </p:extLst>
          </p:nvPr>
        </p:nvGraphicFramePr>
        <p:xfrm>
          <a:off x="-78658" y="-9832"/>
          <a:ext cx="9204724" cy="6867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CorelDRAW" r:id="rId4" imgW="6434783" imgH="4552416" progId="CorelDraw.Graphic.17">
                  <p:embed/>
                </p:oleObj>
              </mc:Choice>
              <mc:Fallback>
                <p:oleObj name="CorelDRAW" r:id="rId4" imgW="6434783" imgH="455241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78658" y="-9832"/>
                        <a:ext cx="9204724" cy="6867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62368" y="2251519"/>
            <a:ext cx="63968" cy="140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17934" y="5445224"/>
            <a:ext cx="9144000" cy="141277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i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ru-RU" altLang="ru-RU" sz="1600" b="1" i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101552" y="3594720"/>
            <a:ext cx="6382139" cy="24030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ru-RU" alt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353524" y="3947188"/>
            <a:ext cx="3797914" cy="18145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endParaRPr lang="ru-RU" alt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4623065" y="3822821"/>
            <a:ext cx="4336402" cy="19132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>
              <a:lnSpc>
                <a:spcPct val="125000"/>
              </a:lnSpc>
              <a:spcBef>
                <a:spcPct val="0"/>
              </a:spcBef>
              <a:buNone/>
              <a:defRPr sz="14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alt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1885" y="1656659"/>
            <a:ext cx="4221191" cy="700927"/>
          </a:xfrm>
          <a:prstGeom prst="roundRect">
            <a:avLst>
              <a:gd name="adj" fmla="val 19303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accent1">
                <a:shade val="50000"/>
                <a:alpha val="96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– анортит 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CaO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·2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SiO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·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Al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indent="450215">
              <a:spcAft>
                <a:spcPts val="0"/>
              </a:spcAft>
            </a:pPr>
            <a:r>
              <a:rPr lang="ru-RU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(~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2,75 г/см</a:t>
            </a:r>
            <a:r>
              <a:rPr lang="ru-RU" sz="1600" baseline="300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Тпл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. ~1550 °С);</a:t>
            </a:r>
            <a:endParaRPr lang="ru-RU" sz="1200" dirty="0">
              <a:solidFill>
                <a:srgbClr val="0364AC"/>
              </a:solidFill>
              <a:ea typeface="Calibri"/>
              <a:cs typeface="Times New Roman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1524" y="2486399"/>
            <a:ext cx="4221191" cy="694768"/>
          </a:xfrm>
          <a:prstGeom prst="roundRect">
            <a:avLst>
              <a:gd name="adj" fmla="val 19303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accent1">
                <a:shade val="50000"/>
                <a:alpha val="96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err="1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геленит</a:t>
            </a: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CaO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·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SiO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·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Al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ru-RU" baseline="-25000" dirty="0" smtClean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dirty="0" smtClean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(~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3,00 г/см</a:t>
            </a:r>
            <a:r>
              <a:rPr lang="ru-RU" sz="1600" baseline="300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Тпл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. ~1590 °С);</a:t>
            </a:r>
            <a:endParaRPr lang="ru-RU" altLang="ru-RU" sz="1600" i="1" baseline="-25000" dirty="0">
              <a:solidFill>
                <a:srgbClr val="0364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63530" y="3302260"/>
            <a:ext cx="4221190" cy="702356"/>
          </a:xfrm>
          <a:prstGeom prst="roundRect">
            <a:avLst>
              <a:gd name="adj" fmla="val 19303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accent1">
                <a:shade val="50000"/>
                <a:alpha val="96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– муллит 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SiO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·3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Al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3 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(~3,00 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г/см</a:t>
            </a:r>
            <a:r>
              <a:rPr lang="ru-RU" sz="1600" baseline="300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Тпл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. ~1860 </a:t>
            </a:r>
            <a:r>
              <a:rPr lang="ru-RU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°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С) </a:t>
            </a:r>
            <a:endParaRPr lang="ru-RU" altLang="ru-RU" i="1" baseline="-25000" dirty="0">
              <a:solidFill>
                <a:srgbClr val="0364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26549" y="1658390"/>
            <a:ext cx="4211047" cy="702522"/>
          </a:xfrm>
          <a:prstGeom prst="roundRect">
            <a:avLst>
              <a:gd name="adj" fmla="val 19303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accent1">
                <a:shade val="50000"/>
                <a:alpha val="96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– кордиерит 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MgO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·5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SiO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·2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Al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baseline="-250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 </a:t>
            </a:r>
            <a:endParaRPr lang="ru-RU" dirty="0" smtClean="0">
              <a:solidFill>
                <a:srgbClr val="0364AC"/>
              </a:solidFill>
              <a:latin typeface="Times New Roman"/>
              <a:ea typeface="Calibri"/>
              <a:cs typeface="Times New Roman"/>
            </a:endParaRPr>
          </a:p>
          <a:p>
            <a:pPr indent="450215">
              <a:spcAft>
                <a:spcPts val="0"/>
              </a:spcAft>
            </a:pPr>
            <a:r>
              <a:rPr lang="ru-RU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(~2,70 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г/см</a:t>
            </a:r>
            <a:r>
              <a:rPr lang="ru-RU" sz="1600" baseline="300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Тпл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. ~1550 °С);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45175" y="2486400"/>
            <a:ext cx="4202123" cy="694768"/>
          </a:xfrm>
          <a:prstGeom prst="roundRect">
            <a:avLst>
              <a:gd name="adj" fmla="val 19303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accent1">
                <a:shade val="50000"/>
                <a:alpha val="96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–  </a:t>
            </a:r>
            <a:r>
              <a:rPr lang="ru-RU" dirty="0" err="1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сапфирин</a:t>
            </a: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4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MgO·5SiO</a:t>
            </a:r>
            <a:r>
              <a:rPr lang="en-US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·2Al</a:t>
            </a:r>
            <a:r>
              <a:rPr lang="en-US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en-US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en-US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indent="450215">
              <a:spcAft>
                <a:spcPts val="0"/>
              </a:spcAft>
            </a:pPr>
            <a:r>
              <a:rPr lang="en-US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en-US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(~2,4</a:t>
            </a:r>
            <a:r>
              <a:rPr lang="ru-RU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en-US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–2,5</a:t>
            </a:r>
            <a:r>
              <a:rPr lang="ru-RU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en-US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г/см</a:t>
            </a:r>
            <a:r>
              <a:rPr lang="ru-RU" sz="1600" baseline="300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Тпл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. ~1475 °С);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27123" y="3302260"/>
            <a:ext cx="4220175" cy="702356"/>
          </a:xfrm>
          <a:prstGeom prst="roundRect">
            <a:avLst>
              <a:gd name="adj" fmla="val 19303"/>
            </a:avLst>
          </a:prstGeom>
          <a:blipFill>
            <a:blip r:embed="rId6"/>
            <a:tile tx="0" ty="0" sx="100000" sy="100000" flip="none" algn="tl"/>
          </a:blipFill>
          <a:ln>
            <a:solidFill>
              <a:schemeClr val="accent1">
                <a:shade val="50000"/>
                <a:alpha val="96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  <a:softEdge rad="254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–  шпинель 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MgAl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2</a:t>
            </a:r>
            <a:r>
              <a:rPr lang="ru-RU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O</a:t>
            </a:r>
            <a:r>
              <a:rPr lang="ru-RU" baseline="-25000" dirty="0">
                <a:solidFill>
                  <a:srgbClr val="A80000"/>
                </a:solidFill>
                <a:latin typeface="Times New Roman"/>
                <a:ea typeface="Calibri"/>
                <a:cs typeface="Times New Roman"/>
              </a:rPr>
              <a:t>4</a:t>
            </a:r>
          </a:p>
          <a:p>
            <a:pPr indent="450215">
              <a:spcAft>
                <a:spcPts val="0"/>
              </a:spcAft>
            </a:pPr>
            <a:r>
              <a:rPr lang="ru-RU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(~3,58 г/см</a:t>
            </a:r>
            <a:r>
              <a:rPr lang="ru-RU" sz="1600" baseline="300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600" dirty="0" err="1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Тпл</a:t>
            </a:r>
            <a:r>
              <a:rPr lang="ru-RU" sz="1600" dirty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. ~2135 °С</a:t>
            </a:r>
            <a:r>
              <a:rPr lang="ru-RU" sz="1600" dirty="0" smtClean="0">
                <a:solidFill>
                  <a:srgbClr val="0364AC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1600" dirty="0">
              <a:solidFill>
                <a:srgbClr val="0364AC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57057" y="188640"/>
            <a:ext cx="8715470" cy="675931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спекающей добавки для электрокорунда </a:t>
            </a:r>
            <a:r>
              <a:rPr lang="en-US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endParaRPr lang="ru-RU" sz="2400" b="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157057" y="992492"/>
            <a:ext cx="4221190" cy="564300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SiO</a:t>
            </a:r>
            <a:r>
              <a:rPr lang="en-US" altLang="ru-RU" sz="24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ru-RU" sz="2400" i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400" i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2400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4626549" y="980729"/>
            <a:ext cx="4221190" cy="576064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MgO</a:t>
            </a:r>
            <a:r>
              <a:rPr lang="ru-RU" altLang="ru-RU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SiO</a:t>
            </a:r>
            <a:r>
              <a:rPr lang="en-US" altLang="ru-RU" sz="24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24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altLang="ru-RU" sz="24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ru-RU" sz="24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2400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156717" y="5098236"/>
            <a:ext cx="8715470" cy="1556791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algn="ctr"/>
            <a:r>
              <a:rPr lang="ru-RU" alt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alt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эффективной спекающей добавкой для </a:t>
            </a:r>
            <a:r>
              <a:rPr lang="en-US" alt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F1500</a:t>
            </a:r>
            <a:r>
              <a:rPr lang="ru-RU" alt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является</a:t>
            </a:r>
            <a:endParaRPr lang="ru-RU" alt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смесь </a:t>
            </a:r>
            <a:r>
              <a:rPr lang="ru-RU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шпинель : муллит = 1 : 4</a:t>
            </a:r>
            <a:r>
              <a:rPr lang="ru-RU" altLang="ru-RU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2800" i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не содержат В</a:t>
            </a:r>
            <a:r>
              <a:rPr lang="ru-RU" altLang="ru-RU" sz="16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alt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altLang="ru-RU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имеют высокую температуру плавления</a:t>
            </a:r>
            <a:r>
              <a:rPr lang="ru-RU" alt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37537" y="6459643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72A72ED1-CC87-4946-91F1-B895E4DD2B42}" type="slidenum">
              <a:rPr lang="ru-RU" altLang="ru-RU" sz="1400">
                <a:solidFill>
                  <a:srgbClr val="FF0000"/>
                </a:solidFill>
              </a:rPr>
              <a:pPr/>
              <a:t>3</a:t>
            </a:fld>
            <a:endParaRPr lang="ru-RU" altLang="ru-RU" sz="1400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169615" y="4149080"/>
            <a:ext cx="4221190" cy="792088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волластонит</a:t>
            </a:r>
            <a:endParaRPr lang="ru-RU" altLang="ru-RU" sz="20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b="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4635641" y="4149080"/>
            <a:ext cx="4221190" cy="792088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кремнезоль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«Наносил-30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муллит, оксид магния, тальк, шпинель АМШ</a:t>
            </a:r>
            <a:endParaRPr lang="ru-RU" b="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130806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442596" y="1726747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CSiO</a:t>
            </a:r>
            <a:r>
              <a:rPr lang="en-US" baseline="-25000" dirty="0" smtClean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3</a:t>
            </a:r>
            <a:endParaRPr lang="ru-RU" baseline="-25000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0" y="0"/>
            <a:ext cx="91440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altLang="ru-RU" sz="1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65105" y="284585"/>
            <a:ext cx="8629403" cy="675931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получения материала  на основе электрокорунда </a:t>
            </a:r>
            <a:r>
              <a:rPr lang="en-US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 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2483768" y="1133869"/>
            <a:ext cx="4392488" cy="868183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64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lvl="0" algn="ctr"/>
            <a:endParaRPr lang="en-US" sz="2000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Помол спекающей </a:t>
            </a:r>
            <a:r>
              <a:rPr lang="ru-RU" sz="2000" dirty="0">
                <a:solidFill>
                  <a:schemeClr val="bg1"/>
                </a:solidFill>
              </a:rPr>
              <a:t>добавки 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«муллит : шпинель=1 : 4» (</a:t>
            </a:r>
            <a:r>
              <a:rPr lang="ru-RU" sz="1600" dirty="0" err="1">
                <a:solidFill>
                  <a:schemeClr val="bg1"/>
                </a:solidFill>
              </a:rPr>
              <a:t>мас</a:t>
            </a:r>
            <a:r>
              <a:rPr lang="ru-RU" sz="1600" dirty="0">
                <a:solidFill>
                  <a:schemeClr val="bg1"/>
                </a:solidFill>
              </a:rPr>
              <a:t>.);</a:t>
            </a:r>
          </a:p>
          <a:p>
            <a:pPr lvl="0" algn="ctr"/>
            <a:r>
              <a:rPr lang="ru-RU" sz="1400" i="1" dirty="0">
                <a:solidFill>
                  <a:schemeClr val="bg1"/>
                </a:solidFill>
              </a:rPr>
              <a:t>шаровая мельница; </a:t>
            </a:r>
            <a:r>
              <a:rPr lang="ru-RU" sz="1400" i="1" dirty="0" smtClean="0">
                <a:solidFill>
                  <a:schemeClr val="bg1"/>
                </a:solidFill>
              </a:rPr>
              <a:t>22 </a:t>
            </a:r>
            <a:r>
              <a:rPr lang="ru-RU" sz="1400" i="1" dirty="0">
                <a:solidFill>
                  <a:schemeClr val="bg1"/>
                </a:solidFill>
              </a:rPr>
              <a:t>часа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483768" y="3326405"/>
            <a:ext cx="4392488" cy="1242164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64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lvl="0" algn="ctr"/>
            <a:r>
              <a:rPr lang="ru-RU" sz="2000" dirty="0">
                <a:solidFill>
                  <a:schemeClr val="bg1"/>
                </a:solidFill>
              </a:rPr>
              <a:t>Приготовление пресс–порошка</a:t>
            </a:r>
          </a:p>
          <a:p>
            <a:pPr lvl="0" algn="ctr"/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увлажнение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смеси  компонентов </a:t>
            </a:r>
          </a:p>
          <a:p>
            <a:pPr lvl="0" algn="ctr"/>
            <a:r>
              <a:rPr lang="ru-RU" sz="1400" dirty="0" smtClean="0">
                <a:solidFill>
                  <a:schemeClr val="bg1"/>
                </a:solidFill>
              </a:rPr>
              <a:t>2 % водным раствором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</a:rPr>
              <a:t>синтамида</a:t>
            </a:r>
            <a:r>
              <a:rPr lang="ru-RU" sz="1600" dirty="0" smtClean="0">
                <a:solidFill>
                  <a:schemeClr val="bg1"/>
                </a:solidFill>
              </a:rPr>
              <a:t> 5К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6-8 % </a:t>
            </a:r>
            <a:r>
              <a:rPr lang="ru-RU" sz="1600" dirty="0">
                <a:solidFill>
                  <a:schemeClr val="bg1"/>
                </a:solidFill>
              </a:rPr>
              <a:t>(</a:t>
            </a:r>
            <a:r>
              <a:rPr lang="ru-RU" sz="1600" dirty="0" err="1">
                <a:solidFill>
                  <a:schemeClr val="bg1"/>
                </a:solidFill>
              </a:rPr>
              <a:t>мас</a:t>
            </a:r>
            <a:r>
              <a:rPr lang="ru-RU" sz="1600" dirty="0" smtClean="0">
                <a:solidFill>
                  <a:schemeClr val="bg1"/>
                </a:solidFill>
              </a:rPr>
              <a:t>.); </a:t>
            </a:r>
            <a:r>
              <a:rPr lang="ru-RU" sz="1400" i="1" dirty="0" smtClean="0">
                <a:solidFill>
                  <a:prstClr val="white"/>
                </a:solidFill>
              </a:rPr>
              <a:t>протирочное </a:t>
            </a:r>
            <a:r>
              <a:rPr lang="ru-RU" sz="1400" i="1" dirty="0">
                <a:solidFill>
                  <a:prstClr val="white"/>
                </a:solidFill>
              </a:rPr>
              <a:t>сито 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2483768" y="2159361"/>
            <a:ext cx="4392488" cy="998728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64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lvl="0" algn="ctr"/>
            <a:endParaRPr lang="en-US" sz="2000" dirty="0" smtClean="0">
              <a:solidFill>
                <a:schemeClr val="bg1"/>
              </a:solidFill>
            </a:endParaRPr>
          </a:p>
          <a:p>
            <a:pPr lvl="0" algn="ctr"/>
            <a:r>
              <a:rPr lang="ru-RU" sz="2000" dirty="0" smtClean="0">
                <a:solidFill>
                  <a:schemeClr val="bg1"/>
                </a:solidFill>
              </a:rPr>
              <a:t>Смешение </a:t>
            </a:r>
            <a:r>
              <a:rPr lang="ru-RU" sz="2000" dirty="0">
                <a:solidFill>
                  <a:schemeClr val="bg1"/>
                </a:solidFill>
              </a:rPr>
              <a:t>сухих компонентов</a:t>
            </a:r>
          </a:p>
          <a:p>
            <a:pPr lvl="0" algn="ctr"/>
            <a:r>
              <a:rPr lang="ru-RU" sz="1600" dirty="0">
                <a:solidFill>
                  <a:schemeClr val="bg1"/>
                </a:solidFill>
              </a:rPr>
              <a:t>электрокорунд F1500 : добавка </a:t>
            </a:r>
            <a:r>
              <a:rPr lang="ru-RU" sz="1600" dirty="0" smtClean="0">
                <a:solidFill>
                  <a:schemeClr val="bg1"/>
                </a:solidFill>
              </a:rPr>
              <a:t>=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95 : (4–7) (</a:t>
            </a:r>
            <a:r>
              <a:rPr lang="ru-RU" sz="1600" dirty="0" err="1">
                <a:solidFill>
                  <a:schemeClr val="bg1"/>
                </a:solidFill>
              </a:rPr>
              <a:t>мас</a:t>
            </a:r>
            <a:r>
              <a:rPr lang="ru-RU" sz="1600" dirty="0" smtClean="0">
                <a:solidFill>
                  <a:schemeClr val="bg1"/>
                </a:solidFill>
              </a:rPr>
              <a:t>.); </a:t>
            </a:r>
            <a:r>
              <a:rPr lang="ru-RU" sz="1400" i="1" dirty="0" smtClean="0">
                <a:solidFill>
                  <a:schemeClr val="bg1"/>
                </a:solidFill>
              </a:rPr>
              <a:t>протирочное </a:t>
            </a:r>
            <a:r>
              <a:rPr lang="ru-RU" sz="1400" i="1" dirty="0">
                <a:solidFill>
                  <a:schemeClr val="bg1"/>
                </a:solidFill>
              </a:rPr>
              <a:t>сито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2503714" y="4816575"/>
            <a:ext cx="4392488" cy="683119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64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Формование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 smtClean="0">
                <a:solidFill>
                  <a:schemeClr val="bg1"/>
                </a:solidFill>
              </a:rPr>
              <a:t>полусухое прессование, 30 – 50 МПа</a:t>
            </a:r>
            <a:endParaRPr lang="ru-RU" sz="1600" b="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2456047" y="5661248"/>
            <a:ext cx="4392488" cy="858918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64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Обжиг  изделий   </a:t>
            </a:r>
            <a:r>
              <a:rPr lang="ru-RU" i="1" dirty="0" smtClean="0">
                <a:solidFill>
                  <a:schemeClr val="bg1"/>
                </a:solidFill>
              </a:rPr>
              <a:t>1580 - 1620 </a:t>
            </a:r>
            <a:r>
              <a:rPr lang="ru-RU" i="1" dirty="0">
                <a:solidFill>
                  <a:schemeClr val="bg1"/>
                </a:solidFill>
              </a:rPr>
              <a:t>°C, </a:t>
            </a:r>
            <a:r>
              <a:rPr lang="ru-RU" sz="1400" i="1" dirty="0">
                <a:solidFill>
                  <a:schemeClr val="bg1"/>
                </a:solidFill>
              </a:rPr>
              <a:t>газовая </a:t>
            </a:r>
            <a:r>
              <a:rPr lang="ru-RU" sz="1400" i="1" dirty="0" smtClean="0">
                <a:solidFill>
                  <a:schemeClr val="bg1"/>
                </a:solidFill>
              </a:rPr>
              <a:t> или электрическая печь</a:t>
            </a:r>
            <a:endParaRPr lang="ru-RU" sz="1400" i="1" dirty="0">
              <a:solidFill>
                <a:schemeClr val="bg1"/>
              </a:solidFill>
            </a:endParaRPr>
          </a:p>
          <a:p>
            <a:pPr lvl="0" algn="ctr"/>
            <a:endParaRPr lang="ru-RU" i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2150543" y="3009636"/>
            <a:ext cx="264990" cy="633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4" name="Выгнутая влево стрелка 23"/>
          <p:cNvSpPr/>
          <p:nvPr/>
        </p:nvSpPr>
        <p:spPr>
          <a:xfrm>
            <a:off x="2150543" y="1691985"/>
            <a:ext cx="264990" cy="620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>
              <a:solidFill>
                <a:schemeClr val="tx1"/>
              </a:solidFill>
            </a:endParaRPr>
          </a:p>
        </p:txBody>
      </p:sp>
      <p:sp>
        <p:nvSpPr>
          <p:cNvPr id="25" name="Выгнутая влево стрелка 24"/>
          <p:cNvSpPr/>
          <p:nvPr/>
        </p:nvSpPr>
        <p:spPr>
          <a:xfrm>
            <a:off x="2150543" y="4365104"/>
            <a:ext cx="264990" cy="633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>
            <a:off x="2150543" y="5457169"/>
            <a:ext cx="264990" cy="6335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60389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07A3DEC-2B6F-4CA5-8D3D-D6A0B0875CFB}" type="slidenum">
              <a:rPr lang="ru-RU" altLang="ru-RU" sz="1400">
                <a:solidFill>
                  <a:srgbClr val="FF0000"/>
                </a:solidFill>
              </a:rPr>
              <a:pPr/>
              <a:t>4</a:t>
            </a:fld>
            <a:endParaRPr lang="ru-RU" alt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818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923194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CorelDRAW" r:id="rId4" imgW="6434783" imgH="4552416" progId="CorelDraw.Graphic.17">
                  <p:embed/>
                </p:oleObj>
              </mc:Choice>
              <mc:Fallback>
                <p:oleObj name="CorelDRAW" r:id="rId4" imgW="6434783" imgH="455241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23194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Трапеция 4"/>
          <p:cNvSpPr/>
          <p:nvPr/>
        </p:nvSpPr>
        <p:spPr>
          <a:xfrm>
            <a:off x="3644070" y="3163069"/>
            <a:ext cx="1855859" cy="53186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marR="0" lvl="0" indent="0" algn="ctr" defTabSz="8890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662313"/>
              </p:ext>
            </p:extLst>
          </p:nvPr>
        </p:nvGraphicFramePr>
        <p:xfrm>
          <a:off x="624406" y="1844824"/>
          <a:ext cx="8052050" cy="39491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7">
                  <a:extLst>
                    <a:ext uri="{9D8B030D-6E8A-4147-A177-3AD203B41FA5}">
                      <a16:colId xmlns:a16="http://schemas.microsoft.com/office/drawing/2014/main" xmlns="" val="1315616621"/>
                    </a:ext>
                  </a:extLst>
                </a:gridCol>
                <a:gridCol w="3227513">
                  <a:extLst>
                    <a:ext uri="{9D8B030D-6E8A-4147-A177-3AD203B41FA5}">
                      <a16:colId xmlns:a16="http://schemas.microsoft.com/office/drawing/2014/main" xmlns="" val="1480670909"/>
                    </a:ext>
                  </a:extLst>
                </a:gridCol>
              </a:tblGrid>
              <a:tr h="629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характеристик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Значение показателей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283107244"/>
                  </a:ext>
                </a:extLst>
              </a:tr>
              <a:tr h="3434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Содержание </a:t>
                      </a:r>
                      <a:r>
                        <a:rPr lang="en-US" sz="1600" dirty="0">
                          <a:effectLst/>
                        </a:rPr>
                        <a:t>Al</a:t>
                      </a:r>
                      <a:r>
                        <a:rPr lang="ru-RU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ru-RU" sz="1600" baseline="-25000" dirty="0">
                          <a:effectLst/>
                        </a:rPr>
                        <a:t>3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smtClean="0">
                          <a:effectLst/>
                        </a:rPr>
                        <a:t>% </a:t>
                      </a:r>
                      <a:r>
                        <a:rPr lang="ru-RU" sz="1600" dirty="0" err="1">
                          <a:effectLst/>
                        </a:rPr>
                        <a:t>мас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98,5–98,8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2087488805"/>
                  </a:ext>
                </a:extLst>
              </a:tr>
              <a:tr h="3434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Фазовый состав (РФА)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α-</a:t>
                      </a:r>
                      <a:r>
                        <a:rPr lang="en-US" sz="1400" b="1" dirty="0">
                          <a:effectLst/>
                        </a:rPr>
                        <a:t>Al</a:t>
                      </a:r>
                      <a:r>
                        <a:rPr lang="ru-RU" sz="1400" b="1" baseline="-25000" dirty="0">
                          <a:effectLst/>
                        </a:rPr>
                        <a:t>2</a:t>
                      </a:r>
                      <a:r>
                        <a:rPr lang="en-US" sz="1400" b="1" dirty="0">
                          <a:effectLst/>
                        </a:rPr>
                        <a:t>O</a:t>
                      </a:r>
                      <a:r>
                        <a:rPr lang="ru-RU" sz="1400" b="1" baseline="-25000" dirty="0" smtClean="0">
                          <a:effectLst/>
                        </a:rPr>
                        <a:t>3</a:t>
                      </a:r>
                      <a:r>
                        <a:rPr lang="ru-RU" sz="1400" b="1" dirty="0" smtClean="0">
                          <a:effectLst/>
                        </a:rPr>
                        <a:t>, 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следы </a:t>
                      </a:r>
                      <a:r>
                        <a:rPr lang="ru-RU" sz="1400" b="1" dirty="0">
                          <a:effectLst/>
                        </a:rPr>
                        <a:t>алюмосиликатов магния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2614939421"/>
                  </a:ext>
                </a:extLst>
              </a:tr>
              <a:tr h="334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Плотность кажущаяся, </a:t>
                      </a:r>
                      <a:r>
                        <a:rPr lang="ru-RU" sz="1600" dirty="0">
                          <a:effectLst/>
                        </a:rPr>
                        <a:t>г/см</a:t>
                      </a:r>
                      <a:r>
                        <a:rPr lang="ru-RU" sz="1600" baseline="30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3,83 </a:t>
                      </a:r>
                      <a:r>
                        <a:rPr lang="ru-RU" sz="1600" b="1" dirty="0">
                          <a:effectLst/>
                        </a:rPr>
                        <a:t>– </a:t>
                      </a:r>
                      <a:r>
                        <a:rPr lang="ru-RU" sz="1600" b="1" dirty="0" smtClean="0">
                          <a:effectLst/>
                        </a:rPr>
                        <a:t>3,93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700207150"/>
                  </a:ext>
                </a:extLst>
              </a:tr>
              <a:tr h="25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Пористость открытая,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0,0–0,1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3210842826"/>
                  </a:ext>
                </a:extLst>
              </a:tr>
              <a:tr h="36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Предел прочности при изгибе при 20 °С, МПа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350–440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2667555735"/>
                  </a:ext>
                </a:extLst>
              </a:tr>
              <a:tr h="343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Предел прочности при изгибе при 1400 °С, МПа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2155777185"/>
                  </a:ext>
                </a:extLst>
              </a:tr>
              <a:tr h="311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Трещиностойкость</a:t>
                      </a:r>
                      <a:r>
                        <a:rPr lang="ru-RU" sz="1600" dirty="0">
                          <a:effectLst/>
                        </a:rPr>
                        <a:t>, МПа·м</a:t>
                      </a:r>
                      <a:r>
                        <a:rPr lang="ru-RU" sz="1600" baseline="30000" dirty="0">
                          <a:effectLst/>
                        </a:rPr>
                        <a:t>1/2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4,9–5,2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2078376687"/>
                  </a:ext>
                </a:extLst>
              </a:tr>
              <a:tr h="25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Модуль упругости, ГПа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350–390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488214883"/>
                  </a:ext>
                </a:extLst>
              </a:tr>
              <a:tr h="369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Микротвёрдость</a:t>
                      </a:r>
                      <a:r>
                        <a:rPr lang="ru-RU" sz="1600" dirty="0" smtClean="0">
                          <a:effectLst/>
                        </a:rPr>
                        <a:t> основной фазы, </a:t>
                      </a:r>
                      <a:r>
                        <a:rPr lang="en-US" sz="1600" dirty="0" smtClean="0">
                          <a:effectLst/>
                        </a:rPr>
                        <a:t>HV</a:t>
                      </a:r>
                      <a:r>
                        <a:rPr lang="ru-RU" sz="1600" dirty="0" smtClean="0">
                          <a:effectLst/>
                        </a:rPr>
                        <a:t>, ГПа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14,0 </a:t>
                      </a:r>
                      <a:r>
                        <a:rPr lang="ru-RU" sz="1600" b="1" dirty="0">
                          <a:effectLst/>
                        </a:rPr>
                        <a:t>– </a:t>
                      </a:r>
                      <a:r>
                        <a:rPr lang="ru-RU" sz="1600" b="1" dirty="0" smtClean="0">
                          <a:effectLst/>
                        </a:rPr>
                        <a:t>16,0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2409784641"/>
                  </a:ext>
                </a:extLst>
              </a:tr>
              <a:tr h="3434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Скорость прохождения </a:t>
                      </a:r>
                      <a:r>
                        <a:rPr lang="ru-RU" sz="1600" dirty="0" smtClean="0">
                          <a:effectLst/>
                        </a:rPr>
                        <a:t>УЗ-волн </a:t>
                      </a:r>
                      <a:r>
                        <a:rPr lang="ru-RU" sz="1600" dirty="0">
                          <a:effectLst/>
                        </a:rPr>
                        <a:t>через материал, м/</a:t>
                      </a:r>
                      <a:r>
                        <a:rPr lang="en-US" sz="1600" dirty="0">
                          <a:effectLst/>
                        </a:rPr>
                        <a:t>c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10300–10700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397" marR="47397" marT="0" marB="0" anchor="ctr"/>
                </a:tc>
                <a:extLst>
                  <a:ext uri="{0D108BD9-81ED-4DB2-BD59-A6C34878D82A}">
                    <a16:rowId xmlns:a16="http://schemas.microsoft.com/office/drawing/2014/main" xmlns="" val="3091720787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 bwMode="auto">
          <a:xfrm>
            <a:off x="611558" y="598613"/>
            <a:ext cx="8064898" cy="675931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Свойства корундового материала на основе</a:t>
            </a:r>
            <a:r>
              <a:rPr kumimoji="0" lang="ru-RU" alt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электрокорунда </a:t>
            </a:r>
            <a:r>
              <a:rPr kumimoji="0" lang="en-US" alt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ru-RU" altLang="ru-RU" sz="18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1500</a:t>
            </a:r>
            <a:endParaRPr kumimoji="0" lang="ru-RU" sz="1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474386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ru-RU" sz="1400" dirty="0" smtClean="0">
                <a:solidFill>
                  <a:srgbClr val="FF0000"/>
                </a:solidFill>
              </a:rPr>
              <a:t>10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646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0" y="0"/>
            <a:ext cx="9144000" cy="542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endParaRPr lang="ru-RU" altLang="ru-RU" sz="18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257298" y="5157192"/>
            <a:ext cx="8629403" cy="1296144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Микроструктура материала  на основе порошка электрокорунда </a:t>
            </a:r>
            <a:r>
              <a:rPr lang="en-US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Преимущественный размер зерен – </a:t>
            </a:r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4-10 мкм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6460389"/>
            <a:ext cx="2057400" cy="365125"/>
          </a:xfrm>
        </p:spPr>
        <p:txBody>
          <a:bodyPr vert="horz" lIns="91440" tIns="45720" rIns="91440" bIns="45720" rtlCol="0" anchor="ctr"/>
          <a:lstStyle/>
          <a:p>
            <a:fld id="{D07A3DEC-2B6F-4CA5-8D3D-D6A0B0875CFB}" type="slidenum">
              <a:rPr lang="ru-RU" altLang="ru-RU" sz="1400">
                <a:solidFill>
                  <a:srgbClr val="FF0000"/>
                </a:solidFill>
              </a:rPr>
              <a:pPr/>
              <a:t>6</a:t>
            </a:fld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ОТМ-94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2925"/>
            <a:ext cx="5551512" cy="447025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0843812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Скругленный прямоугольник 33"/>
          <p:cNvSpPr/>
          <p:nvPr/>
        </p:nvSpPr>
        <p:spPr bwMode="auto">
          <a:xfrm>
            <a:off x="827584" y="1358628"/>
            <a:ext cx="7632848" cy="5167347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64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8" name="Трапеция 4"/>
          <p:cNvSpPr/>
          <p:nvPr/>
        </p:nvSpPr>
        <p:spPr>
          <a:xfrm>
            <a:off x="5666449" y="4141769"/>
            <a:ext cx="2876147" cy="531862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marL="0" marR="0" lvl="0" indent="0" algn="ctr" defTabSz="8890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337566" y="309067"/>
            <a:ext cx="8496945" cy="830020"/>
          </a:xfrm>
          <a:prstGeom prst="roundRect">
            <a:avLst/>
          </a:prstGeom>
          <a:gradFill flip="none" rotWithShape="1">
            <a:gsLst>
              <a:gs pos="6000">
                <a:schemeClr val="tx2"/>
              </a:gs>
              <a:gs pos="57000">
                <a:schemeClr val="accent1">
                  <a:lumMod val="72000"/>
                </a:scheme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perspectiveFront"/>
            <a:lightRig rig="threePt" dir="t"/>
          </a:scene3d>
          <a:sp3d>
            <a:bevelT w="190500" h="38100" prst="coolSlant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Мелющие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шары</a:t>
            </a:r>
            <a:r>
              <a:rPr lang="ru-RU" altLang="ru-R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футеровочная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плитка и </a:t>
            </a:r>
            <a:r>
              <a:rPr kumimoji="0" lang="ru-RU" alt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бронеэлементы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материала на 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основе электрокорунда </a:t>
            </a:r>
            <a:r>
              <a:rPr kumimoji="0" lang="en-US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F1500</a:t>
            </a: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79430" y="648700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ru-RU" sz="1400" dirty="0" smtClean="0">
                <a:solidFill>
                  <a:srgbClr val="FF0000"/>
                </a:solidFill>
              </a:rPr>
              <a:t>11</a:t>
            </a:r>
            <a:endParaRPr lang="ru-RU" altLang="ru-RU" sz="1400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kulikovagi\Desktop\Броня_Камаз\ФОТО\IMG-20210827-WA00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95" y="1558808"/>
            <a:ext cx="2232248" cy="230238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9698" name="Picture 2" descr="C:\Users\kulikovagi\Desktop\Аналог ТСМ-303\20210823_084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64690"/>
            <a:ext cx="3240360" cy="23447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alekseevmk\AppData\Local\Microsoft\Windows\INetCache\Content.Word\20210812_094616.jpg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915312" y="3608200"/>
            <a:ext cx="2217033" cy="324035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1" name="Picture 3" descr="C:\Users\kulikovagi\Desktop\Броня_Камаз\ФОТО\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316007" y="3933556"/>
            <a:ext cx="2210317" cy="258293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436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440</Words>
  <Application>Microsoft Office PowerPoint</Application>
  <PresentationFormat>Экран (4:3)</PresentationFormat>
  <Paragraphs>97</Paragraphs>
  <Slides>7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2021-09-02T06:24:18Z</dcterms:created>
  <dcterms:modified xsi:type="dcterms:W3CDTF">2023-05-15T10:27:05Z</dcterms:modified>
</cp:coreProperties>
</file>