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310" r:id="rId4"/>
    <p:sldId id="285" r:id="rId5"/>
    <p:sldId id="309" r:id="rId6"/>
    <p:sldId id="311" r:id="rId7"/>
    <p:sldId id="273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496"/>
    <a:srgbClr val="3E17C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660"/>
  </p:normalViewPr>
  <p:slideViewPr>
    <p:cSldViewPr snapToGrid="0">
      <p:cViewPr>
        <p:scale>
          <a:sx n="70" d="100"/>
          <a:sy n="70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D51C-71DE-4166-9D2B-5444B8296585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69A4-4DD0-4E08-8B7E-D247618ED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2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69A4-4DD0-4E08-8B7E-D247618ED4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0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E749-0DE8-4F65-8591-4C2F49B8824A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489-363B-4FAD-BB14-B473DE1170C1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4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699-D8B0-4850-B6E4-01554E04902A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0897-6D42-4D8A-9ACB-F463430000DA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A24A-A95C-42FC-ADA4-EEFF8D43911B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28E-7A30-4DE3-A2F9-EC3B1185A089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2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8EDB-6EA2-4C3D-9C2C-6B57BF5B2D8C}" type="datetime1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9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6633-D564-4413-A012-B26778CC5932}" type="datetime1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D6C7-6F42-4CE3-AC45-F1546445F85F}" type="datetime1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19E6-158C-480B-8D23-9554560999E7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D46-022C-4345-A679-BDE28CF95949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1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F491-0B74-4B22-9168-56B8CE9B17C4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BB59-6C38-4D13-AD1B-746904E1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" y="0"/>
            <a:ext cx="1218801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50800" dir="5400000" sx="1000" sy="1000" algn="ctr" rotWithShape="0">
              <a:srgbClr val="000000">
                <a:alpha val="1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6557" y="5072669"/>
            <a:ext cx="5244449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Романюк Валерия Сергеевна, </a:t>
            </a:r>
          </a:p>
          <a:p>
            <a:pPr indent="1339850"/>
            <a:r>
              <a:rPr lang="ru-RU" sz="22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1 года обучения</a:t>
            </a: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557" y="2951946"/>
            <a:ext cx="10993573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ТЕХНОЛОГИЧЕСКИХ СВОЙСТВ ИСХОДНОГО СЫРЬЯ ПРИ ПРОИЗВОДСТВЕ КЕРАМИЧЕСКОГО КИРПИЧА НА ОСНОВЕ БУРОВОГО ШЛАМА</a:t>
            </a:r>
            <a:endParaRPr lang="ru-RU" sz="3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865" y="499533"/>
            <a:ext cx="7999265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ЮЖНО-РОССИЙСКИЙ ГОСУДАРСТВЕННЫЙ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УНИВЕРСИТЕТ (НПИ) им. М.И.ПЛАТОВА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ФАКУЛЬТЕТ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«ОБЩАЯ ХИМИЯ И ТЕХНОЛОГИЯ СИЛИКАТОВ»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5347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" y="226416"/>
            <a:ext cx="932493" cy="6463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70275" y="355949"/>
            <a:ext cx="598015" cy="365125"/>
          </a:xfrm>
        </p:spPr>
        <p:txBody>
          <a:bodyPr/>
          <a:lstStyle/>
          <a:p>
            <a:fld id="{41A0BB59-6C38-4D13-AD1B-746904E16CFE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424" y="883816"/>
            <a:ext cx="115498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высококачественного глинистого сырья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– источник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антропогенного воздействия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окружающую среду в глобальных масштабах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1375" lvl="8" indent="-274638">
              <a:buFont typeface="Wingdings" panose="05000000000000000000" pitchFamily="2" charset="2"/>
              <a:buChar char="Ø"/>
              <a:tabLst>
                <a:tab pos="6183313" algn="l"/>
              </a:tabLs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вторичного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промышленных отходов.</a:t>
            </a:r>
          </a:p>
          <a:p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25" y="1427778"/>
            <a:ext cx="11355149" cy="2226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202" y="3896677"/>
            <a:ext cx="3887002" cy="18833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72" y="4808781"/>
            <a:ext cx="3742097" cy="19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226415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" y="226416"/>
            <a:ext cx="932493" cy="6463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70275" y="355949"/>
            <a:ext cx="598015" cy="365125"/>
          </a:xfrm>
        </p:spPr>
        <p:txBody>
          <a:bodyPr/>
          <a:lstStyle/>
          <a:p>
            <a:fld id="{41A0BB59-6C38-4D13-AD1B-746904E16CFE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2342" y="948524"/>
            <a:ext cx="117873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43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536575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возможности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буровых шламов в качестве сырья для производства керамического строительного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кирпича.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02341" y="1717965"/>
            <a:ext cx="11787315" cy="36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53181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Объекты исследований:</a:t>
            </a:r>
          </a:p>
          <a:p>
            <a:pPr marL="0" indent="1778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Буровой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шлам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Славянского месторождения (Краснодарский край);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1778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Глина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Владимировского месторождения Ростовской области (ВКС-1 и ВКВ-2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en-US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Славянское месторождение бурового шлама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0" name="Picture 6" descr="E:\фото месторождения\IMG-20220614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59" y="2947918"/>
            <a:ext cx="4117077" cy="30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 месторождения\IMG-20220614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8" y="2947917"/>
            <a:ext cx="2315855" cy="30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фото месторождения\IMG-20220614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212" y="2947917"/>
            <a:ext cx="2471684" cy="30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1" y="247697"/>
            <a:ext cx="12191999" cy="615553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технологических свойств опытных образцов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" y="247697"/>
            <a:ext cx="910289" cy="63094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46842" y="382989"/>
            <a:ext cx="712197" cy="365125"/>
          </a:xfrm>
        </p:spPr>
        <p:txBody>
          <a:bodyPr/>
          <a:lstStyle/>
          <a:p>
            <a:fld id="{41A0BB59-6C38-4D13-AD1B-746904E16CFE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515" y="925626"/>
            <a:ext cx="1142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Состав сырьевой смеси опытных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образцов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33603"/>
              </p:ext>
            </p:extLst>
          </p:nvPr>
        </p:nvGraphicFramePr>
        <p:xfrm>
          <a:off x="761967" y="1490552"/>
          <a:ext cx="10674406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1587677"/>
                <a:gridCol w="1248344"/>
                <a:gridCol w="1248344"/>
                <a:gridCol w="1248344"/>
                <a:gridCol w="1594419"/>
                <a:gridCol w="1248344"/>
                <a:gridCol w="1249467"/>
                <a:gridCol w="1249467"/>
              </a:tblGrid>
              <a:tr h="25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Содержание, 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Содержание,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ВКС-1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ВКВ-2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Буровой шлам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Буровой шлам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218" y="2878769"/>
            <a:ext cx="1052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Определение формовочной влажности глины Владимировского месторождения (ВКС-1 и ВКВ-2) и бурового шлама Славянского месторождения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87618"/>
              </p:ext>
            </p:extLst>
          </p:nvPr>
        </p:nvGraphicFramePr>
        <p:xfrm>
          <a:off x="736980" y="3624892"/>
          <a:ext cx="10727139" cy="2934970"/>
        </p:xfrm>
        <a:graphic>
          <a:graphicData uri="http://schemas.openxmlformats.org/drawingml/2006/table">
            <a:tbl>
              <a:tblPr firstRow="1" firstCol="1" bandRow="1"/>
              <a:tblGrid>
                <a:gridCol w="1255594"/>
                <a:gridCol w="1201003"/>
                <a:gridCol w="996287"/>
                <a:gridCol w="1214650"/>
                <a:gridCol w="1132765"/>
                <a:gridCol w="1064525"/>
                <a:gridCol w="996287"/>
                <a:gridCol w="1364776"/>
                <a:gridCol w="1501252"/>
              </a:tblGrid>
              <a:tr h="280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бюкса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Вес, 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Влажность,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Сухой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бюкс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Влажная навеска с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бюксом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Сухая навеска с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бюксом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Влажная навеска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Сухая навеска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Абсолютная влажность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Относительная влажность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11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ВКС-1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28,71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14,36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31,27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45,49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16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ВКВ-2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21,35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36,98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32,90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15,63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35,32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02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Буровой шлам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15,64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12,74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18,54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2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219075"/>
            <a:ext cx="1219199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воздушной и огневой усадки образцов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222825"/>
            <a:ext cx="888087" cy="6155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4548" y="321374"/>
            <a:ext cx="665961" cy="380176"/>
          </a:xfrm>
        </p:spPr>
        <p:txBody>
          <a:bodyPr/>
          <a:lstStyle/>
          <a:p>
            <a:fld id="{41A0BB59-6C38-4D13-AD1B-746904E16CFE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2213"/>
              </p:ext>
            </p:extLst>
          </p:nvPr>
        </p:nvGraphicFramePr>
        <p:xfrm>
          <a:off x="2042612" y="877952"/>
          <a:ext cx="8106770" cy="5806687"/>
        </p:xfrm>
        <a:graphic>
          <a:graphicData uri="http://schemas.openxmlformats.org/drawingml/2006/table">
            <a:tbl>
              <a:tblPr firstRow="1" firstCol="1" bandRow="1"/>
              <a:tblGrid>
                <a:gridCol w="855212"/>
                <a:gridCol w="1614031"/>
                <a:gridCol w="1625085"/>
                <a:gridCol w="1596788"/>
                <a:gridCol w="887105"/>
                <a:gridCol w="805218"/>
                <a:gridCol w="723331"/>
              </a:tblGrid>
              <a:tr h="245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образца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между метками, мм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Воздушная усадка,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Огневая усадка,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усадка,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Отформованного образца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Высушенного образца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Обожженного образца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ВКС-1/шлам = 40/60 %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7,87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7,87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47,10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7,28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7,54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7,61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6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ВКС-1/шлам = 50/50 %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9,84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9,84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46,20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9,06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9,45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9,84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9,58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ВКС-1/шлам = 60/40 %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46,70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8,07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9,45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46,60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8,27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1,29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9,45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46,40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8,66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1,36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9,30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ВКВ-2/шлам = 40/60 %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6,30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6,30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47,90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47,50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5,71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47,90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47,20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5,71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1,46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7,09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0,77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6,67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ВКВ-2/шлам = 50/50 %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5,51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0,42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5,91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47,50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47,70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47,40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6,10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6,69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5,84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0,56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6,40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ВКВ-2/шлам = 60/40 %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6,30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1,26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7,87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50,80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47,40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47,00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6,69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7,48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6,82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7,66</a:t>
                      </a:r>
                      <a:endParaRPr lang="ru-RU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1" y="86637"/>
            <a:ext cx="12191999" cy="984885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определения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чувствительности 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сушке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исследуемых образцов и числа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38045" y="372910"/>
            <a:ext cx="449239" cy="365125"/>
          </a:xfrm>
        </p:spPr>
        <p:txBody>
          <a:bodyPr/>
          <a:lstStyle/>
          <a:p>
            <a:fld id="{41A0BB59-6C38-4D13-AD1B-746904E16CFE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6" y="271104"/>
            <a:ext cx="8842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20338"/>
              </p:ext>
            </p:extLst>
          </p:nvPr>
        </p:nvGraphicFramePr>
        <p:xfrm>
          <a:off x="409434" y="1577281"/>
          <a:ext cx="11341288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3057097"/>
                <a:gridCol w="2006221"/>
                <a:gridCol w="1897039"/>
                <a:gridCol w="1978925"/>
                <a:gridCol w="24020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состава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Процентное соотношение компонентов, %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Коэффициент чувствительности к сушки,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сырья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ВКС-1/буровой шлам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40/60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среднечувствительное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50/50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среднечувствительное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60/40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высокочувствительное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 ВКВ-2/буровой шлам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40/60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среднечувствительное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50/50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среднечувствительное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60/40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2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высокочувствительное</a:t>
                      </a:r>
                      <a:endParaRPr lang="ru-RU" sz="2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43466"/>
              </p:ext>
            </p:extLst>
          </p:nvPr>
        </p:nvGraphicFramePr>
        <p:xfrm>
          <a:off x="2141318" y="4800670"/>
          <a:ext cx="7615452" cy="1580100"/>
        </p:xfrm>
        <a:graphic>
          <a:graphicData uri="http://schemas.openxmlformats.org/drawingml/2006/table">
            <a:tbl>
              <a:tblPr firstRow="1" firstCol="1" bandRow="1"/>
              <a:tblGrid>
                <a:gridCol w="2296293"/>
                <a:gridCol w="1579672"/>
                <a:gridCol w="1733266"/>
                <a:gridCol w="2006221"/>
              </a:tblGrid>
              <a:tr h="3950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800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8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ВКС-1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39,63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ВКВ-2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49,42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Буровой шлам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19,29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2" y="1085169"/>
            <a:ext cx="121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коэффициента чувствительности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сушке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8670" y="4288373"/>
            <a:ext cx="3880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числа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пластичности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79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273746"/>
            <a:ext cx="1219199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" y="273746"/>
            <a:ext cx="932493" cy="6463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59908" y="414348"/>
            <a:ext cx="488445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749" y="1685042"/>
            <a:ext cx="11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проведенных исследований, нацеленных на изучение технологических свойств глинистого сырья, а также возможности использования бурового шлама как основного компонента в технологии производства керамического кирпича было выявлено, что буровой шлам Славянского месторождения (Краснодарский край) по своим технологическим свойствам схож с глиной Владимирского месторождения Ростовской области (ВКС-1 и ВКВ-2). В связи с этим, данный вид техногенных отходов может быть использован в качестве сырьевого компонента в производстве керамического кирпича, при этом производимый материал не будет терять своих эксплуатационных свойств, согласно ГОСТ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530-2018.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93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30072" y="4841602"/>
            <a:ext cx="5289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BB59-6C38-4D13-AD1B-746904E16C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4405223</TotalTime>
  <Words>626</Words>
  <Application>Microsoft Office PowerPoint</Application>
  <PresentationFormat>Произвольный</PresentationFormat>
  <Paragraphs>338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SergoDzhanLimited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Трофимов</dc:creator>
  <cp:lastModifiedBy>Лера</cp:lastModifiedBy>
  <cp:revision>466</cp:revision>
  <dcterms:created xsi:type="dcterms:W3CDTF">2019-03-22T11:47:35Z</dcterms:created>
  <dcterms:modified xsi:type="dcterms:W3CDTF">2023-05-14T21:48:15Z</dcterms:modified>
</cp:coreProperties>
</file>