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-414\&#1052;&#1086;&#1080;%20&#1076;&#1086;&#1082;&#1091;&#1084;&#1077;&#1085;&#1090;&#1099;\Downloads\&#1043;&#1088;&#1072;&#1092;&#1080;&#1082;&#1080;%20(&#1042;&#1086;&#1057;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3;&#1072;&#1091;&#1095;&#1085;&#1099;&#1077;%20&#1090;&#1088;&#1091;&#1076;&#1099;\&#1042;&#1086;&#1088;&#1086;&#1085;&#1077;&#1078;\2022\&#1043;&#1088;&#1072;&#1092;&#1080;&#1082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v>Р-0</c:v>
          </c:tx>
          <c:xVal>
            <c:numRef>
              <c:f>Лист2!$D$6:$H$6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14</c:v>
                </c:pt>
                <c:pt idx="3">
                  <c:v>21</c:v>
                </c:pt>
                <c:pt idx="4">
                  <c:v>28</c:v>
                </c:pt>
              </c:numCache>
            </c:numRef>
          </c:xVal>
          <c:yVal>
            <c:numRef>
              <c:f>Лист2!$D$7:$H$7</c:f>
              <c:numCache>
                <c:formatCode>General</c:formatCode>
                <c:ptCount val="5"/>
                <c:pt idx="0">
                  <c:v>23.42</c:v>
                </c:pt>
                <c:pt idx="1">
                  <c:v>27.12</c:v>
                </c:pt>
                <c:pt idx="2">
                  <c:v>32.299999999999997</c:v>
                </c:pt>
                <c:pt idx="3">
                  <c:v>36.4</c:v>
                </c:pt>
                <c:pt idx="4">
                  <c:v>40.64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637-42B9-8DE2-D533DBF40E5E}"/>
            </c:ext>
          </c:extLst>
        </c:ser>
        <c:ser>
          <c:idx val="1"/>
          <c:order val="1"/>
          <c:tx>
            <c:v>Р-1</c:v>
          </c:tx>
          <c:xVal>
            <c:numRef>
              <c:f>Лист2!$D$6:$H$6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14</c:v>
                </c:pt>
                <c:pt idx="3">
                  <c:v>21</c:v>
                </c:pt>
                <c:pt idx="4">
                  <c:v>28</c:v>
                </c:pt>
              </c:numCache>
            </c:numRef>
          </c:xVal>
          <c:yVal>
            <c:numRef>
              <c:f>Лист2!$D$8:$H$8</c:f>
              <c:numCache>
                <c:formatCode>General</c:formatCode>
                <c:ptCount val="5"/>
                <c:pt idx="0">
                  <c:v>12.83</c:v>
                </c:pt>
                <c:pt idx="1">
                  <c:v>20.43</c:v>
                </c:pt>
                <c:pt idx="2">
                  <c:v>26.14</c:v>
                </c:pt>
                <c:pt idx="3">
                  <c:v>30.5</c:v>
                </c:pt>
                <c:pt idx="4">
                  <c:v>34.9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E637-42B9-8DE2-D533DBF40E5E}"/>
            </c:ext>
          </c:extLst>
        </c:ser>
        <c:ser>
          <c:idx val="2"/>
          <c:order val="2"/>
          <c:tx>
            <c:v>Р-2</c:v>
          </c:tx>
          <c:xVal>
            <c:numRef>
              <c:f>Лист2!$D$6:$H$6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14</c:v>
                </c:pt>
                <c:pt idx="3">
                  <c:v>21</c:v>
                </c:pt>
                <c:pt idx="4">
                  <c:v>28</c:v>
                </c:pt>
              </c:numCache>
            </c:numRef>
          </c:xVal>
          <c:yVal>
            <c:numRef>
              <c:f>Лист2!$D$9:$H$9</c:f>
              <c:numCache>
                <c:formatCode>General</c:formatCode>
                <c:ptCount val="5"/>
                <c:pt idx="0">
                  <c:v>16.71</c:v>
                </c:pt>
                <c:pt idx="1">
                  <c:v>26.77</c:v>
                </c:pt>
                <c:pt idx="2">
                  <c:v>31.71</c:v>
                </c:pt>
                <c:pt idx="3">
                  <c:v>37.92</c:v>
                </c:pt>
                <c:pt idx="4">
                  <c:v>39.65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E637-42B9-8DE2-D533DBF40E5E}"/>
            </c:ext>
          </c:extLst>
        </c:ser>
        <c:ser>
          <c:idx val="3"/>
          <c:order val="3"/>
          <c:tx>
            <c:v>Р-3</c:v>
          </c:tx>
          <c:xVal>
            <c:numRef>
              <c:f>Лист2!$D$6:$H$6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14</c:v>
                </c:pt>
                <c:pt idx="3">
                  <c:v>21</c:v>
                </c:pt>
                <c:pt idx="4">
                  <c:v>28</c:v>
                </c:pt>
              </c:numCache>
            </c:numRef>
          </c:xVal>
          <c:yVal>
            <c:numRef>
              <c:f>Лист2!$D$10:$H$10</c:f>
              <c:numCache>
                <c:formatCode>General</c:formatCode>
                <c:ptCount val="5"/>
                <c:pt idx="0">
                  <c:v>15.07</c:v>
                </c:pt>
                <c:pt idx="1">
                  <c:v>24.49</c:v>
                </c:pt>
                <c:pt idx="2">
                  <c:v>29.63</c:v>
                </c:pt>
                <c:pt idx="3">
                  <c:v>34.99</c:v>
                </c:pt>
                <c:pt idx="4">
                  <c:v>38.979999999999997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E637-42B9-8DE2-D533DBF40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08288"/>
        <c:axId val="111989888"/>
      </c:scatterChart>
      <c:valAx>
        <c:axId val="77708288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Время испытаний, сутки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1989888"/>
        <c:crosses val="autoZero"/>
        <c:crossBetween val="midCat"/>
      </c:valAx>
      <c:valAx>
        <c:axId val="111989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Прочность на сжатие, МПа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770828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Corbel" panose="020B0503020204020204" pitchFamily="34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Р-0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Лист1!$D$40:$K$40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15</c:v>
                </c:pt>
                <c:pt idx="3">
                  <c:v>25</c:v>
                </c:pt>
                <c:pt idx="4">
                  <c:v>35</c:v>
                </c:pt>
                <c:pt idx="5">
                  <c:v>45</c:v>
                </c:pt>
                <c:pt idx="6">
                  <c:v>55</c:v>
                </c:pt>
                <c:pt idx="7">
                  <c:v>75</c:v>
                </c:pt>
              </c:numCache>
            </c:numRef>
          </c:cat>
          <c:val>
            <c:numRef>
              <c:f>Лист1!$D$42:$K$42</c:f>
              <c:numCache>
                <c:formatCode>General</c:formatCode>
                <c:ptCount val="8"/>
                <c:pt idx="0">
                  <c:v>7</c:v>
                </c:pt>
                <c:pt idx="1">
                  <c:v>9.1999999999999993</c:v>
                </c:pt>
                <c:pt idx="2">
                  <c:v>9.9</c:v>
                </c:pt>
                <c:pt idx="3">
                  <c:v>10.7</c:v>
                </c:pt>
                <c:pt idx="4">
                  <c:v>11.6</c:v>
                </c:pt>
                <c:pt idx="5">
                  <c:v>11.9</c:v>
                </c:pt>
                <c:pt idx="6">
                  <c:v>12.2</c:v>
                </c:pt>
                <c:pt idx="7">
                  <c:v>12.3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E26-42FB-B09A-7F929C95F93A}"/>
            </c:ext>
          </c:extLst>
        </c:ser>
        <c:ser>
          <c:idx val="1"/>
          <c:order val="1"/>
          <c:tx>
            <c:strRef>
              <c:f>Лист1!$B$43</c:f>
              <c:strCache>
                <c:ptCount val="1"/>
                <c:pt idx="0">
                  <c:v>Р-1</c:v>
                </c:pt>
              </c:strCache>
            </c:strRef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85000"/>
                  <a:lumOff val="15000"/>
                </a:schemeClr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Лист1!$D$40:$K$40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15</c:v>
                </c:pt>
                <c:pt idx="3">
                  <c:v>25</c:v>
                </c:pt>
                <c:pt idx="4">
                  <c:v>35</c:v>
                </c:pt>
                <c:pt idx="5">
                  <c:v>45</c:v>
                </c:pt>
                <c:pt idx="6">
                  <c:v>55</c:v>
                </c:pt>
                <c:pt idx="7">
                  <c:v>75</c:v>
                </c:pt>
              </c:numCache>
            </c:numRef>
          </c:cat>
          <c:val>
            <c:numRef>
              <c:f>Лист1!$D$43:$K$43</c:f>
              <c:numCache>
                <c:formatCode>General</c:formatCode>
                <c:ptCount val="8"/>
                <c:pt idx="0">
                  <c:v>7</c:v>
                </c:pt>
                <c:pt idx="1">
                  <c:v>10.4</c:v>
                </c:pt>
                <c:pt idx="2">
                  <c:v>11</c:v>
                </c:pt>
                <c:pt idx="3">
                  <c:v>11.4</c:v>
                </c:pt>
                <c:pt idx="4">
                  <c:v>12.1</c:v>
                </c:pt>
                <c:pt idx="5">
                  <c:v>12.5</c:v>
                </c:pt>
                <c:pt idx="6">
                  <c:v>12.6</c:v>
                </c:pt>
                <c:pt idx="7">
                  <c:v>12.7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E26-42FB-B09A-7F929C95F93A}"/>
            </c:ext>
          </c:extLst>
        </c:ser>
        <c:ser>
          <c:idx val="2"/>
          <c:order val="2"/>
          <c:tx>
            <c:strRef>
              <c:f>Лист1!$B$44</c:f>
              <c:strCache>
                <c:ptCount val="1"/>
                <c:pt idx="0">
                  <c:v>Р-2</c:v>
                </c:pt>
              </c:strCache>
            </c:strRef>
          </c:tx>
          <c:spPr>
            <a:ln w="19050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Лист1!$D$40:$K$40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15</c:v>
                </c:pt>
                <c:pt idx="3">
                  <c:v>25</c:v>
                </c:pt>
                <c:pt idx="4">
                  <c:v>35</c:v>
                </c:pt>
                <c:pt idx="5">
                  <c:v>45</c:v>
                </c:pt>
                <c:pt idx="6">
                  <c:v>55</c:v>
                </c:pt>
                <c:pt idx="7">
                  <c:v>75</c:v>
                </c:pt>
              </c:numCache>
            </c:numRef>
          </c:cat>
          <c:val>
            <c:numRef>
              <c:f>Лист1!$D$44:$K$44</c:f>
              <c:numCache>
                <c:formatCode>General</c:formatCode>
                <c:ptCount val="8"/>
                <c:pt idx="0">
                  <c:v>7</c:v>
                </c:pt>
                <c:pt idx="1">
                  <c:v>9.5</c:v>
                </c:pt>
                <c:pt idx="2">
                  <c:v>10</c:v>
                </c:pt>
                <c:pt idx="3">
                  <c:v>10.5</c:v>
                </c:pt>
                <c:pt idx="4">
                  <c:v>10.9</c:v>
                </c:pt>
                <c:pt idx="5">
                  <c:v>11.7</c:v>
                </c:pt>
                <c:pt idx="6">
                  <c:v>12.3</c:v>
                </c:pt>
                <c:pt idx="7">
                  <c:v>12.5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E26-42FB-B09A-7F929C95F93A}"/>
            </c:ext>
          </c:extLst>
        </c:ser>
        <c:ser>
          <c:idx val="3"/>
          <c:order val="3"/>
          <c:tx>
            <c:strRef>
              <c:f>Лист1!$B$45</c:f>
              <c:strCache>
                <c:ptCount val="1"/>
                <c:pt idx="0">
                  <c:v>Р-3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Лист1!$D$40:$K$40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15</c:v>
                </c:pt>
                <c:pt idx="3">
                  <c:v>25</c:v>
                </c:pt>
                <c:pt idx="4">
                  <c:v>35</c:v>
                </c:pt>
                <c:pt idx="5">
                  <c:v>45</c:v>
                </c:pt>
                <c:pt idx="6">
                  <c:v>55</c:v>
                </c:pt>
                <c:pt idx="7">
                  <c:v>75</c:v>
                </c:pt>
              </c:numCache>
            </c:numRef>
          </c:cat>
          <c:val>
            <c:numRef>
              <c:f>Лист1!$D$45:$K$45</c:f>
              <c:numCache>
                <c:formatCode>General</c:formatCode>
                <c:ptCount val="8"/>
                <c:pt idx="0">
                  <c:v>7</c:v>
                </c:pt>
                <c:pt idx="1">
                  <c:v>9.3000000000000007</c:v>
                </c:pt>
                <c:pt idx="2">
                  <c:v>9.9</c:v>
                </c:pt>
                <c:pt idx="3">
                  <c:v>10.9</c:v>
                </c:pt>
                <c:pt idx="4">
                  <c:v>11.9</c:v>
                </c:pt>
                <c:pt idx="5">
                  <c:v>12.2</c:v>
                </c:pt>
                <c:pt idx="6">
                  <c:v>12.3</c:v>
                </c:pt>
                <c:pt idx="7">
                  <c:v>12.3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E26-42FB-B09A-7F929C95F9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963904"/>
        <c:axId val="67970560"/>
      </c:lineChart>
      <c:catAx>
        <c:axId val="67963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Время испытаний, сутки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6797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70560"/>
        <c:scaling>
          <c:orientation val="minMax"/>
          <c:max val="13"/>
          <c:min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Средние значения показателей рН растворов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6796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494779990484548"/>
          <c:y val="0.25371794840851297"/>
          <c:w val="0.13216779742962873"/>
          <c:h val="0.28353555271823561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Corbel" panose="020B0503020204020204" pitchFamily="34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A1604-6FDB-47F7-88A0-8EEE410B1170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1082A-94C6-4920-9E36-BAD5696EC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44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849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28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63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99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544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75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52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7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21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29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84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D23A1E0-8C25-4C39-AC62-64A15493761C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CF66FE9-91D5-460F-81D9-1ADF6CA06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53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482" y="1700808"/>
            <a:ext cx="8458200" cy="2046089"/>
          </a:xfrm>
        </p:spPr>
        <p:txBody>
          <a:bodyPr>
            <a:noAutofit/>
          </a:bodyPr>
          <a:lstStyle/>
          <a:p>
            <a:r>
              <a:rPr lang="ru-RU" sz="2800" b="1" dirty="0">
                <a:ea typeface="Times New Roman" panose="02020603050405020304" pitchFamily="18" charset="0"/>
              </a:rPr>
              <a:t>РАЗРАБОТКА КОМБИНИРОВАННОЙ ДОБАВКИ НА ОСНОВЕ НИТРИТА НАТРИЯ И СИЛИКАТА НАТРИЯ ДЛЯ ИНГИБИРОВАНИЯ КАРБОНИЗАЦИИ БЕТОНА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482" y="3933056"/>
            <a:ext cx="6591790" cy="2304256"/>
          </a:xfrm>
        </p:spPr>
        <p:txBody>
          <a:bodyPr>
            <a:normAutofit fontScale="92500" lnSpcReduction="10000"/>
          </a:bodyPr>
          <a:lstStyle/>
          <a:p>
            <a:r>
              <a:rPr lang="ru-RU" sz="2100" dirty="0"/>
              <a:t>Авторы: </a:t>
            </a:r>
          </a:p>
          <a:p>
            <a:r>
              <a:rPr lang="ru-RU" sz="2100" dirty="0" smtClean="0"/>
              <a:t>Коновалова </a:t>
            </a:r>
            <a:r>
              <a:rPr lang="ru-RU" sz="2100" dirty="0"/>
              <a:t>Виктория </a:t>
            </a:r>
            <a:r>
              <a:rPr lang="ru-RU" sz="2100" dirty="0" smtClean="0"/>
              <a:t>Сергеевна</a:t>
            </a:r>
          </a:p>
          <a:p>
            <a:r>
              <a:rPr lang="ru-RU" sz="2100" dirty="0" err="1"/>
              <a:t>Гоглев</a:t>
            </a:r>
            <a:r>
              <a:rPr lang="ru-RU" sz="2100" dirty="0"/>
              <a:t> Илья Николаевич</a:t>
            </a:r>
          </a:p>
          <a:p>
            <a:r>
              <a:rPr lang="ru-RU" sz="2100" dirty="0" err="1" smtClean="0"/>
              <a:t>Промзелева</a:t>
            </a:r>
            <a:r>
              <a:rPr lang="ru-RU" sz="2100" dirty="0" smtClean="0"/>
              <a:t> Екатерина Сергеевна</a:t>
            </a:r>
          </a:p>
          <a:p>
            <a:endParaRPr lang="ru-RU" dirty="0"/>
          </a:p>
          <a:p>
            <a:r>
              <a:rPr lang="ru-RU" dirty="0" smtClean="0"/>
              <a:t>Ивановский государственный политехнический университет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296144"/>
          </a:xfrm>
        </p:spPr>
        <p:txBody>
          <a:bodyPr>
            <a:noAutofit/>
          </a:bodyPr>
          <a:lstStyle/>
          <a:p>
            <a:r>
              <a:rPr lang="ru-RU" sz="1800" b="1" dirty="0"/>
              <a:t>Цель научного исследования: </a:t>
            </a:r>
            <a:r>
              <a:rPr lang="ru-RU" sz="1800" dirty="0"/>
              <a:t>установить </a:t>
            </a:r>
            <a:r>
              <a:rPr lang="ru-RU" sz="1800" dirty="0">
                <a:effectLst/>
                <a:ea typeface="ヒラギノ角ゴ Pro W3"/>
              </a:rPr>
              <a:t>закономерности влияния сочетаний нитрита натрия и силиката натрия на изменение прочностных характеристик цементного бетона и его антикоррозионные свойства (защита от карбонизации)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D73427F-D17E-4C9E-B7E9-106056263B53}"/>
              </a:ext>
            </a:extLst>
          </p:cNvPr>
          <p:cNvSpPr txBox="1"/>
          <p:nvPr/>
        </p:nvSpPr>
        <p:spPr>
          <a:xfrm>
            <a:off x="251520" y="1484784"/>
            <a:ext cx="864096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1800" dirty="0">
                <a:effectLst/>
                <a:ea typeface="ヒラギノ角ゴ Pro W3"/>
              </a:rPr>
              <a:t>Определение прочности контрольных образцов производилось методом ударно-импульсного неразрушающего контроля в соответствии с ГОСТ 22690-2015 «Бетоны. Определение прочности механическими методами неразрушающего контроля». </a:t>
            </a:r>
          </a:p>
          <a:p>
            <a:pPr indent="457200" algn="just"/>
            <a:r>
              <a:rPr lang="ru-RU" sz="1800" dirty="0">
                <a:effectLst/>
                <a:ea typeface="ヒラギノ角ゴ Pro W3"/>
              </a:rPr>
              <a:t>Для неразрушающего контроля изготавливались образцы размером 3×3×3см из цементного теста нормальной густоты (В/Ц = 0,3)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приготовленных при смешении портландцемента </a:t>
            </a:r>
            <a:r>
              <a:rPr lang="ru-RU" dirty="0" smtClean="0">
                <a:ea typeface="Times New Roman" panose="02020603050405020304" pitchFamily="18" charset="0"/>
              </a:rPr>
              <a:t>ЦЕМ </a:t>
            </a:r>
            <a:r>
              <a:rPr lang="en-US" dirty="0" smtClean="0">
                <a:ea typeface="Times New Roman" panose="02020603050405020304" pitchFamily="18" charset="0"/>
              </a:rPr>
              <a:t>I 42,5 </a:t>
            </a:r>
            <a:r>
              <a:rPr lang="ru-RU" dirty="0" smtClean="0">
                <a:ea typeface="Times New Roman" panose="02020603050405020304" pitchFamily="18" charset="0"/>
              </a:rPr>
              <a:t>Н</a:t>
            </a:r>
            <a:r>
              <a:rPr lang="ru-RU" sz="18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с растворами рецептур, указанными в таблице 1</a:t>
            </a:r>
            <a:r>
              <a:rPr lang="ru-RU" sz="1800" dirty="0">
                <a:effectLst/>
                <a:ea typeface="ヒラギノ角ゴ Pro W3"/>
              </a:rPr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D71E83-83CD-4436-98A5-6794130C498B}"/>
              </a:ext>
            </a:extLst>
          </p:cNvPr>
          <p:cNvSpPr txBox="1"/>
          <p:nvPr/>
        </p:nvSpPr>
        <p:spPr>
          <a:xfrm>
            <a:off x="251520" y="3717032"/>
            <a:ext cx="864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tabLst>
                <a:tab pos="450215" algn="l"/>
                <a:tab pos="899795" algn="l"/>
                <a:tab pos="1350010" algn="l"/>
                <a:tab pos="2249805" algn="l"/>
                <a:tab pos="2700020" algn="l"/>
                <a:tab pos="3150235" algn="l"/>
                <a:tab pos="3599815" algn="l"/>
                <a:tab pos="4050030" algn="l"/>
                <a:tab pos="4500245" algn="l"/>
                <a:tab pos="4949825" algn="l"/>
                <a:tab pos="5400040" algn="l"/>
                <a:tab pos="5850255" algn="l"/>
              </a:tabLst>
            </a:pPr>
            <a:r>
              <a:rPr lang="ru-RU" sz="1800" dirty="0">
                <a:effectLst/>
                <a:ea typeface="ヒラギノ角ゴ Pro W3"/>
              </a:rPr>
              <a:t>Таблица 1</a:t>
            </a:r>
            <a:r>
              <a:rPr lang="ru-RU" sz="1800" b="1" dirty="0">
                <a:effectLst/>
                <a:ea typeface="ヒラギノ角ゴ Pro W3"/>
              </a:rPr>
              <a:t> </a:t>
            </a: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u-RU" sz="1800" dirty="0">
                <a:effectLst/>
                <a:ea typeface="Times New Roman" panose="02020603050405020304" pitchFamily="18" charset="0"/>
              </a:rPr>
              <a:t>Варианты сочетаний реагентов в смесевых рецептурах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111970"/>
              </p:ext>
            </p:extLst>
          </p:nvPr>
        </p:nvGraphicFramePr>
        <p:xfrm>
          <a:off x="3080702" y="4398454"/>
          <a:ext cx="2982595" cy="192024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996315"/>
                <a:gridCol w="996315"/>
                <a:gridCol w="989965"/>
              </a:tblGrid>
              <a:tr h="1333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 рецепта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Состав добавки, </a:t>
                      </a:r>
                      <a:r>
                        <a:rPr lang="ru-RU" sz="1800" dirty="0" smtClean="0">
                          <a:effectLst/>
                        </a:rPr>
                        <a:t>грамм </a:t>
                      </a:r>
                      <a:r>
                        <a:rPr lang="ru-RU" sz="1800" dirty="0">
                          <a:effectLst/>
                        </a:rPr>
                        <a:t>на 1 л воды </a:t>
                      </a:r>
                      <a:r>
                        <a:rPr lang="ru-RU" sz="1800" dirty="0" err="1">
                          <a:effectLst/>
                        </a:rPr>
                        <a:t>затворения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NaNO</a:t>
                      </a:r>
                      <a:r>
                        <a:rPr lang="ru-RU" sz="1800" baseline="-250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</a:t>
                      </a:r>
                      <a:r>
                        <a:rPr lang="ru-RU" sz="1800" baseline="-25000">
                          <a:effectLst/>
                        </a:rPr>
                        <a:t>2</a:t>
                      </a:r>
                      <a:r>
                        <a:rPr lang="en-US" sz="1800">
                          <a:effectLst/>
                        </a:rPr>
                        <a:t>SiO</a:t>
                      </a:r>
                      <a:r>
                        <a:rPr lang="ru-RU" sz="1800" baseline="-25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Р-1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Р-2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Р-3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1660E788-AFA9-4A1B-9991-6AA74632A1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53278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7AE0B2C0-4E91-4EA7-9BAF-D83E1D56DC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1" y="1403014"/>
            <a:ext cx="4688076" cy="3891104"/>
          </a:xfrm>
          <a:prstGeom prst="rect">
            <a:avLst/>
          </a:prstGeom>
          <a:noFill/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7D46C3D-8358-4561-AA34-964034A5154C}"/>
              </a:ext>
            </a:extLst>
          </p:cNvPr>
          <p:cNvSpPr txBox="1"/>
          <p:nvPr/>
        </p:nvSpPr>
        <p:spPr>
          <a:xfrm>
            <a:off x="5850467" y="274320"/>
            <a:ext cx="3096344" cy="3415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457200" algn="just" defTabSz="914400">
              <a:lnSpc>
                <a:spcPct val="90000"/>
              </a:lnSpc>
              <a:buClr>
                <a:schemeClr val="accent2"/>
              </a:buClr>
            </a:pP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Для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испытания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образцов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на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коррозионную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стойкость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(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процесс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карбонизации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)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образцы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с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разным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содержанием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добавок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помещались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закрытые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емкости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с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дистиллированной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водой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и 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закрытые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емкости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с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кислотной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средой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(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рис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. 1).</a:t>
            </a:r>
          </a:p>
          <a:p>
            <a:pPr indent="457200" algn="just" defTabSz="914400">
              <a:lnSpc>
                <a:spcPct val="90000"/>
              </a:lnSpc>
              <a:buClr>
                <a:schemeClr val="accent2"/>
              </a:buClr>
            </a:pP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качестве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кислотной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среды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использовалась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смесь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1 %-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го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раствора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плавиковой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кислоты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(HF) и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углекислоты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(Н</a:t>
            </a:r>
            <a:r>
              <a:rPr lang="en-US" sz="1600" baseline="-250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2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СО</a:t>
            </a:r>
            <a:r>
              <a:rPr lang="en-US" sz="1600" baseline="-250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3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) 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виде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газированной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дистиллированной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воды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Верхняя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часть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образцов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была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открыта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для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обеспечения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одновременного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увлажнения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и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действия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углекислого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газа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После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нахождения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кислой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среде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(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срок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составлял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30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суток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),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испытуемые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образцы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перемещались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в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емкости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с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дистиллированной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водой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на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полный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срок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испытаний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Общий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срок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проведения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испытаний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составлял</a:t>
            </a:r>
            <a:r>
              <a:rPr lang="en-US" sz="1600" dirty="0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 75 </a:t>
            </a:r>
            <a:r>
              <a:rPr lang="en-US" sz="1600" dirty="0" err="1">
                <a:solidFill>
                  <a:schemeClr val="bg1"/>
                </a:solidFill>
                <a:effectLst/>
                <a:latin typeface="Corbel" panose="020B0503020204020204" pitchFamily="34" charset="0"/>
              </a:rPr>
              <a:t>суток</a:t>
            </a:r>
            <a:r>
              <a:rPr lang="en-US" sz="1600" dirty="0">
                <a:solidFill>
                  <a:schemeClr val="bg1"/>
                </a:solidFill>
                <a:latin typeface="Corbel" panose="020B0503020204020204" pitchFamily="34" charset="0"/>
              </a:rPr>
              <a:t>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69191" y="6217920"/>
            <a:ext cx="27432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6F49D38-A534-437F-A451-61D608FE7AC9}"/>
              </a:ext>
            </a:extLst>
          </p:cNvPr>
          <p:cNvSpPr txBox="1"/>
          <p:nvPr/>
        </p:nvSpPr>
        <p:spPr>
          <a:xfrm>
            <a:off x="482601" y="5294118"/>
            <a:ext cx="46880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effectLst/>
                <a:ea typeface="Times New Roman" panose="02020603050405020304" pitchFamily="18" charset="0"/>
              </a:rPr>
              <a:t>Рис. 1.</a:t>
            </a:r>
            <a:r>
              <a:rPr lang="ru-RU" sz="18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Установка для нахождения образцов в кислой среде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86E6A70-47A4-4E8C-BCF9-D20F3289AEA3}"/>
              </a:ext>
            </a:extLst>
          </p:cNvPr>
          <p:cNvSpPr txBox="1"/>
          <p:nvPr/>
        </p:nvSpPr>
        <p:spPr>
          <a:xfrm>
            <a:off x="2699792" y="6067744"/>
            <a:ext cx="5976664" cy="326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Рис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.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2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.</a:t>
            </a: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График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сравнительной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кинетики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твердения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цементного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камня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контрольного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образца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(Р-0) и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образов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с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добавками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(Р-1, Р-2, Р-3)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по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данным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неразрушающего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ударно-импульсного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контроля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515FC82-3453-4CBE-8895-4CCFF33952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C5FD847B-65C0-4027-8DFC-70CB42451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069191" y="6217920"/>
            <a:ext cx="27432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3</a:t>
            </a:r>
          </a:p>
        </p:txBody>
      </p:sp>
      <p:graphicFrame>
        <p:nvGraphicFramePr>
          <p:cNvPr id="25" name="Диаграмма 24">
            <a:extLst>
              <a:ext uri="{FF2B5EF4-FFF2-40B4-BE49-F238E27FC236}">
                <a16:creationId xmlns:a16="http://schemas.microsoft.com/office/drawing/2014/main" xmlns="" id="{54E1E3B3-8881-4F7A-9201-5DF3F65291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7138908"/>
              </p:ext>
            </p:extLst>
          </p:nvPr>
        </p:nvGraphicFramePr>
        <p:xfrm>
          <a:off x="3617524" y="1293275"/>
          <a:ext cx="4670298" cy="4279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4B97919-525B-48F2-8399-04019EF4115A}"/>
              </a:ext>
            </a:extLst>
          </p:cNvPr>
          <p:cNvSpPr txBox="1"/>
          <p:nvPr/>
        </p:nvSpPr>
        <p:spPr>
          <a:xfrm>
            <a:off x="179512" y="964692"/>
            <a:ext cx="306695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По результатам прочностных испытаний и графикам кинетики твердения цементного камня (рис. 2) можно отметить, что введение одновременно 2-х указанных добавок не способствует ускоренному набору прочности, что подтверждается результатами испытаний методом неразрушающего контроля.</a:t>
            </a:r>
            <a:endParaRPr lang="ru-RU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99A9AEB-EEBA-442E-80AF-DE44F6CB72A4}"/>
              </a:ext>
            </a:extLst>
          </p:cNvPr>
          <p:cNvSpPr txBox="1"/>
          <p:nvPr/>
        </p:nvSpPr>
        <p:spPr>
          <a:xfrm>
            <a:off x="470283" y="5586984"/>
            <a:ext cx="5173219" cy="1627632"/>
          </a:xfrm>
          <a:prstGeom prst="rect">
            <a:avLst/>
          </a:prstGeom>
        </p:spPr>
        <p:txBody>
          <a:bodyPr vert="horz" lIns="274320" tIns="182880" rIns="274320" bIns="182880" rtlCol="0" anchor="ctr" anchorCtr="1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Рис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. </a:t>
            </a:r>
            <a:r>
              <a:rPr lang="ru-RU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3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.</a:t>
            </a:r>
            <a:r>
              <a:rPr lang="en-US" sz="1600" b="1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Растрескивание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и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раскалывание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бетонного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образца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во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время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испытаний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ударно-импульсным</a:t>
            </a:r>
            <a:r>
              <a:rPr lang="en-US" sz="1600" cap="all" spc="200" dirty="0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 </a:t>
            </a:r>
            <a:r>
              <a:rPr lang="en-US" sz="1600" cap="all" spc="200" dirty="0" err="1">
                <a:solidFill>
                  <a:srgbClr val="262626"/>
                </a:solidFill>
                <a:effectLst/>
                <a:latin typeface="Corbel" panose="020B0503020204020204" pitchFamily="34" charset="0"/>
                <a:ea typeface="+mj-ea"/>
                <a:cs typeface="+mj-cs"/>
              </a:rPr>
              <a:t>методом</a:t>
            </a:r>
            <a:endParaRPr lang="en-US" sz="1600" cap="all" spc="200" dirty="0">
              <a:solidFill>
                <a:srgbClr val="262626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xmlns="" id="{CB94C45D-FCB1-4B86-967A-2C9EDB637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0283" y="640080"/>
            <a:ext cx="5173219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xmlns="" id="{232C4A34-762E-40DF-A8AF-0D811BC025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4870" y="802767"/>
            <a:ext cx="4924044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3E2E026-3199-4E8B-80C8-BA33166D11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0" r="4879" b="3"/>
          <a:stretch/>
        </p:blipFill>
        <p:spPr bwMode="auto">
          <a:xfrm>
            <a:off x="834900" y="1122807"/>
            <a:ext cx="4443984" cy="4297680"/>
          </a:xfrm>
          <a:prstGeom prst="rect">
            <a:avLst/>
          </a:prstGeom>
          <a:noFill/>
        </p:spPr>
      </p:pic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069191" y="6217920"/>
            <a:ext cx="27432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80C8AB1-49A3-4A6B-A270-C4F80906280F}"/>
              </a:ext>
            </a:extLst>
          </p:cNvPr>
          <p:cNvSpPr txBox="1"/>
          <p:nvPr/>
        </p:nvSpPr>
        <p:spPr>
          <a:xfrm>
            <a:off x="6084168" y="640080"/>
            <a:ext cx="28281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Наименьшее количество раскалываний наблюдалось в образцах, изготовленных по рецептуре Р-3, а наибольшее – в образцах Р-1, что, таким образом, подтверждает вышесказанное утверждение.</a:t>
            </a:r>
            <a:endParaRPr lang="ru-RU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5">
            <a:extLst>
              <a:ext uri="{FF2B5EF4-FFF2-40B4-BE49-F238E27FC236}">
                <a16:creationId xmlns:a16="http://schemas.microsoft.com/office/drawing/2014/main" xmlns="" id="{A99FE660-E3DF-47E7-962D-66C6F6CE0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109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xmlns="" id="{38C29FEE-8E8F-43D5-AD23-EB4060B4D9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381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2AA5C95-9E0B-4E11-9FF9-BAC826329F44}"/>
              </a:ext>
            </a:extLst>
          </p:cNvPr>
          <p:cNvSpPr txBox="1"/>
          <p:nvPr/>
        </p:nvSpPr>
        <p:spPr>
          <a:xfrm>
            <a:off x="611097" y="5737259"/>
            <a:ext cx="5164073" cy="965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17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Рис</a:t>
            </a: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. </a:t>
            </a:r>
            <a:r>
              <a:rPr lang="ru-RU" sz="17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4</a:t>
            </a: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.</a:t>
            </a:r>
            <a:r>
              <a:rPr lang="en-US" sz="17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ru-RU" sz="1700" dirty="0" smtClean="0"/>
              <a:t>Сравнительный </a:t>
            </a:r>
            <a:r>
              <a:rPr lang="ru-RU" sz="1700" dirty="0"/>
              <a:t>график средних значений водородных показателей рН дистиллированной воды, в которой вымачивались образцы цементного камня после кислотной коррозии</a:t>
            </a:r>
            <a:endParaRPr lang="en-US" sz="1700" dirty="0">
              <a:solidFill>
                <a:schemeClr val="tx1">
                  <a:lumMod val="85000"/>
                  <a:lumOff val="1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069191" y="6217920"/>
            <a:ext cx="27432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5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BBF0F2CB-F0CE-4DCC-BA0F-8BFEE545E8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043998"/>
              </p:ext>
            </p:extLst>
          </p:nvPr>
        </p:nvGraphicFramePr>
        <p:xfrm>
          <a:off x="857984" y="1293275"/>
          <a:ext cx="4670298" cy="4279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C72BF1C-DC58-4F4C-9C5B-ACF135B31291}"/>
              </a:ext>
            </a:extLst>
          </p:cNvPr>
          <p:cNvSpPr txBox="1"/>
          <p:nvPr/>
        </p:nvSpPr>
        <p:spPr>
          <a:xfrm>
            <a:off x="5923650" y="585609"/>
            <a:ext cx="306660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По результатам коррозионных испытаний на предмет устойчивости образцов с добавками к процессу карбонизации и построенному сравнительному графику средних значений рН можно сделать вывод, что именно добавка жидкого стекла способствует сохранению высокой щелочности бетона.</a:t>
            </a:r>
          </a:p>
          <a:p>
            <a:pPr indent="457200"/>
            <a:r>
              <a:rPr lang="ru-RU" dirty="0">
                <a:latin typeface="Corbel" panose="020B0503020204020204" pitchFamily="34" charset="0"/>
                <a:ea typeface="Times New Roman" panose="02020603050405020304" pitchFamily="18" charset="0"/>
              </a:rPr>
              <a:t>У</a:t>
            </a:r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казанные добавки способствуют увеличению показателя рН цементных бетонов, что по итогу будет способствовать повышенной защите бетона от карбонизации в условиях атмосферной эксплуатации.</a:t>
            </a:r>
            <a:endParaRPr lang="ru-RU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2AA13C-A579-4064-9234-E0805FBB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20A4AD-36A4-4FF3-8C4E-2014005E5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3945635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latin typeface="Corbel" panose="020B0503020204020204" pitchFamily="34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нижение прочности цементного камня связано именно с повышенным содержанием раствора жидкого стекла, который является гигроскопичным компонентом и способствует повышению трещинообразования. Это подтверждается случаями частых расколов образцов при испытаниях ударно-импульсным методом.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latin typeface="Corbel" panose="020B0503020204020204" pitchFamily="34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обавка нитрита натрия в повышенном количестве по сравнению с раствором жидкого стекла также способствует повышению рН бетона (рецептура Р-3), однако скорее всего наибольшее влияние здесь оказывает все равно добавка натриевого жидкого стекла, поскольку водный раствор силиката натрия обладает сильнощелочной средой</a:t>
            </a:r>
            <a:endParaRPr lang="ru-RU" dirty="0">
              <a:latin typeface="Corbel" panose="020B05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0FDCB12-0565-4FAE-8B8B-2C4AB44F2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90425420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156</TotalTime>
  <Words>562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Посылка</vt:lpstr>
      <vt:lpstr>РАЗРАБОТКА КОМБИНИРОВАННОЙ ДОБАВКИ НА ОСНОВЕ НИТРИТА НАТРИЯ И СИЛИКАТА НАТРИЯ ДЛЯ ИНГИБИРОВАНИЯ КАРБОНИЗАЦИИ БЕТОНА</vt:lpstr>
      <vt:lpstr>Цель научного исследования: установить закономерности влияния сочетаний нитрита натрия и силиката натрия на изменение прочностных характеристик цементного бетона и его антикоррозионные свойства (защита от карбонизации)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Выводы:</vt:lpstr>
    </vt:vector>
  </TitlesOfParts>
  <Company>igta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составов и режимов работы растворов для получения цветных фосфатных покрытий на железоуглеродистых сплавах</dc:title>
  <dc:creator>feu notebook</dc:creator>
  <cp:lastModifiedBy>Пользователь Windows</cp:lastModifiedBy>
  <cp:revision>9</cp:revision>
  <dcterms:created xsi:type="dcterms:W3CDTF">2020-10-13T05:59:20Z</dcterms:created>
  <dcterms:modified xsi:type="dcterms:W3CDTF">2023-04-29T15:32:09Z</dcterms:modified>
</cp:coreProperties>
</file>