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2" r:id="rId5"/>
    <p:sldId id="261" r:id="rId6"/>
    <p:sldId id="260" r:id="rId7"/>
    <p:sldId id="264" r:id="rId8"/>
    <p:sldId id="259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C01BC-3A05-4FD3-B925-99DA8180FB48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874BC-3797-4568-AE5C-5927B35012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C01BC-3A05-4FD3-B925-99DA8180FB48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874BC-3797-4568-AE5C-5927B35012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C01BC-3A05-4FD3-B925-99DA8180FB48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874BC-3797-4568-AE5C-5927B35012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C01BC-3A05-4FD3-B925-99DA8180FB48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874BC-3797-4568-AE5C-5927B35012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C01BC-3A05-4FD3-B925-99DA8180FB48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874BC-3797-4568-AE5C-5927B35012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C01BC-3A05-4FD3-B925-99DA8180FB48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874BC-3797-4568-AE5C-5927B35012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C01BC-3A05-4FD3-B925-99DA8180FB48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874BC-3797-4568-AE5C-5927B35012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C01BC-3A05-4FD3-B925-99DA8180FB48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874BC-3797-4568-AE5C-5927B35012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C01BC-3A05-4FD3-B925-99DA8180FB48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874BC-3797-4568-AE5C-5927B35012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C01BC-3A05-4FD3-B925-99DA8180FB48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874BC-3797-4568-AE5C-5927B35012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C01BC-3A05-4FD3-B925-99DA8180FB48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874BC-3797-4568-AE5C-5927B35012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AC01BC-3A05-4FD3-B925-99DA8180FB48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0874BC-3797-4568-AE5C-5927B350123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5.png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54868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sz="2700" b="1" dirty="0"/>
              <a:t>Международная научно-практическая конференция</a:t>
            </a:r>
            <a:br>
              <a:rPr lang="ru-RU" sz="2700" b="1" dirty="0"/>
            </a:br>
            <a:r>
              <a:rPr lang="ru-RU" sz="2700" b="1" dirty="0"/>
              <a:t> «Материаловедение, формообразующие технологии и оборудование 2023»</a:t>
            </a:r>
            <a:br>
              <a:rPr lang="ru-RU" sz="2700" b="1" dirty="0"/>
            </a:br>
            <a:r>
              <a:rPr lang="ru-RU" sz="2700" b="1" dirty="0"/>
              <a:t>(ICMSSTE 2023)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624" y="2348880"/>
            <a:ext cx="6400800" cy="1752600"/>
          </a:xfrm>
        </p:spPr>
        <p:txBody>
          <a:bodyPr>
            <a:normAutofit/>
          </a:bodyPr>
          <a:lstStyle/>
          <a:p>
            <a:r>
              <a:rPr lang="ru-RU" b="1" cap="all" dirty="0">
                <a:solidFill>
                  <a:schemeClr val="tx1"/>
                </a:solidFill>
              </a:rPr>
              <a:t>ДВИЖЕНИЕ ЦИЛИНДРА </a:t>
            </a:r>
            <a:r>
              <a:rPr lang="ru-RU" b="1" cap="all" dirty="0" smtClean="0">
                <a:solidFill>
                  <a:schemeClr val="tx1"/>
                </a:solidFill>
              </a:rPr>
              <a:t>по </a:t>
            </a:r>
            <a:r>
              <a:rPr lang="ru-RU" b="1" cap="all" dirty="0" err="1" smtClean="0">
                <a:solidFill>
                  <a:schemeClr val="tx1"/>
                </a:solidFill>
              </a:rPr>
              <a:t>металЛической</a:t>
            </a:r>
            <a:r>
              <a:rPr lang="ru-RU" b="1" cap="all" dirty="0" smtClean="0">
                <a:solidFill>
                  <a:schemeClr val="tx1"/>
                </a:solidFill>
              </a:rPr>
              <a:t> </a:t>
            </a:r>
            <a:r>
              <a:rPr lang="ru-RU" b="1" cap="all" dirty="0">
                <a:solidFill>
                  <a:schemeClr val="tx1"/>
                </a:solidFill>
              </a:rPr>
              <a:t>поверхности с учетом слоя жидкости  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4293096"/>
            <a:ext cx="748883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err="1" smtClean="0"/>
              <a:t>Завьялов</a:t>
            </a:r>
            <a:r>
              <a:rPr lang="ru-RU" sz="2000" dirty="0" smtClean="0"/>
              <a:t> Олег Геннадьевич</a:t>
            </a:r>
          </a:p>
          <a:p>
            <a:pPr algn="ctr"/>
            <a:r>
              <a:rPr lang="ru-RU" sz="2000" dirty="0" smtClean="0"/>
              <a:t> </a:t>
            </a:r>
            <a:endParaRPr lang="en-US" sz="2000" dirty="0" smtClean="0"/>
          </a:p>
          <a:p>
            <a:pPr algn="ctr"/>
            <a:r>
              <a:rPr lang="ru-RU" sz="2000" dirty="0" smtClean="0"/>
              <a:t>Южно-Уральский Технологический университет </a:t>
            </a:r>
          </a:p>
          <a:p>
            <a:pPr algn="ctr"/>
            <a:r>
              <a:rPr lang="ru-RU" sz="2000" dirty="0" smtClean="0"/>
              <a:t>(г. Челябинск)</a:t>
            </a:r>
          </a:p>
          <a:p>
            <a:pPr algn="ctr"/>
            <a:r>
              <a:rPr lang="ru-RU" sz="2000" dirty="0" smtClean="0"/>
              <a:t>Кафедра Техники и технологии</a:t>
            </a:r>
            <a:endParaRPr lang="ru-RU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620688"/>
            <a:ext cx="8280920" cy="5904656"/>
          </a:xfrm>
        </p:spPr>
        <p:txBody>
          <a:bodyPr>
            <a:normAutofit/>
          </a:bodyPr>
          <a:lstStyle/>
          <a:p>
            <a:pPr algn="l"/>
            <a:r>
              <a:rPr lang="ru-RU" sz="2100" dirty="0" smtClean="0">
                <a:solidFill>
                  <a:schemeClr val="tx1"/>
                </a:solidFill>
              </a:rPr>
              <a:t>По металлической поверхности катится  цилиндр. На поверхность нанесен слой масла в качестве смазывающего вещества</a:t>
            </a:r>
          </a:p>
          <a:p>
            <a:pPr algn="l"/>
            <a:r>
              <a:rPr lang="ru-RU" sz="2100" b="1" dirty="0" smtClean="0">
                <a:solidFill>
                  <a:schemeClr val="tx1"/>
                </a:solidFill>
              </a:rPr>
              <a:t>Цель </a:t>
            </a:r>
            <a:r>
              <a:rPr lang="ru-RU" sz="2100" b="1" dirty="0">
                <a:solidFill>
                  <a:schemeClr val="tx1"/>
                </a:solidFill>
              </a:rPr>
              <a:t>работы </a:t>
            </a:r>
            <a:r>
              <a:rPr lang="ru-RU" sz="2100" dirty="0">
                <a:solidFill>
                  <a:schemeClr val="tx1"/>
                </a:solidFill>
              </a:rPr>
              <a:t>— исследовать структуру сил, действующих со стороны смазочного слоя на цилиндр, движущийся по металлической поверхности. </a:t>
            </a:r>
            <a:endParaRPr lang="ru-RU" sz="2100" dirty="0" smtClean="0">
              <a:solidFill>
                <a:schemeClr val="tx1"/>
              </a:solidFill>
            </a:endParaRPr>
          </a:p>
          <a:p>
            <a:r>
              <a:rPr lang="ru-RU" sz="2400" dirty="0">
                <a:solidFill>
                  <a:schemeClr val="tx1"/>
                </a:solidFill>
              </a:rPr>
              <a:t>При решении задач качения цилиндра по поверхности </a:t>
            </a:r>
            <a:r>
              <a:rPr lang="ru-RU" sz="2400" dirty="0" smtClean="0">
                <a:solidFill>
                  <a:schemeClr val="tx1"/>
                </a:solidFill>
              </a:rPr>
              <a:t>решались </a:t>
            </a:r>
            <a:r>
              <a:rPr lang="ru-RU" sz="2400" dirty="0">
                <a:solidFill>
                  <a:schemeClr val="tx1"/>
                </a:solidFill>
              </a:rPr>
              <a:t>следующие задачи </a:t>
            </a:r>
            <a:r>
              <a:rPr lang="ru-RU" sz="2400" dirty="0" smtClean="0">
                <a:solidFill>
                  <a:schemeClr val="tx1"/>
                </a:solidFill>
              </a:rPr>
              <a:t>:</a:t>
            </a:r>
            <a:endParaRPr lang="ru-RU" sz="2400" dirty="0">
              <a:solidFill>
                <a:schemeClr val="tx1"/>
              </a:solidFill>
            </a:endParaRPr>
          </a:p>
          <a:p>
            <a:r>
              <a:rPr lang="ru-RU" sz="2400" dirty="0">
                <a:solidFill>
                  <a:schemeClr val="tx1"/>
                </a:solidFill>
              </a:rPr>
              <a:t>— </a:t>
            </a:r>
            <a:r>
              <a:rPr lang="ru-RU" sz="2400" dirty="0" smtClean="0">
                <a:solidFill>
                  <a:schemeClr val="tx1"/>
                </a:solidFill>
              </a:rPr>
              <a:t>задача </a:t>
            </a:r>
            <a:r>
              <a:rPr lang="ru-RU" sz="2400" dirty="0">
                <a:solidFill>
                  <a:schemeClr val="tx1"/>
                </a:solidFill>
              </a:rPr>
              <a:t>гидродинамической теории смазки </a:t>
            </a:r>
            <a:r>
              <a:rPr lang="ru-RU" sz="2400" dirty="0" smtClean="0">
                <a:solidFill>
                  <a:schemeClr val="tx1"/>
                </a:solidFill>
              </a:rPr>
              <a:t>при качении цилиндра</a:t>
            </a:r>
            <a:r>
              <a:rPr lang="ru-RU" sz="2400" dirty="0">
                <a:solidFill>
                  <a:schemeClr val="tx1"/>
                </a:solidFill>
              </a:rPr>
              <a:t>;</a:t>
            </a:r>
          </a:p>
          <a:p>
            <a:r>
              <a:rPr lang="ru-RU" sz="2400" dirty="0">
                <a:solidFill>
                  <a:schemeClr val="tx1"/>
                </a:solidFill>
              </a:rPr>
              <a:t>— выяснение структуры сил, действующих со стороны смазочного слоя на </a:t>
            </a:r>
            <a:r>
              <a:rPr lang="ru-RU" sz="2400" dirty="0" smtClean="0">
                <a:solidFill>
                  <a:schemeClr val="tx1"/>
                </a:solidFill>
              </a:rPr>
              <a:t>цилиндр, </a:t>
            </a:r>
            <a:r>
              <a:rPr lang="ru-RU" sz="2400" dirty="0">
                <a:solidFill>
                  <a:schemeClr val="tx1"/>
                </a:solidFill>
              </a:rPr>
              <a:t>и учет упругих, демпфирующих, гироскопических и инерционных сил смазочного </a:t>
            </a:r>
            <a:r>
              <a:rPr lang="ru-RU" sz="2400" dirty="0" smtClean="0">
                <a:solidFill>
                  <a:schemeClr val="tx1"/>
                </a:solidFill>
              </a:rPr>
              <a:t>слоя;</a:t>
            </a:r>
            <a:endParaRPr lang="ru-RU" sz="2400" dirty="0">
              <a:solidFill>
                <a:schemeClr val="tx1"/>
              </a:solidFill>
            </a:endParaRPr>
          </a:p>
          <a:p>
            <a:r>
              <a:rPr lang="ru-RU" sz="2400" dirty="0">
                <a:solidFill>
                  <a:schemeClr val="tx1"/>
                </a:solidFill>
              </a:rPr>
              <a:t>— разработка </a:t>
            </a:r>
            <a:r>
              <a:rPr lang="ru-RU" sz="2400" dirty="0" smtClean="0">
                <a:solidFill>
                  <a:schemeClr val="tx1"/>
                </a:solidFill>
              </a:rPr>
              <a:t>подобных </a:t>
            </a:r>
            <a:r>
              <a:rPr lang="ru-RU" sz="2400" dirty="0">
                <a:solidFill>
                  <a:schemeClr val="tx1"/>
                </a:solidFill>
              </a:rPr>
              <a:t>конструкций с учетом принципов гидродинамической теории смазки, имеющих заданные интегральные характеристики смазочного слоя.</a:t>
            </a:r>
          </a:p>
          <a:p>
            <a:endParaRPr lang="ru-RU" sz="2100" dirty="0" smtClean="0">
              <a:solidFill>
                <a:schemeClr val="tx1"/>
              </a:solidFill>
            </a:endParaRPr>
          </a:p>
          <a:p>
            <a:endParaRPr lang="ru-RU" sz="2100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16632"/>
            <a:ext cx="8424936" cy="6552728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Формирование тонкого слоя жидкости между двумя поверхностями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endParaRPr lang="ru-RU" dirty="0" smtClean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  <a:p>
            <a:endParaRPr lang="ru-RU" dirty="0" smtClean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  <a:p>
            <a:endParaRPr lang="ru-RU" sz="2000" dirty="0" smtClean="0">
              <a:solidFill>
                <a:schemeClr val="tx1"/>
              </a:solidFill>
            </a:endParaRPr>
          </a:p>
          <a:p>
            <a:r>
              <a:rPr lang="ru-RU" sz="2000" dirty="0" smtClean="0">
                <a:solidFill>
                  <a:schemeClr val="tx1"/>
                </a:solidFill>
              </a:rPr>
              <a:t>Рис. 1.   			Рис. 2			Рис. 3</a:t>
            </a:r>
          </a:p>
          <a:p>
            <a:pPr algn="l"/>
            <a:r>
              <a:rPr lang="ru-RU" sz="1600" dirty="0" smtClean="0">
                <a:solidFill>
                  <a:schemeClr val="tx1"/>
                </a:solidFill>
              </a:rPr>
              <a:t>Уравнение для толщины слоя между поверхностями</a:t>
            </a:r>
          </a:p>
          <a:p>
            <a:pPr algn="l"/>
            <a:endParaRPr lang="ru-RU" sz="1600" dirty="0" smtClean="0">
              <a:solidFill>
                <a:schemeClr val="tx1"/>
              </a:solidFill>
            </a:endParaRPr>
          </a:p>
          <a:p>
            <a:pPr algn="l"/>
            <a:endParaRPr lang="ru-RU" sz="1600" dirty="0">
              <a:solidFill>
                <a:schemeClr val="tx1"/>
              </a:solidFill>
            </a:endParaRPr>
          </a:p>
          <a:p>
            <a:pPr algn="l"/>
            <a:r>
              <a:rPr lang="ru-RU" sz="1600" dirty="0" smtClean="0">
                <a:solidFill>
                  <a:schemeClr val="tx1"/>
                </a:solidFill>
              </a:rPr>
              <a:t>Теорема о формировании тонкого слоя жидкости.</a:t>
            </a:r>
          </a:p>
          <a:p>
            <a:pPr algn="l"/>
            <a:r>
              <a:rPr lang="ru-RU" sz="1600" dirty="0" smtClean="0">
                <a:solidFill>
                  <a:schemeClr val="tx1"/>
                </a:solidFill>
              </a:rPr>
              <a:t>При      	           существует </a:t>
            </a:r>
            <a:r>
              <a:rPr lang="ru-RU" sz="1600" dirty="0">
                <a:solidFill>
                  <a:schemeClr val="tx1"/>
                </a:solidFill>
              </a:rPr>
              <a:t>толщина слоя в узкой полосе для точек, для которых векторы    </a:t>
            </a:r>
            <a:r>
              <a:rPr lang="ru-RU" sz="1600" dirty="0" err="1" smtClean="0">
                <a:solidFill>
                  <a:schemeClr val="tx1"/>
                </a:solidFill>
              </a:rPr>
              <a:t>колинеарны</a:t>
            </a:r>
            <a:r>
              <a:rPr lang="ru-RU" sz="1600" dirty="0" smtClean="0">
                <a:solidFill>
                  <a:schemeClr val="tx1"/>
                </a:solidFill>
              </a:rPr>
              <a:t>.</a:t>
            </a:r>
          </a:p>
          <a:p>
            <a:endParaRPr lang="ru-RU" dirty="0" smtClean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112" y="1124744"/>
            <a:ext cx="3429000" cy="272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3275856" y="5157192"/>
          <a:ext cx="3067050" cy="466725"/>
        </p:xfrm>
        <a:graphic>
          <a:graphicData uri="http://schemas.openxmlformats.org/presentationml/2006/ole">
            <p:oleObj spid="_x0000_s1029" name="Уравнение" r:id="rId4" imgW="2578100" imgH="393700" progId="Equation.3">
              <p:embed/>
            </p:oleObj>
          </a:graphicData>
        </a:graphic>
      </p:graphicFrame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19872" y="1124745"/>
            <a:ext cx="2438400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Куб 9"/>
          <p:cNvSpPr/>
          <p:nvPr/>
        </p:nvSpPr>
        <p:spPr>
          <a:xfrm rot="1691930">
            <a:off x="334102" y="2673106"/>
            <a:ext cx="2859582" cy="1067774"/>
          </a:xfrm>
          <a:prstGeom prst="cube">
            <a:avLst>
              <a:gd name="adj" fmla="val 85469"/>
            </a:avLst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Куб 12"/>
          <p:cNvSpPr/>
          <p:nvPr/>
        </p:nvSpPr>
        <p:spPr>
          <a:xfrm rot="1691930">
            <a:off x="410353" y="2512197"/>
            <a:ext cx="2788085" cy="1067774"/>
          </a:xfrm>
          <a:prstGeom prst="cube">
            <a:avLst>
              <a:gd name="adj" fmla="val 85469"/>
            </a:avLst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Блок-схема: память с прямым доступом 13"/>
          <p:cNvSpPr/>
          <p:nvPr/>
        </p:nvSpPr>
        <p:spPr>
          <a:xfrm rot="1411321">
            <a:off x="1032374" y="2312762"/>
            <a:ext cx="1796772" cy="720080"/>
          </a:xfrm>
          <a:prstGeom prst="flowChartMagneticDrum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899592" y="6021288"/>
          <a:ext cx="752475" cy="257175"/>
        </p:xfrm>
        <a:graphic>
          <a:graphicData uri="http://schemas.openxmlformats.org/presentationml/2006/ole">
            <p:oleObj spid="_x0000_s1032" name="Уравнение" r:id="rId6" imgW="647419" imgH="215806" progId="Equation.3">
              <p:embed/>
            </p:oleObj>
          </a:graphicData>
        </a:graphic>
      </p:graphicFrame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8244408" y="6021288"/>
          <a:ext cx="533400" cy="247650"/>
        </p:xfrm>
        <a:graphic>
          <a:graphicData uri="http://schemas.openxmlformats.org/presentationml/2006/ole">
            <p:oleObj spid="_x0000_s1034" name="Уравнение" r:id="rId7" imgW="469696" imgH="215806" progId="Equation.3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712968" cy="6192688"/>
          </a:xfrm>
        </p:spPr>
        <p:txBody>
          <a:bodyPr>
            <a:normAutofit fontScale="55000" lnSpcReduction="20000"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Структура </a:t>
            </a:r>
            <a:r>
              <a:rPr lang="ru-RU" b="1" dirty="0">
                <a:solidFill>
                  <a:schemeClr val="tx1"/>
                </a:solidFill>
              </a:rPr>
              <a:t>сил, действующих со стороны смазочного слоя на </a:t>
            </a:r>
            <a:r>
              <a:rPr lang="ru-RU" b="1" dirty="0" smtClean="0">
                <a:solidFill>
                  <a:schemeClr val="tx1"/>
                </a:solidFill>
              </a:rPr>
              <a:t>цилиндр</a:t>
            </a:r>
          </a:p>
          <a:p>
            <a:r>
              <a:rPr lang="ru-RU" dirty="0">
                <a:solidFill>
                  <a:schemeClr val="tx1"/>
                </a:solidFill>
              </a:rPr>
              <a:t>Твердое тело в произвольных опорах представляет собой голономную механическую систему, на которую действует главный вектор  и главный момент  внешних заданных </a:t>
            </a:r>
            <a:r>
              <a:rPr lang="ru-RU" dirty="0" smtClean="0">
                <a:solidFill>
                  <a:schemeClr val="tx1"/>
                </a:solidFill>
              </a:rPr>
              <a:t>сил.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Все </a:t>
            </a:r>
            <a:r>
              <a:rPr lang="ru-RU" dirty="0">
                <a:solidFill>
                  <a:schemeClr val="tx1"/>
                </a:solidFill>
              </a:rPr>
              <a:t>обобщенные силы в уравнениях движения могут быть записаны в виде </a:t>
            </a:r>
          </a:p>
          <a:p>
            <a:endParaRPr lang="ru-RU" dirty="0" smtClean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где </a:t>
            </a:r>
            <a:r>
              <a:rPr lang="ru-RU" dirty="0" smtClean="0">
                <a:solidFill>
                  <a:schemeClr val="tx1"/>
                </a:solidFill>
              </a:rPr>
              <a:t>         зависят </a:t>
            </a:r>
            <a:r>
              <a:rPr lang="ru-RU" dirty="0">
                <a:solidFill>
                  <a:schemeClr val="tx1"/>
                </a:solidFill>
              </a:rPr>
              <a:t>от обобщенных координат </a:t>
            </a:r>
            <a:r>
              <a:rPr lang="en-US" i="1" dirty="0" err="1">
                <a:solidFill>
                  <a:schemeClr val="tx1"/>
                </a:solidFill>
              </a:rPr>
              <a:t>q</a:t>
            </a:r>
            <a:r>
              <a:rPr lang="en-US" i="1" baseline="-25000" dirty="0" err="1">
                <a:solidFill>
                  <a:schemeClr val="tx1"/>
                </a:solidFill>
              </a:rPr>
              <a:t>k</a:t>
            </a:r>
            <a:r>
              <a:rPr lang="ru-RU" dirty="0">
                <a:solidFill>
                  <a:schemeClr val="tx1"/>
                </a:solidFill>
              </a:rPr>
              <a:t> и </a:t>
            </a:r>
            <a:r>
              <a:rPr lang="ru-RU" dirty="0" smtClean="0">
                <a:solidFill>
                  <a:schemeClr val="tx1"/>
                </a:solidFill>
              </a:rPr>
              <a:t>являются </a:t>
            </a:r>
            <a:r>
              <a:rPr lang="ru-RU" dirty="0">
                <a:solidFill>
                  <a:schemeClr val="tx1"/>
                </a:solidFill>
              </a:rPr>
              <a:t>позиционными силами;  </a:t>
            </a:r>
            <a:r>
              <a:rPr lang="ru-RU" dirty="0" smtClean="0">
                <a:solidFill>
                  <a:schemeClr val="tx1"/>
                </a:solidFill>
              </a:rPr>
              <a:t>   </a:t>
            </a:r>
          </a:p>
          <a:p>
            <a:pPr algn="l"/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                     относятся </a:t>
            </a:r>
            <a:r>
              <a:rPr lang="ru-RU" dirty="0">
                <a:solidFill>
                  <a:schemeClr val="tx1"/>
                </a:solidFill>
              </a:rPr>
              <a:t>к диссипативным силам;  </a:t>
            </a:r>
            <a:endParaRPr lang="ru-RU" dirty="0" smtClean="0">
              <a:solidFill>
                <a:schemeClr val="tx1"/>
              </a:solidFill>
            </a:endParaRP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                      относятся </a:t>
            </a:r>
            <a:r>
              <a:rPr lang="ru-RU" dirty="0">
                <a:solidFill>
                  <a:schemeClr val="tx1"/>
                </a:solidFill>
              </a:rPr>
              <a:t>к гироскопическим </a:t>
            </a:r>
            <a:r>
              <a:rPr lang="ru-RU" dirty="0" smtClean="0">
                <a:solidFill>
                  <a:schemeClr val="tx1"/>
                </a:solidFill>
              </a:rPr>
              <a:t>силам.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В </a:t>
            </a:r>
            <a:r>
              <a:rPr lang="ru-RU" dirty="0">
                <a:solidFill>
                  <a:schemeClr val="tx1"/>
                </a:solidFill>
              </a:rPr>
              <a:t>качестве обобщенных координат могут быть приняты координаты, определяющие положение центра масс тела, и три </a:t>
            </a:r>
            <a:r>
              <a:rPr lang="ru-RU" dirty="0" err="1">
                <a:solidFill>
                  <a:schemeClr val="tx1"/>
                </a:solidFill>
              </a:rPr>
              <a:t>эйлеровых</a:t>
            </a:r>
            <a:r>
              <a:rPr lang="ru-RU" dirty="0">
                <a:solidFill>
                  <a:schemeClr val="tx1"/>
                </a:solidFill>
              </a:rPr>
              <a:t> угла.</a:t>
            </a:r>
          </a:p>
          <a:p>
            <a:r>
              <a:rPr lang="ru-RU" dirty="0">
                <a:solidFill>
                  <a:schemeClr val="tx1"/>
                </a:solidFill>
              </a:rPr>
              <a:t>В матричном виде уравнения возмущенного движения тела вблизи равновесного положения записываются следующим образом:</a:t>
            </a:r>
          </a:p>
          <a:p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ru-RU" dirty="0">
                <a:solidFill>
                  <a:schemeClr val="tx1"/>
                </a:solidFill>
              </a:rPr>
              <a:t> 	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Первое слагаемое  </a:t>
            </a:r>
            <a:r>
              <a:rPr lang="ru-RU" dirty="0">
                <a:solidFill>
                  <a:schemeClr val="tx1"/>
                </a:solidFill>
              </a:rPr>
              <a:t>является инерционным членом, элементы матрицы </a:t>
            </a:r>
            <a:r>
              <a:rPr lang="ru-RU" i="1" dirty="0">
                <a:solidFill>
                  <a:schemeClr val="tx1"/>
                </a:solidFill>
              </a:rPr>
              <a:t>А</a:t>
            </a:r>
            <a:r>
              <a:rPr lang="ru-RU" dirty="0">
                <a:solidFill>
                  <a:schemeClr val="tx1"/>
                </a:solidFill>
              </a:rPr>
              <a:t> учитывают не только массу твердого тела, но также присоединенную массу жидкости (смазки). </a:t>
            </a:r>
            <a:r>
              <a:rPr lang="ru-RU" dirty="0" smtClean="0">
                <a:solidFill>
                  <a:schemeClr val="tx1"/>
                </a:solidFill>
              </a:rPr>
              <a:t>Второе слагаемое  </a:t>
            </a:r>
            <a:r>
              <a:rPr lang="ru-RU" dirty="0">
                <a:solidFill>
                  <a:schemeClr val="tx1"/>
                </a:solidFill>
              </a:rPr>
              <a:t>представляет собой демпфирующий член, элементы матрицы </a:t>
            </a:r>
            <a:r>
              <a:rPr lang="ru-RU" i="1" dirty="0">
                <a:solidFill>
                  <a:schemeClr val="tx1"/>
                </a:solidFill>
              </a:rPr>
              <a:t>В</a:t>
            </a:r>
            <a:r>
              <a:rPr lang="ru-RU" dirty="0">
                <a:solidFill>
                  <a:schemeClr val="tx1"/>
                </a:solidFill>
              </a:rPr>
              <a:t> определяются при решении задач гидродинамической теории смазки. </a:t>
            </a:r>
            <a:endParaRPr lang="ru-RU" dirty="0" smtClean="0">
              <a:solidFill>
                <a:schemeClr val="tx1"/>
              </a:solidFill>
            </a:endParaRP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Третье слагаемое  </a:t>
            </a:r>
            <a:r>
              <a:rPr lang="ru-RU" dirty="0">
                <a:solidFill>
                  <a:schemeClr val="tx1"/>
                </a:solidFill>
              </a:rPr>
              <a:t>является гироскопическим членом с кососимметрической матрицей </a:t>
            </a:r>
            <a:r>
              <a:rPr lang="ru-RU" i="1" dirty="0">
                <a:solidFill>
                  <a:schemeClr val="tx1"/>
                </a:solidFill>
              </a:rPr>
              <a:t>Г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smtClean="0">
                <a:solidFill>
                  <a:schemeClr val="tx1"/>
                </a:solidFill>
              </a:rPr>
              <a:t> Четвертое слагаемое  </a:t>
            </a:r>
            <a:r>
              <a:rPr lang="ru-RU" dirty="0">
                <a:solidFill>
                  <a:schemeClr val="tx1"/>
                </a:solidFill>
              </a:rPr>
              <a:t>— </a:t>
            </a:r>
            <a:r>
              <a:rPr lang="ru-RU" dirty="0" err="1">
                <a:solidFill>
                  <a:schemeClr val="tx1"/>
                </a:solidFill>
              </a:rPr>
              <a:t>жесткостный</a:t>
            </a:r>
            <a:r>
              <a:rPr lang="ru-RU" dirty="0">
                <a:solidFill>
                  <a:schemeClr val="tx1"/>
                </a:solidFill>
              </a:rPr>
              <a:t> член, элементы матрицы </a:t>
            </a:r>
            <a:r>
              <a:rPr lang="ru-RU" i="1" dirty="0">
                <a:solidFill>
                  <a:schemeClr val="tx1"/>
                </a:solidFill>
              </a:rPr>
              <a:t>С</a:t>
            </a:r>
            <a:r>
              <a:rPr lang="ru-RU" dirty="0">
                <a:solidFill>
                  <a:schemeClr val="tx1"/>
                </a:solidFill>
              </a:rPr>
              <a:t> определяются при решении задач гидродинамической теории смазки. </a:t>
            </a:r>
            <a:r>
              <a:rPr lang="ru-RU" dirty="0" smtClean="0">
                <a:solidFill>
                  <a:schemeClr val="tx1"/>
                </a:solidFill>
              </a:rPr>
              <a:t>Пятое слагаемое является </a:t>
            </a:r>
            <a:r>
              <a:rPr lang="ru-RU" dirty="0" err="1">
                <a:solidFill>
                  <a:schemeClr val="tx1"/>
                </a:solidFill>
              </a:rPr>
              <a:t>квазигироскопическим</a:t>
            </a:r>
            <a:r>
              <a:rPr lang="ru-RU" dirty="0">
                <a:solidFill>
                  <a:schemeClr val="tx1"/>
                </a:solidFill>
              </a:rPr>
              <a:t> членом с кососимметрической матрицей. Матрица-столбец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ru-RU" dirty="0">
                <a:solidFill>
                  <a:schemeClr val="tx1"/>
                </a:solidFill>
              </a:rPr>
              <a:t> учитывает прочие возмущения, в том числе </a:t>
            </a:r>
            <a:r>
              <a:rPr lang="ru-RU" dirty="0" smtClean="0">
                <a:solidFill>
                  <a:schemeClr val="tx1"/>
                </a:solidFill>
              </a:rPr>
              <a:t>внешние.</a:t>
            </a:r>
          </a:p>
          <a:p>
            <a:endParaRPr lang="ru-RU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49" name="Object 1"/>
          <p:cNvGraphicFramePr>
            <a:graphicFrameLocks noChangeAspect="1"/>
          </p:cNvGraphicFramePr>
          <p:nvPr/>
        </p:nvGraphicFramePr>
        <p:xfrm>
          <a:off x="3995936" y="1556792"/>
          <a:ext cx="1988792" cy="360040"/>
        </p:xfrm>
        <a:graphic>
          <a:graphicData uri="http://schemas.openxmlformats.org/presentationml/2006/ole">
            <p:oleObj spid="_x0000_s2049" name="Уравнение" r:id="rId3" imgW="1104900" imgH="203200" progId="Equation.3">
              <p:embed/>
            </p:oleObj>
          </a:graphicData>
        </a:graphic>
      </p:graphicFrame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971600" y="2060848"/>
          <a:ext cx="310895" cy="272033"/>
        </p:xfrm>
        <a:graphic>
          <a:graphicData uri="http://schemas.openxmlformats.org/presentationml/2006/ole">
            <p:oleObj spid="_x0000_s2051" name="Уравнение" r:id="rId4" imgW="228501" imgH="203112" progId="Equation.3">
              <p:embed/>
            </p:oleObj>
          </a:graphicData>
        </a:graphic>
      </p:graphicFrame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827584" y="2276872"/>
          <a:ext cx="409573" cy="344041"/>
        </p:xfrm>
        <a:graphic>
          <a:graphicData uri="http://schemas.openxmlformats.org/presentationml/2006/ole">
            <p:oleObj spid="_x0000_s2053" name="Уравнение" r:id="rId5" imgW="241195" imgH="203112" progId="Equation.3">
              <p:embed/>
            </p:oleObj>
          </a:graphicData>
        </a:graphic>
      </p:graphicFrame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827584" y="2564904"/>
          <a:ext cx="409573" cy="344041"/>
        </p:xfrm>
        <a:graphic>
          <a:graphicData uri="http://schemas.openxmlformats.org/presentationml/2006/ole">
            <p:oleObj spid="_x0000_s2055" name="Уравнение" r:id="rId6" imgW="241195" imgH="203112" progId="Equation.3">
              <p:embed/>
            </p:oleObj>
          </a:graphicData>
        </a:graphic>
      </p:graphicFrame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2195736" y="3861048"/>
          <a:ext cx="3557796" cy="324991"/>
        </p:xfrm>
        <a:graphic>
          <a:graphicData uri="http://schemas.openxmlformats.org/presentationml/2006/ole">
            <p:oleObj spid="_x0000_s2057" name="Уравнение" r:id="rId7" imgW="1981200" imgH="177800" progId="Equation.3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620688"/>
            <a:ext cx="8424936" cy="5832648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Решение задачи </a:t>
            </a:r>
            <a:r>
              <a:rPr lang="ru-RU" dirty="0" smtClean="0">
                <a:solidFill>
                  <a:schemeClr val="tx1"/>
                </a:solidFill>
              </a:rPr>
              <a:t>теории смазки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868144" y="4653136"/>
            <a:ext cx="29523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Рис. 4. Распределение </a:t>
            </a:r>
            <a:endParaRPr lang="en-US" dirty="0" smtClean="0"/>
          </a:p>
          <a:p>
            <a:pPr algn="just"/>
            <a:r>
              <a:rPr lang="ru-RU" dirty="0" smtClean="0"/>
              <a:t>давления в слое жидкости. </a:t>
            </a:r>
          </a:p>
          <a:p>
            <a:pPr algn="just"/>
            <a:endParaRPr lang="ru-RU" dirty="0"/>
          </a:p>
        </p:txBody>
      </p:sp>
      <p:graphicFrame>
        <p:nvGraphicFramePr>
          <p:cNvPr id="3073" name="Object 1"/>
          <p:cNvGraphicFramePr>
            <a:graphicFrameLocks noChangeAspect="1"/>
          </p:cNvGraphicFramePr>
          <p:nvPr/>
        </p:nvGraphicFramePr>
        <p:xfrm>
          <a:off x="539552" y="2996952"/>
          <a:ext cx="4608511" cy="1165359"/>
        </p:xfrm>
        <a:graphic>
          <a:graphicData uri="http://schemas.openxmlformats.org/presentationml/2006/ole">
            <p:oleObj spid="_x0000_s3073" name="Формула" r:id="rId3" imgW="3213100" imgH="812800" progId="Equation.3">
              <p:embed/>
            </p:oleObj>
          </a:graphicData>
        </a:graphic>
      </p:graphicFrame>
      <p:pic>
        <p:nvPicPr>
          <p:cNvPr id="5" name="Picture 7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40152" y="1628800"/>
            <a:ext cx="2891781" cy="2891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4481736" y="5380672"/>
            <a:ext cx="466226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/>
              <a:t>Кривая 1 (сверху) получена при </a:t>
            </a:r>
            <a:r>
              <a:rPr lang="en-US" sz="1400" i="1" dirty="0" smtClean="0"/>
              <a:t>b </a:t>
            </a:r>
            <a:r>
              <a:rPr lang="ru-RU" sz="1400" dirty="0" smtClean="0"/>
              <a:t>= </a:t>
            </a:r>
            <a:r>
              <a:rPr lang="en-US" sz="1400" dirty="0" smtClean="0">
                <a:sym typeface="Symbol" pitchFamily="18" charset="2"/>
              </a:rPr>
              <a:t></a:t>
            </a:r>
            <a:r>
              <a:rPr lang="ru-RU" sz="1400" dirty="0" smtClean="0"/>
              <a:t>, </a:t>
            </a:r>
            <a:r>
              <a:rPr lang="ru-RU" sz="1400" i="1" dirty="0" smtClean="0">
                <a:sym typeface="Symbol" pitchFamily="18" charset="2"/>
              </a:rPr>
              <a:t> </a:t>
            </a:r>
            <a:r>
              <a:rPr lang="en-US" sz="1400" i="1" dirty="0" smtClean="0">
                <a:sym typeface="Symbol" pitchFamily="18" charset="2"/>
              </a:rPr>
              <a:t>a</a:t>
            </a:r>
            <a:r>
              <a:rPr lang="ru-RU" sz="1400" dirty="0" smtClean="0">
                <a:sym typeface="Symbol" pitchFamily="18" charset="2"/>
              </a:rPr>
              <a:t> = –0,475; </a:t>
            </a:r>
            <a:endParaRPr lang="en-US" sz="1400" dirty="0" smtClean="0">
              <a:sym typeface="Symbol" pitchFamily="18" charset="2"/>
            </a:endParaRPr>
          </a:p>
          <a:p>
            <a:pPr algn="ctr"/>
            <a:r>
              <a:rPr lang="ru-RU" sz="1400" dirty="0" smtClean="0">
                <a:sym typeface="Symbol" pitchFamily="18" charset="2"/>
              </a:rPr>
              <a:t>2 - при </a:t>
            </a:r>
            <a:r>
              <a:rPr lang="en-US" sz="1400" i="1" dirty="0" smtClean="0">
                <a:sym typeface="Symbol" pitchFamily="18" charset="2"/>
              </a:rPr>
              <a:t>a</a:t>
            </a:r>
            <a:r>
              <a:rPr lang="ru-RU" sz="1400" dirty="0" smtClean="0">
                <a:sym typeface="Symbol" pitchFamily="18" charset="2"/>
              </a:rPr>
              <a:t> = 3, </a:t>
            </a:r>
            <a:r>
              <a:rPr lang="en-US" sz="1400" i="1" dirty="0" smtClean="0">
                <a:sym typeface="Symbol" pitchFamily="18" charset="2"/>
              </a:rPr>
              <a:t>b</a:t>
            </a:r>
            <a:r>
              <a:rPr lang="ru-RU" sz="1400" dirty="0" smtClean="0">
                <a:sym typeface="Symbol" pitchFamily="18" charset="2"/>
              </a:rPr>
              <a:t> = –0,464; 3 - при </a:t>
            </a:r>
            <a:r>
              <a:rPr lang="en-US" sz="1400" i="1" dirty="0" smtClean="0">
                <a:sym typeface="Symbol" pitchFamily="18" charset="2"/>
              </a:rPr>
              <a:t>a</a:t>
            </a:r>
            <a:r>
              <a:rPr lang="ru-RU" sz="1400" dirty="0" smtClean="0">
                <a:sym typeface="Symbol" pitchFamily="18" charset="2"/>
              </a:rPr>
              <a:t> = 2, </a:t>
            </a:r>
            <a:r>
              <a:rPr lang="en-US" sz="1400" i="1" dirty="0" smtClean="0">
                <a:sym typeface="Symbol" pitchFamily="18" charset="2"/>
              </a:rPr>
              <a:t>b</a:t>
            </a:r>
            <a:r>
              <a:rPr lang="ru-RU" sz="1400" dirty="0" smtClean="0">
                <a:sym typeface="Symbol" pitchFamily="18" charset="2"/>
              </a:rPr>
              <a:t> =–0,443; </a:t>
            </a:r>
            <a:endParaRPr lang="en-US" sz="1400" dirty="0" smtClean="0">
              <a:sym typeface="Symbol" pitchFamily="18" charset="2"/>
            </a:endParaRPr>
          </a:p>
          <a:p>
            <a:pPr algn="ctr"/>
            <a:r>
              <a:rPr lang="ru-RU" sz="1400" dirty="0" smtClean="0">
                <a:sym typeface="Symbol" pitchFamily="18" charset="2"/>
              </a:rPr>
              <a:t>4 (снизу) - при </a:t>
            </a:r>
            <a:r>
              <a:rPr lang="en-US" sz="1400" i="1" dirty="0" smtClean="0">
                <a:sym typeface="Symbol" pitchFamily="18" charset="2"/>
              </a:rPr>
              <a:t>a</a:t>
            </a:r>
            <a:r>
              <a:rPr lang="ru-RU" sz="1400" dirty="0" smtClean="0">
                <a:sym typeface="Symbol" pitchFamily="18" charset="2"/>
              </a:rPr>
              <a:t> = 1, </a:t>
            </a:r>
            <a:r>
              <a:rPr lang="en-US" sz="1400" i="1" dirty="0" smtClean="0">
                <a:sym typeface="Symbol" pitchFamily="18" charset="2"/>
              </a:rPr>
              <a:t>b</a:t>
            </a:r>
            <a:r>
              <a:rPr lang="ru-RU" sz="1400" dirty="0" smtClean="0">
                <a:sym typeface="Symbol" pitchFamily="18" charset="2"/>
              </a:rPr>
              <a:t> = –0,358.</a:t>
            </a:r>
            <a:endParaRPr lang="ru-RU" sz="1400" dirty="0">
              <a:sym typeface="Symbol" pitchFamily="18" charset="2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55576" y="1700808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Уравнение для распределения давления в тонком </a:t>
            </a:r>
            <a:r>
              <a:rPr lang="ru-RU" dirty="0" smtClean="0"/>
              <a:t>слое </a:t>
            </a:r>
            <a:r>
              <a:rPr lang="ru-RU" dirty="0"/>
              <a:t>жидкости </a:t>
            </a:r>
            <a:r>
              <a:rPr lang="ru-RU" dirty="0" smtClean="0"/>
              <a:t>(уравнение </a:t>
            </a:r>
            <a:r>
              <a:rPr lang="ru-RU" dirty="0" err="1" smtClean="0"/>
              <a:t>Рейнольдса</a:t>
            </a:r>
            <a:r>
              <a:rPr lang="ru-RU" dirty="0" smtClean="0"/>
              <a:t>)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188640"/>
            <a:ext cx="81369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Краткий перечень результатов</a:t>
            </a:r>
          </a:p>
          <a:p>
            <a:pPr algn="ctr"/>
            <a:endParaRPr lang="ru-RU" b="1" dirty="0" smtClean="0"/>
          </a:p>
          <a:p>
            <a:r>
              <a:rPr lang="ru-RU" dirty="0" smtClean="0"/>
              <a:t>В процессе соприкосновения цилиндра с поверхностью смазочное вещество должно попадать между двумя телами, в результате соприкосновение будет происходить не непосредственно по поверхности цилиндра, а по масляной прослойке. </a:t>
            </a:r>
          </a:p>
          <a:p>
            <a:r>
              <a:rPr lang="ru-RU" dirty="0"/>
              <a:t>М</a:t>
            </a:r>
            <a:r>
              <a:rPr lang="ru-RU" dirty="0" smtClean="0"/>
              <a:t>асляная прослойка весьма существенно влияет качение цилиндра. </a:t>
            </a:r>
          </a:p>
          <a:p>
            <a:r>
              <a:rPr lang="ru-RU" dirty="0" smtClean="0"/>
              <a:t>Такая прослойка не только предотвращает непосредственный твердых тел, таким образом предотвращая их от слипания, уменьшая износ. </a:t>
            </a:r>
          </a:p>
          <a:p>
            <a:r>
              <a:rPr lang="ru-RU" dirty="0" smtClean="0"/>
              <a:t>Также прослойка существенно влияет на уменьшение напряжения поверхности металла в месте контакта</a:t>
            </a:r>
          </a:p>
          <a:p>
            <a:pPr algn="just"/>
            <a:r>
              <a:rPr lang="ru-RU" dirty="0" smtClean="0"/>
              <a:t>Присутствие масляной прослойки в месте контакта приводит к увеличению площади соприкосновения и более равномерному распределению давления.</a:t>
            </a:r>
          </a:p>
          <a:p>
            <a:pPr algn="just"/>
            <a:r>
              <a:rPr lang="ru-RU" dirty="0" smtClean="0"/>
              <a:t> В результате значительно снижаются величины напряжений на поверхности взаимодействия. Таким образом, в действительности при качении цилиндра по поверхности напряжение меньше рассчитанного статически.</a:t>
            </a:r>
            <a:endParaRPr lang="ru-RU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188640"/>
            <a:ext cx="813690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Краткий перечень результатов</a:t>
            </a:r>
          </a:p>
          <a:p>
            <a:pPr algn="ctr"/>
            <a:endParaRPr lang="ru-RU" b="1" dirty="0" smtClean="0"/>
          </a:p>
          <a:p>
            <a:r>
              <a:rPr lang="ru-RU" dirty="0" smtClean="0"/>
              <a:t>Структура </a:t>
            </a:r>
            <a:r>
              <a:rPr lang="ru-RU" dirty="0"/>
              <a:t>сил, действующих со стороны смазочного слоя на </a:t>
            </a:r>
            <a:r>
              <a:rPr lang="ru-RU" dirty="0" smtClean="0"/>
              <a:t>цилиндр при качении по поверхности, </a:t>
            </a:r>
            <a:r>
              <a:rPr lang="ru-RU" dirty="0"/>
              <a:t>носит сложный характер. Учет инерционных членов в уравнениях движения смазки позволяет обнаружить дополнительные силы, действующие в смазочном слое. </a:t>
            </a:r>
            <a:endParaRPr lang="ru-RU" dirty="0" smtClean="0"/>
          </a:p>
          <a:p>
            <a:r>
              <a:rPr lang="ru-RU" dirty="0" smtClean="0"/>
              <a:t>Уменьшая </a:t>
            </a:r>
            <a:r>
              <a:rPr lang="ru-RU" dirty="0"/>
              <a:t>относительный зазор и массу цилиндра, а также увеличивая радиус и длину </a:t>
            </a:r>
            <a:r>
              <a:rPr lang="ru-RU" dirty="0" smtClean="0"/>
              <a:t>цилиндра, </a:t>
            </a:r>
            <a:r>
              <a:rPr lang="ru-RU" dirty="0"/>
              <a:t>можно сделать </a:t>
            </a:r>
            <a:r>
              <a:rPr lang="ru-RU" dirty="0" smtClean="0"/>
              <a:t>качение цилиндра </a:t>
            </a:r>
            <a:r>
              <a:rPr lang="ru-RU" dirty="0"/>
              <a:t>в устойчивым. </a:t>
            </a:r>
          </a:p>
          <a:p>
            <a:r>
              <a:rPr lang="ru-RU" dirty="0"/>
              <a:t>Условие устойчивости идеально </a:t>
            </a:r>
            <a:r>
              <a:rPr lang="ru-RU" dirty="0" err="1"/>
              <a:t>отбалансированного</a:t>
            </a:r>
            <a:r>
              <a:rPr lang="ru-RU" dirty="0"/>
              <a:t> цилиндра является одновременно условием устойчивости неуравновешенного цилиндра. </a:t>
            </a:r>
            <a:endParaRPr lang="ru-RU" dirty="0" smtClean="0"/>
          </a:p>
          <a:p>
            <a:r>
              <a:rPr lang="ru-RU" dirty="0" smtClean="0"/>
              <a:t>Этот </a:t>
            </a:r>
            <a:r>
              <a:rPr lang="ru-RU" dirty="0"/>
              <a:t>результат относится как к абсолютно жестким, так и к гибким </a:t>
            </a:r>
            <a:r>
              <a:rPr lang="ru-RU" dirty="0" smtClean="0"/>
              <a:t>цилиндрическим опорам </a:t>
            </a:r>
            <a:r>
              <a:rPr lang="ru-RU" dirty="0"/>
              <a:t>при движении по </a:t>
            </a:r>
            <a:r>
              <a:rPr lang="ru-RU" dirty="0" smtClean="0"/>
              <a:t>поверхности.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620688"/>
            <a:ext cx="8424936" cy="5832648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Спасибо за внимание!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531</Words>
  <Application>Microsoft Office PowerPoint</Application>
  <PresentationFormat>Экран (4:3)</PresentationFormat>
  <Paragraphs>62</Paragraphs>
  <Slides>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Тема Office</vt:lpstr>
      <vt:lpstr>Microsoft Equation 3.0</vt:lpstr>
      <vt:lpstr>Международная научно-практическая конференция  «Материаловедение, формообразующие технологии и оборудование 2023» (ICMSSTE 2023)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Международная научно-практическая конференция  «Материаловедение, формообразующие технологии и оборудование 2023» (ICMSSTE 2023) </dc:title>
  <dc:creator>USER</dc:creator>
  <cp:lastModifiedBy>USER</cp:lastModifiedBy>
  <cp:revision>16</cp:revision>
  <dcterms:created xsi:type="dcterms:W3CDTF">2023-05-16T17:59:31Z</dcterms:created>
  <dcterms:modified xsi:type="dcterms:W3CDTF">2023-05-16T19:53:56Z</dcterms:modified>
</cp:coreProperties>
</file>