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4" r:id="rId3"/>
    <p:sldId id="263" r:id="rId4"/>
    <p:sldId id="264" r:id="rId5"/>
    <p:sldId id="276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624" userDrawn="1">
          <p15:clr>
            <a:srgbClr val="A4A3A4"/>
          </p15:clr>
        </p15:guide>
        <p15:guide id="4" orient="horz" pos="39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81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044" y="234"/>
      </p:cViewPr>
      <p:guideLst>
        <p:guide orient="horz" pos="2280"/>
        <p:guide pos="3840"/>
        <p:guide orient="horz" pos="624"/>
        <p:guide orient="horz" pos="39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Зависимость плотности заготовки от силы тока</a:t>
            </a:r>
          </a:p>
        </c:rich>
      </c:tx>
      <c:layout>
        <c:manualLayout>
          <c:xMode val="edge"/>
          <c:yMode val="edge"/>
          <c:x val="0.22676063282144981"/>
          <c:y val="2.65451897046900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854033439190266"/>
          <c:y val="0.11218342471588959"/>
          <c:w val="0.83239065176733151"/>
          <c:h val="0.6712171057151887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Лист1!$C$2</c:f>
              <c:strCache>
                <c:ptCount val="1"/>
                <c:pt idx="0">
                  <c:v>ρ обожженной заготовки, г/см3</c:v>
                </c:pt>
              </c:strCache>
            </c:strRef>
          </c:tx>
          <c:spPr>
            <a:ln w="19050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cat>
            <c:numRef>
              <c:f>Лист1!$B$3:$B$7</c:f>
              <c:numCache>
                <c:formatCode>General</c:formatCode>
                <c:ptCount val="5"/>
                <c:pt idx="0">
                  <c:v>12</c:v>
                </c:pt>
                <c:pt idx="1">
                  <c:v>14</c:v>
                </c:pt>
                <c:pt idx="2">
                  <c:v>16</c:v>
                </c:pt>
                <c:pt idx="3">
                  <c:v>18</c:v>
                </c:pt>
                <c:pt idx="4">
                  <c:v>20</c:v>
                </c:pt>
              </c:numCache>
            </c:numRef>
          </c:cat>
          <c:val>
            <c:numRef>
              <c:f>Лист1!$C$3:$C$7</c:f>
              <c:numCache>
                <c:formatCode>General</c:formatCode>
                <c:ptCount val="5"/>
                <c:pt idx="0">
                  <c:v>2.0099999999999998</c:v>
                </c:pt>
                <c:pt idx="1">
                  <c:v>1.99</c:v>
                </c:pt>
                <c:pt idx="2">
                  <c:v>1.97</c:v>
                </c:pt>
                <c:pt idx="3">
                  <c:v>1.96</c:v>
                </c:pt>
                <c:pt idx="4">
                  <c:v>1.94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9C-4FA7-935F-B88A621E8C93}"/>
            </c:ext>
          </c:extLst>
        </c:ser>
        <c:ser>
          <c:idx val="1"/>
          <c:order val="1"/>
          <c:tx>
            <c:strRef>
              <c:f>Лист1!$D$2</c:f>
              <c:strCache>
                <c:ptCount val="1"/>
                <c:pt idx="0">
                  <c:v>ρ сырца, г/см3</c:v>
                </c:pt>
              </c:strCache>
            </c:strRef>
          </c:tx>
          <c:spPr>
            <a:ln w="1905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Лист1!$B$3:$B$7</c:f>
              <c:numCache>
                <c:formatCode>General</c:formatCode>
                <c:ptCount val="5"/>
                <c:pt idx="0">
                  <c:v>12</c:v>
                </c:pt>
                <c:pt idx="1">
                  <c:v>14</c:v>
                </c:pt>
                <c:pt idx="2">
                  <c:v>16</c:v>
                </c:pt>
                <c:pt idx="3">
                  <c:v>18</c:v>
                </c:pt>
                <c:pt idx="4">
                  <c:v>20</c:v>
                </c:pt>
              </c:numCache>
            </c:numRef>
          </c:cat>
          <c:val>
            <c:numRef>
              <c:f>Лист1!$D$3:$D$7</c:f>
              <c:numCache>
                <c:formatCode>General</c:formatCode>
                <c:ptCount val="5"/>
                <c:pt idx="0">
                  <c:v>1.91</c:v>
                </c:pt>
                <c:pt idx="1">
                  <c:v>1.9</c:v>
                </c:pt>
                <c:pt idx="2">
                  <c:v>1.89</c:v>
                </c:pt>
                <c:pt idx="3">
                  <c:v>1.87</c:v>
                </c:pt>
                <c:pt idx="4">
                  <c:v>1.85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9C-4FA7-935F-B88A621E8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170992"/>
        <c:axId val="182170664"/>
      </c:lineChart>
      <c:catAx>
        <c:axId val="182170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Сила тока</a:t>
                </a:r>
                <a:r>
                  <a:rPr lang="en-US"/>
                  <a:t>, </a:t>
                </a:r>
                <a:r>
                  <a:rPr lang="ru-RU"/>
                  <a:t>мА</a:t>
                </a:r>
              </a:p>
            </c:rich>
          </c:tx>
          <c:layout>
            <c:manualLayout>
              <c:xMode val="edge"/>
              <c:yMode val="edge"/>
              <c:x val="0.45376480634531463"/>
              <c:y val="0.838308712851815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2170664"/>
        <c:crosses val="autoZero"/>
        <c:auto val="1"/>
        <c:lblAlgn val="ctr"/>
        <c:lblOffset val="100"/>
        <c:noMultiLvlLbl val="0"/>
      </c:catAx>
      <c:valAx>
        <c:axId val="182170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ρ</a:t>
                </a:r>
                <a:r>
                  <a:rPr lang="en-US"/>
                  <a:t>,</a:t>
                </a:r>
                <a:r>
                  <a:rPr lang="ru-RU"/>
                  <a:t> г</a:t>
                </a:r>
                <a:r>
                  <a:rPr lang="en-US"/>
                  <a:t>/</a:t>
                </a:r>
                <a:r>
                  <a:rPr lang="ru-RU"/>
                  <a:t>см3</a:t>
                </a:r>
              </a:p>
            </c:rich>
          </c:tx>
          <c:layout>
            <c:manualLayout>
              <c:xMode val="edge"/>
              <c:yMode val="edge"/>
              <c:x val="9.4611826216333787E-3"/>
              <c:y val="0.371386386499958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2170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88209407955742"/>
          <c:y val="0.91594575173780513"/>
          <c:w val="0.72033528743038855"/>
          <c:h val="6.48419523928385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53-4F02-8606-5BBE8B8AD8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53-4F02-8606-5BBE8B8AD8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53-4F02-8606-5BBE8B8AD8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27"/>
        <c:axId val="158545280"/>
        <c:axId val="156696672"/>
      </c:barChart>
      <c:catAx>
        <c:axId val="158545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6696672"/>
        <c:crosses val="autoZero"/>
        <c:auto val="1"/>
        <c:lblAlgn val="ctr"/>
        <c:lblOffset val="100"/>
        <c:noMultiLvlLbl val="0"/>
      </c:catAx>
      <c:valAx>
        <c:axId val="1566966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854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9EA1F-7E76-4269-B8D5-8092E3E4C7F0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42DF2-8739-4E5F-B9DD-32E48D476D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78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53C82-2D45-4BE9-989E-2851FD0BD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579A86-48BB-4A8A-AEA3-ADDB57161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10EBD-7A0B-4E5A-9321-F8A4D6F08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5AAE7-2748-40A6-9909-C0C064E8C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23426-E3D7-406B-A2CD-9BCAA5654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0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7F5AB-9113-409E-BA08-6EA93D13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C4082-686F-4BB4-999C-3D33A24CF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C6F4D-F256-4D28-861B-A26F48572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A21EB-B233-4C24-90AE-C93B11E5F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B7108-0729-4F89-8BC5-B08F6224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E0A063-BC0C-4DAE-BAE7-A8E9CBEB63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60F71D-9AA9-4948-A7D2-1641166FF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03287-B074-4CB0-B705-A19B7EB4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9BEE4-CE6F-4B67-BF5C-68FFDE63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BCDD6-0F29-47AB-808E-2A09852F0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4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A32E-E979-4230-8498-E27F14B6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29AE8-2F2B-4006-8E55-989727C24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AE313-45CF-42C4-8D67-2729CDAC4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7C648-53E2-46AB-BF90-D935CA14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628C8-BA17-4575-902D-91B5D5C6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31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20B08-4BA9-4F9C-B076-B2936FCA0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F9993-9A15-4042-9AAE-AA45D785C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0F267-EB12-452F-9137-36B00DC4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60797-DE91-41EB-9432-FED3A584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CAE71-833B-45CD-996E-C094B0E4D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3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F845E-D460-43EF-B040-B45603D26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EB151-5569-4D0C-A63D-E6ED8B7CE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3DB4E-8F10-4709-935C-E382F6062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58F09-1D5E-488E-A795-CA440BE43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556D5-ACF5-4A7A-AF48-EB5E4326C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527A8-8F10-431A-9DDB-9953679E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1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B8526-A104-4111-90A9-6E4DA4414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ED51C-6728-49EA-80A6-26BBCE8DC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6F391-0EBC-4F88-A011-12D1E373DD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879A4D-6353-4B56-A7AA-5068B41B11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26543-B6F0-4C86-BBC1-7392698BD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386C6A-9A7C-45BC-AA84-CAFA86DE1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9EE31C-6DC0-4952-9925-77B13A48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561655-9C08-4882-A894-A066B428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2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E1F34-6A2A-49A8-B489-DFEBF4490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A4183-950B-4BE3-822C-937EC9DD4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E5B6EA-4AA8-4C06-BDF9-6C127A3E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7F7E91-0957-4971-A049-BC583B4D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8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C6B50F-5389-4DFC-B26D-AAB89BE86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90199-ACFA-48DB-A5E8-496391B8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F9BF2-34BD-4537-999E-75A2A0F5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6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6B9C5-31F6-4C78-9848-265AFA47E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EA5A4-38EE-40DF-A90E-FE332008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4F7B0-9B0D-4B7B-BEE8-E02F836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C0C1D-88E4-4212-B999-DA643DAC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B0CBE-000F-4BEF-95BD-2F684D97C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8762A-1F40-4043-9F3C-79ED3CE1B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F321-FD1D-4033-8104-7AEAA9C9B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57D41C-18BD-4AC6-AE8F-2AE8F880B8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2F1C1-E1B6-4E17-8927-F3BB20879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23FB4-E4B0-46EC-950F-016C7AA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1F0B3-74D5-481B-AEF8-33E1B9979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6E9F9F-6D8C-47A0-8590-A3F108F51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0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7AD1E4-21B0-4EDD-AEC7-C25FDF6AD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17E53-9E91-4890-AD18-67D2E8DC8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8DCF6-184F-4CF0-8DE6-8C839C72DA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65DA3-109C-4BB0-9353-1E81ED7E1CC8}" type="datetimeFigureOut">
              <a:rPr lang="en-US" smtClean="0"/>
              <a:pPr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9484E-F94F-4FC9-AA78-422814FEA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230FB-2EF3-4D87-9C1E-271083981C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B996-B622-4B67-A455-51FC79324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8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2263E0-DD2A-418D-BEFC-0645BB6813CF}"/>
              </a:ext>
            </a:extLst>
          </p:cNvPr>
          <p:cNvSpPr/>
          <p:nvPr/>
        </p:nvSpPr>
        <p:spPr>
          <a:xfrm>
            <a:off x="0" y="0"/>
            <a:ext cx="9169400" cy="6858000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5098D1-2D2D-4366-A704-31FE246C6C2F}"/>
              </a:ext>
            </a:extLst>
          </p:cNvPr>
          <p:cNvSpPr/>
          <p:nvPr/>
        </p:nvSpPr>
        <p:spPr>
          <a:xfrm>
            <a:off x="0" y="6019800"/>
            <a:ext cx="2095500" cy="546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B66C77-DD8F-4EB2-82E4-84F18CC6A0E3}"/>
              </a:ext>
            </a:extLst>
          </p:cNvPr>
          <p:cNvSpPr txBox="1"/>
          <p:nvPr/>
        </p:nvSpPr>
        <p:spPr>
          <a:xfrm>
            <a:off x="132596" y="270641"/>
            <a:ext cx="6083300" cy="42473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«Получение и исследование толстостенных заготовок</a:t>
            </a:r>
            <a:r>
              <a:rPr lang="en-US" sz="3600" b="1" dirty="0" smtClean="0">
                <a:solidFill>
                  <a:schemeClr val="bg1"/>
                </a:solidFill>
              </a:rPr>
              <a:t>,</a:t>
            </a:r>
            <a:r>
              <a:rPr lang="ru-RU" sz="3600" b="1" dirty="0" smtClean="0">
                <a:solidFill>
                  <a:schemeClr val="bg1"/>
                </a:solidFill>
              </a:rPr>
              <a:t> отформованных </a:t>
            </a:r>
            <a:r>
              <a:rPr lang="ru-RU" sz="3600" b="1" dirty="0">
                <a:solidFill>
                  <a:schemeClr val="bg1"/>
                </a:solidFill>
              </a:rPr>
              <a:t>электрофоретическим методом из кварцевой керамики»</a:t>
            </a:r>
            <a:r>
              <a:rPr lang="ru-RU" sz="5400" dirty="0">
                <a:solidFill>
                  <a:schemeClr val="bg1"/>
                </a:solidFill>
              </a:rPr>
              <a:t/>
            </a:r>
            <a:br>
              <a:rPr lang="ru-RU" sz="5400" dirty="0">
                <a:solidFill>
                  <a:schemeClr val="bg1"/>
                </a:solidFill>
              </a:rPr>
            </a:br>
            <a:endParaRPr lang="en-US" sz="5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8" name="Picture 4" descr="https://i.ytimg.com/vi/3gYquBWtRMU/maxresdefaul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49" r="14275"/>
          <a:stretch/>
        </p:blipFill>
        <p:spPr bwMode="auto">
          <a:xfrm>
            <a:off x="6831148" y="970753"/>
            <a:ext cx="4446032" cy="49336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5F11A594-23BC-4C6E-897F-CBF8D914AE89}"/>
              </a:ext>
            </a:extLst>
          </p:cNvPr>
          <p:cNvSpPr/>
          <p:nvPr/>
        </p:nvSpPr>
        <p:spPr>
          <a:xfrm>
            <a:off x="7104799" y="1267097"/>
            <a:ext cx="3854938" cy="4343592"/>
          </a:xfrm>
          <a:prstGeom prst="rect">
            <a:avLst/>
          </a:prstGeom>
          <a:solidFill>
            <a:schemeClr val="tx1">
              <a:lumMod val="95000"/>
              <a:lumOff val="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247" y="2686979"/>
            <a:ext cx="1484042" cy="14840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132596" y="4150085"/>
            <a:ext cx="65659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Научный руководитель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  <a:r>
              <a:rPr lang="ru-RU" dirty="0" smtClean="0">
                <a:solidFill>
                  <a:schemeClr val="bg1"/>
                </a:solidFill>
              </a:rPr>
              <a:t> к.т.н., начальник лаборатории </a:t>
            </a:r>
            <a:r>
              <a:rPr lang="en-US" dirty="0" smtClean="0">
                <a:solidFill>
                  <a:schemeClr val="bg1"/>
                </a:solidFill>
              </a:rPr>
              <a:t>           </a:t>
            </a:r>
            <a:r>
              <a:rPr lang="ru-RU" dirty="0" smtClean="0">
                <a:solidFill>
                  <a:schemeClr val="bg1"/>
                </a:solidFill>
              </a:rPr>
              <a:t>Анашкина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А.А.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Студентка </a:t>
            </a:r>
            <a:r>
              <a:rPr lang="en-US" dirty="0" smtClean="0">
                <a:solidFill>
                  <a:schemeClr val="bg1"/>
                </a:solidFill>
              </a:rPr>
              <a:t>                                                                                                </a:t>
            </a:r>
            <a:r>
              <a:rPr lang="ru-RU" dirty="0" err="1" smtClean="0">
                <a:solidFill>
                  <a:schemeClr val="bg1"/>
                </a:solidFill>
              </a:rPr>
              <a:t>Конкина</a:t>
            </a:r>
            <a:r>
              <a:rPr lang="ru-RU" dirty="0" smtClean="0">
                <a:solidFill>
                  <a:schemeClr val="bg1"/>
                </a:solidFill>
              </a:rPr>
              <a:t> К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ru-RU" dirty="0" smtClean="0">
                <a:solidFill>
                  <a:schemeClr val="bg1"/>
                </a:solidFill>
              </a:rPr>
              <a:t>А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7884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8F1EF8-D55F-4EAB-9B5F-B1D632BB5452}"/>
              </a:ext>
            </a:extLst>
          </p:cNvPr>
          <p:cNvSpPr/>
          <p:nvPr/>
        </p:nvSpPr>
        <p:spPr>
          <a:xfrm>
            <a:off x="0" y="-1"/>
            <a:ext cx="12192000" cy="188007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1BCBC-95AD-472E-B71B-712C78CF5E1C}"/>
              </a:ext>
            </a:extLst>
          </p:cNvPr>
          <p:cNvSpPr/>
          <p:nvPr/>
        </p:nvSpPr>
        <p:spPr>
          <a:xfrm>
            <a:off x="11239500" y="6356350"/>
            <a:ext cx="9525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EA6C-E7C9-438A-A850-C2C66A35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8750" y="6356350"/>
            <a:ext cx="2743200" cy="365125"/>
          </a:xfrm>
        </p:spPr>
        <p:txBody>
          <a:bodyPr/>
          <a:lstStyle/>
          <a:p>
            <a:fld id="{1046B996-B622-4B67-A455-51FC79324563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514D56BA-E386-4602-AAA5-E5D8D066FBC3}"/>
              </a:ext>
            </a:extLst>
          </p:cNvPr>
          <p:cNvSpPr/>
          <p:nvPr/>
        </p:nvSpPr>
        <p:spPr>
          <a:xfrm>
            <a:off x="270933" y="314300"/>
            <a:ext cx="11661423" cy="5248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Актуальность</a:t>
            </a:r>
            <a:endParaRPr lang="en-US" sz="3600" b="1" dirty="0"/>
          </a:p>
        </p:txBody>
      </p:sp>
      <p:sp>
        <p:nvSpPr>
          <p:cNvPr id="15" name="Rectangle 23">
            <a:extLst>
              <a:ext uri="{FF2B5EF4-FFF2-40B4-BE49-F238E27FC236}">
                <a16:creationId xmlns:a16="http://schemas.microsoft.com/office/drawing/2014/main" id="{C1C2D080-7977-4256-9BE4-08161838E8B6}"/>
              </a:ext>
            </a:extLst>
          </p:cNvPr>
          <p:cNvSpPr/>
          <p:nvPr/>
        </p:nvSpPr>
        <p:spPr>
          <a:xfrm>
            <a:off x="270933" y="1234568"/>
            <a:ext cx="11661423" cy="128104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Одним из ведущих керамических материалов </a:t>
            </a:r>
            <a:r>
              <a:rPr lang="ru-RU" dirty="0"/>
              <a:t>в получении термостойких и радиопрозрачных изделий являются материалы из кварцевой керамики. Она применяется в области производства технической </a:t>
            </a:r>
            <a:r>
              <a:rPr lang="ru-RU" dirty="0" smtClean="0"/>
              <a:t>керамики и при </a:t>
            </a:r>
            <a:r>
              <a:rPr lang="ru-RU" dirty="0"/>
              <a:t>изготовлении различных видов </a:t>
            </a:r>
            <a:r>
              <a:rPr lang="ru-RU" dirty="0" smtClean="0"/>
              <a:t>огнеупоров</a:t>
            </a:r>
            <a:r>
              <a:rPr lang="en-US" dirty="0" smtClean="0"/>
              <a:t>.</a:t>
            </a:r>
            <a:endParaRPr lang="en-US" dirty="0"/>
          </a:p>
          <a:p>
            <a:pPr algn="ctr"/>
            <a:endParaRPr lang="ru-RU" dirty="0" smtClean="0"/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6AEB0FDA-C59D-4106-8631-5F0EC4BA2188}"/>
              </a:ext>
            </a:extLst>
          </p:cNvPr>
          <p:cNvSpPr/>
          <p:nvPr/>
        </p:nvSpPr>
        <p:spPr>
          <a:xfrm>
            <a:off x="270933" y="4938291"/>
            <a:ext cx="11661423" cy="12919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Уникальный материал</a:t>
            </a:r>
            <a:r>
              <a:rPr lang="en-US" dirty="0"/>
              <a:t>, </a:t>
            </a:r>
            <a:r>
              <a:rPr lang="ru-RU" dirty="0"/>
              <a:t>соответствующий высокому уровню </a:t>
            </a:r>
            <a:r>
              <a:rPr lang="ru-RU" dirty="0" smtClean="0"/>
              <a:t>технологии</a:t>
            </a:r>
            <a:r>
              <a:rPr lang="en-US" dirty="0"/>
              <a:t>,</a:t>
            </a:r>
            <a:r>
              <a:rPr lang="ru-RU" dirty="0"/>
              <a:t> интенсивно расширяет границы своего применения и требует дополнительных исследований</a:t>
            </a:r>
            <a:r>
              <a:rPr lang="en-US" dirty="0"/>
              <a:t>.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17" name="Rectangle 25">
            <a:extLst>
              <a:ext uri="{FF2B5EF4-FFF2-40B4-BE49-F238E27FC236}">
                <a16:creationId xmlns:a16="http://schemas.microsoft.com/office/drawing/2014/main" id="{E9CC6403-9DB7-4E64-8228-F96C8E493433}"/>
              </a:ext>
            </a:extLst>
          </p:cNvPr>
          <p:cNvSpPr/>
          <p:nvPr/>
        </p:nvSpPr>
        <p:spPr>
          <a:xfrm>
            <a:off x="270933" y="2731685"/>
            <a:ext cx="11661423" cy="199052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Основные </a:t>
            </a:r>
            <a:r>
              <a:rPr lang="ru-RU" dirty="0"/>
              <a:t>свойства, стабильные в широком интервале температур</a:t>
            </a:r>
            <a:r>
              <a:rPr lang="en-US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низкий показатель </a:t>
            </a:r>
            <a:r>
              <a:rPr lang="ru-RU" dirty="0" smtClean="0"/>
              <a:t>ТКЛР</a:t>
            </a:r>
            <a:r>
              <a:rPr lang="en-US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высокая </a:t>
            </a:r>
            <a:r>
              <a:rPr lang="ru-RU" dirty="0"/>
              <a:t>термическая стойкость,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хорошая </a:t>
            </a:r>
            <a:r>
              <a:rPr lang="ru-RU" dirty="0"/>
              <a:t>диэлектрическая </a:t>
            </a:r>
            <a:r>
              <a:rPr lang="ru-RU" dirty="0" smtClean="0"/>
              <a:t>проницаемость</a:t>
            </a:r>
            <a:r>
              <a:rPr lang="en-US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малые </a:t>
            </a:r>
            <a:r>
              <a:rPr lang="ru-RU" dirty="0"/>
              <a:t>диэлектрические потери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50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8F1EF8-D55F-4EAB-9B5F-B1D632BB5452}"/>
              </a:ext>
            </a:extLst>
          </p:cNvPr>
          <p:cNvSpPr/>
          <p:nvPr/>
        </p:nvSpPr>
        <p:spPr>
          <a:xfrm>
            <a:off x="0" y="-1"/>
            <a:ext cx="12192000" cy="188007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1BCBC-95AD-472E-B71B-712C78CF5E1C}"/>
              </a:ext>
            </a:extLst>
          </p:cNvPr>
          <p:cNvSpPr/>
          <p:nvPr/>
        </p:nvSpPr>
        <p:spPr>
          <a:xfrm>
            <a:off x="11239500" y="6356350"/>
            <a:ext cx="9525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0151CA-4F17-486D-A55B-4FFDBA3708A3}"/>
              </a:ext>
            </a:extLst>
          </p:cNvPr>
          <p:cNvSpPr txBox="1"/>
          <p:nvPr/>
        </p:nvSpPr>
        <p:spPr>
          <a:xfrm>
            <a:off x="790575" y="307497"/>
            <a:ext cx="10448925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3600" b="1" dirty="0" smtClean="0"/>
              <a:t>Проблематика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EA6C-E7C9-438A-A850-C2C66A35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8750" y="6356350"/>
            <a:ext cx="2743200" cy="365125"/>
          </a:xfrm>
        </p:spPr>
        <p:txBody>
          <a:bodyPr/>
          <a:lstStyle/>
          <a:p>
            <a:fld id="{1046B996-B622-4B67-A455-51FC79324563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FD9A3A7-425B-4AEB-A125-B79E389D150E}"/>
              </a:ext>
            </a:extLst>
          </p:cNvPr>
          <p:cNvSpPr txBox="1"/>
          <p:nvPr/>
        </p:nvSpPr>
        <p:spPr>
          <a:xfrm>
            <a:off x="1848034" y="2715677"/>
            <a:ext cx="7769964" cy="30777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/>
              <a:t>Н</a:t>
            </a:r>
            <a:r>
              <a:rPr lang="ru-RU" dirty="0" smtClean="0"/>
              <a:t>изкая </a:t>
            </a:r>
            <a:r>
              <a:rPr lang="ru-RU" dirty="0"/>
              <a:t>эффективность производства, связанная с длительностью процесса </a:t>
            </a:r>
            <a:r>
              <a:rPr lang="ru-RU" dirty="0" smtClean="0"/>
              <a:t>формования</a:t>
            </a:r>
            <a:r>
              <a:rPr lang="en-US" dirty="0" smtClean="0"/>
              <a:t>;</a:t>
            </a:r>
            <a:endParaRPr lang="ru-RU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u-RU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 smtClean="0"/>
              <a:t>Не</a:t>
            </a:r>
            <a:r>
              <a:rPr lang="ru-RU" dirty="0"/>
              <a:t> равномерное распределение свойств материала по объему заготовки и вследствие этого высокая вероятность образования трещин в толстостенных изделиях при термической </a:t>
            </a:r>
            <a:r>
              <a:rPr lang="ru-RU" dirty="0" smtClean="0"/>
              <a:t>обработке</a:t>
            </a:r>
            <a:r>
              <a:rPr lang="en-US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u-RU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 smtClean="0"/>
              <a:t>Непродолжительный </a:t>
            </a:r>
            <a:r>
              <a:rPr lang="ru-RU" dirty="0"/>
              <a:t>срок службы гипсовых </a:t>
            </a:r>
            <a:r>
              <a:rPr lang="ru-RU" dirty="0" smtClean="0"/>
              <a:t>форм</a:t>
            </a:r>
            <a:r>
              <a:rPr lang="en-US" dirty="0" smtClean="0"/>
              <a:t>.</a:t>
            </a:r>
            <a:endParaRPr lang="en-US" dirty="0"/>
          </a:p>
          <a:p>
            <a:endParaRPr lang="en-US" sz="2000" dirty="0"/>
          </a:p>
          <a:p>
            <a:endParaRPr lang="ru-RU" sz="2000" dirty="0"/>
          </a:p>
          <a:p>
            <a:endParaRPr lang="en-US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48034" y="5362280"/>
            <a:ext cx="6635209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Требуется поиск новых решений для повышения уровня свойств готовых изделий и  улучшения технологического </a:t>
            </a:r>
            <a:r>
              <a:rPr lang="ru-RU" b="1" dirty="0" smtClean="0"/>
              <a:t>процесса</a:t>
            </a:r>
            <a:r>
              <a:rPr lang="en-US" b="1" dirty="0" smtClean="0"/>
              <a:t>.</a:t>
            </a:r>
            <a:endParaRPr lang="ru-RU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D15CE48-14A3-41F9-A06F-3F8104CB9B7E}"/>
              </a:ext>
            </a:extLst>
          </p:cNvPr>
          <p:cNvSpPr txBox="1"/>
          <p:nvPr/>
        </p:nvSpPr>
        <p:spPr>
          <a:xfrm>
            <a:off x="428978" y="1177345"/>
            <a:ext cx="1152646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 smtClean="0"/>
              <a:t>Формование </a:t>
            </a:r>
            <a:r>
              <a:rPr lang="ru-RU" dirty="0"/>
              <a:t>керамических заготовок проводится </a:t>
            </a:r>
            <a:r>
              <a:rPr lang="ru-RU" dirty="0" smtClean="0"/>
              <a:t>методом </a:t>
            </a:r>
            <a:r>
              <a:rPr lang="ru-RU" dirty="0" err="1"/>
              <a:t>шликерного</a:t>
            </a:r>
            <a:r>
              <a:rPr lang="ru-RU" dirty="0"/>
              <a:t> </a:t>
            </a:r>
            <a:r>
              <a:rPr lang="ru-RU" dirty="0" smtClean="0"/>
              <a:t>литья. </a:t>
            </a:r>
            <a:r>
              <a:rPr lang="ru-RU" dirty="0"/>
              <a:t>Сущность </a:t>
            </a:r>
            <a:r>
              <a:rPr lang="ru-RU" dirty="0" smtClean="0"/>
              <a:t>его заключается </a:t>
            </a:r>
            <a:r>
              <a:rPr lang="ru-RU" dirty="0"/>
              <a:t>в заливке стабилизированной </a:t>
            </a:r>
            <a:r>
              <a:rPr lang="ru-RU" dirty="0" smtClean="0"/>
              <a:t>суспензии</a:t>
            </a:r>
            <a:r>
              <a:rPr lang="en-US" dirty="0" smtClean="0"/>
              <a:t> (</a:t>
            </a:r>
            <a:r>
              <a:rPr lang="ru-RU" dirty="0" err="1" smtClean="0"/>
              <a:t>шликера</a:t>
            </a:r>
            <a:r>
              <a:rPr lang="ru-RU" dirty="0" smtClean="0"/>
              <a:t>) </a:t>
            </a:r>
            <a:r>
              <a:rPr lang="ru-RU" dirty="0"/>
              <a:t>в </a:t>
            </a:r>
            <a:r>
              <a:rPr lang="ru-RU" dirty="0" smtClean="0"/>
              <a:t>пористую форму</a:t>
            </a:r>
            <a:r>
              <a:rPr lang="en-US" dirty="0" smtClean="0"/>
              <a:t>,</a:t>
            </a:r>
            <a:r>
              <a:rPr lang="ru-RU" dirty="0" smtClean="0"/>
              <a:t> которую традиционно </a:t>
            </a:r>
            <a:r>
              <a:rPr lang="ru-RU" dirty="0"/>
              <a:t>изготавливают из </a:t>
            </a:r>
            <a:r>
              <a:rPr lang="ru-RU" dirty="0" smtClean="0"/>
              <a:t>гипса. </a:t>
            </a:r>
            <a:endParaRPr lang="en-US" sz="16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D15CE48-14A3-41F9-A06F-3F8104CB9B7E}"/>
              </a:ext>
            </a:extLst>
          </p:cNvPr>
          <p:cNvSpPr txBox="1"/>
          <p:nvPr/>
        </p:nvSpPr>
        <p:spPr>
          <a:xfrm>
            <a:off x="428978" y="1946511"/>
            <a:ext cx="1136297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dirty="0" smtClean="0"/>
              <a:t>Способ </a:t>
            </a:r>
            <a:r>
              <a:rPr lang="ru-RU" dirty="0"/>
              <a:t>активно используется в промышленности, </a:t>
            </a:r>
            <a:r>
              <a:rPr lang="ru-RU" dirty="0" smtClean="0"/>
              <a:t>но </a:t>
            </a:r>
            <a:r>
              <a:rPr lang="ru-RU" dirty="0"/>
              <a:t>для получения толстостенных заготовок он имеет </a:t>
            </a:r>
            <a:r>
              <a:rPr lang="ru-RU" dirty="0" smtClean="0"/>
              <a:t>свои недостатки: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5512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8F1EF8-D55F-4EAB-9B5F-B1D632BB5452}"/>
              </a:ext>
            </a:extLst>
          </p:cNvPr>
          <p:cNvSpPr/>
          <p:nvPr/>
        </p:nvSpPr>
        <p:spPr>
          <a:xfrm>
            <a:off x="0" y="-1"/>
            <a:ext cx="12192000" cy="188007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1BCBC-95AD-472E-B71B-712C78CF5E1C}"/>
              </a:ext>
            </a:extLst>
          </p:cNvPr>
          <p:cNvSpPr/>
          <p:nvPr/>
        </p:nvSpPr>
        <p:spPr>
          <a:xfrm>
            <a:off x="11239500" y="6356350"/>
            <a:ext cx="9525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EA6C-E7C9-438A-A850-C2C66A35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8750" y="6356350"/>
            <a:ext cx="2743200" cy="365125"/>
          </a:xfrm>
        </p:spPr>
        <p:txBody>
          <a:bodyPr/>
          <a:lstStyle/>
          <a:p>
            <a:fld id="{1046B996-B622-4B67-A455-51FC79324563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37">
            <a:extLst>
              <a:ext uri="{FF2B5EF4-FFF2-40B4-BE49-F238E27FC236}">
                <a16:creationId xmlns:a16="http://schemas.microsoft.com/office/drawing/2014/main" id="{7B772E86-F8B5-4309-AACD-AF6561137330}"/>
              </a:ext>
            </a:extLst>
          </p:cNvPr>
          <p:cNvSpPr/>
          <p:nvPr/>
        </p:nvSpPr>
        <p:spPr>
          <a:xfrm>
            <a:off x="0" y="188006"/>
            <a:ext cx="12191999" cy="73002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Электрофоретическое формование </a:t>
            </a:r>
            <a:endParaRPr lang="en-US" sz="3600" dirty="0"/>
          </a:p>
        </p:txBody>
      </p:sp>
      <p:sp>
        <p:nvSpPr>
          <p:cNvPr id="16" name="Rectangle 55">
            <a:extLst>
              <a:ext uri="{FF2B5EF4-FFF2-40B4-BE49-F238E27FC236}">
                <a16:creationId xmlns:a16="http://schemas.microsoft.com/office/drawing/2014/main" id="{639A7617-C89F-4E53-B90E-E3A0FC53B56B}"/>
              </a:ext>
            </a:extLst>
          </p:cNvPr>
          <p:cNvSpPr/>
          <p:nvPr/>
        </p:nvSpPr>
        <p:spPr>
          <a:xfrm>
            <a:off x="1" y="862711"/>
            <a:ext cx="12191999" cy="1106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CF9EBF-8959-4A7C-9D94-DD53EC6BCDD9}"/>
              </a:ext>
            </a:extLst>
          </p:cNvPr>
          <p:cNvSpPr txBox="1"/>
          <p:nvPr/>
        </p:nvSpPr>
        <p:spPr>
          <a:xfrm>
            <a:off x="432880" y="1965584"/>
            <a:ext cx="2307091" cy="35394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u="sng" dirty="0" smtClean="0"/>
              <a:t>Преимущества</a:t>
            </a:r>
            <a:r>
              <a:rPr lang="en-US" u="sng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Нетрудоёмкий процесс формования</a:t>
            </a:r>
            <a:r>
              <a:rPr lang="en-US" dirty="0" smtClean="0"/>
              <a:t>.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Недорогостоящая оснастка</a:t>
            </a:r>
            <a:r>
              <a:rPr lang="en-US" dirty="0" smtClean="0"/>
              <a:t>.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Небольшая длительность формования</a:t>
            </a:r>
            <a:r>
              <a:rPr lang="en-US" dirty="0" smtClean="0"/>
              <a:t>.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Равномерность распределения основных свойств</a:t>
            </a:r>
            <a:r>
              <a:rPr lang="en-US" dirty="0" smtClean="0"/>
              <a:t>.</a:t>
            </a:r>
            <a:endParaRPr lang="ru-RU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-1" y="1076897"/>
            <a:ext cx="12191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ea typeface="Calibri" panose="020F0502020204030204" pitchFamily="34" charset="0"/>
              </a:rPr>
              <a:t>Были проанализированы ускоренные методы </a:t>
            </a:r>
            <a:r>
              <a:rPr lang="ru-RU" dirty="0">
                <a:solidFill>
                  <a:srgbClr val="000000"/>
                </a:solidFill>
                <a:ea typeface="Calibri" panose="020F0502020204030204" pitchFamily="34" charset="0"/>
              </a:rPr>
              <a:t>формования: криогенное и центробежное формование, формование под давлением и т.д. Для исследования выбор был сделан в пользу </a:t>
            </a:r>
            <a:r>
              <a:rPr lang="ru-RU" dirty="0" smtClean="0">
                <a:solidFill>
                  <a:srgbClr val="000000"/>
                </a:solidFill>
                <a:ea typeface="Calibri" panose="020F0502020204030204" pitchFamily="34" charset="0"/>
              </a:rPr>
              <a:t>электрофоретического формования</a:t>
            </a:r>
            <a:r>
              <a:rPr lang="en-US" dirty="0" smtClean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ru-RU" dirty="0"/>
          </a:p>
        </p:txBody>
      </p:sp>
      <p:pic>
        <p:nvPicPr>
          <p:cNvPr id="20" name="Рисунок 19"/>
          <p:cNvPicPr/>
          <p:nvPr/>
        </p:nvPicPr>
        <p:blipFill rotWithShape="1">
          <a:blip r:embed="rId2"/>
          <a:srcRect l="11229" t="25368" r="59826" b="13326"/>
          <a:stretch/>
        </p:blipFill>
        <p:spPr>
          <a:xfrm>
            <a:off x="2990692" y="2039915"/>
            <a:ext cx="2835186" cy="31805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88C7A65-3AEF-43E3-9ECE-3C752F2366B7}"/>
              </a:ext>
            </a:extLst>
          </p:cNvPr>
          <p:cNvSpPr txBox="1"/>
          <p:nvPr/>
        </p:nvSpPr>
        <p:spPr>
          <a:xfrm>
            <a:off x="3072602" y="5505014"/>
            <a:ext cx="2785122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pPr lvl="0" algn="ctr"/>
            <a:r>
              <a:rPr lang="ru-RU" dirty="0" smtClean="0"/>
              <a:t>Схема установки для </a:t>
            </a:r>
            <a:r>
              <a:rPr lang="en-US" dirty="0" smtClean="0"/>
              <a:t>       </a:t>
            </a:r>
            <a:r>
              <a:rPr lang="ru-RU" dirty="0" smtClean="0"/>
              <a:t>электрофоретического формования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8C7A65-3AEF-43E3-9ECE-3C752F2366B7}"/>
              </a:ext>
            </a:extLst>
          </p:cNvPr>
          <p:cNvSpPr txBox="1"/>
          <p:nvPr/>
        </p:nvSpPr>
        <p:spPr>
          <a:xfrm>
            <a:off x="7171587" y="5505014"/>
            <a:ext cx="395716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pPr lvl="0" algn="ctr"/>
            <a:r>
              <a:rPr lang="ru-RU" dirty="0" smtClean="0"/>
              <a:t>Оптимальной </a:t>
            </a:r>
            <a:r>
              <a:rPr lang="ru-RU" dirty="0"/>
              <a:t>для набора массы с необходимыми характеристиками выбрана сила тока 16 </a:t>
            </a:r>
            <a:r>
              <a:rPr lang="ru-RU" dirty="0" smtClean="0"/>
              <a:t>мА</a:t>
            </a:r>
            <a:r>
              <a:rPr lang="en-US" dirty="0" smtClean="0"/>
              <a:t>.</a:t>
            </a:r>
            <a:endParaRPr lang="en-US" sz="1600" dirty="0"/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202263E0-DD2A-418D-BEFC-0645BB6813CF}"/>
              </a:ext>
            </a:extLst>
          </p:cNvPr>
          <p:cNvSpPr/>
          <p:nvPr/>
        </p:nvSpPr>
        <p:spPr>
          <a:xfrm>
            <a:off x="6327319" y="1862240"/>
            <a:ext cx="5442862" cy="3558846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030525100"/>
              </p:ext>
            </p:extLst>
          </p:nvPr>
        </p:nvGraphicFramePr>
        <p:xfrm>
          <a:off x="6484074" y="2045064"/>
          <a:ext cx="5076825" cy="323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16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8F1EF8-D55F-4EAB-9B5F-B1D632BB5452}"/>
              </a:ext>
            </a:extLst>
          </p:cNvPr>
          <p:cNvSpPr/>
          <p:nvPr/>
        </p:nvSpPr>
        <p:spPr>
          <a:xfrm>
            <a:off x="0" y="-1"/>
            <a:ext cx="12192000" cy="188007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1BCBC-95AD-472E-B71B-712C78CF5E1C}"/>
              </a:ext>
            </a:extLst>
          </p:cNvPr>
          <p:cNvSpPr/>
          <p:nvPr/>
        </p:nvSpPr>
        <p:spPr>
          <a:xfrm>
            <a:off x="11239500" y="6356350"/>
            <a:ext cx="9525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EA6C-E7C9-438A-A850-C2C66A35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8750" y="6356350"/>
            <a:ext cx="2743200" cy="365125"/>
          </a:xfrm>
        </p:spPr>
        <p:txBody>
          <a:bodyPr/>
          <a:lstStyle/>
          <a:p>
            <a:fld id="{1046B996-B622-4B67-A455-51FC79324563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433A79C-3D67-4786-B81B-C40ED5D78F07}"/>
              </a:ext>
            </a:extLst>
          </p:cNvPr>
          <p:cNvSpPr txBox="1"/>
          <p:nvPr/>
        </p:nvSpPr>
        <p:spPr>
          <a:xfrm>
            <a:off x="1276350" y="5351901"/>
            <a:ext cx="96393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endParaRPr lang="en-US" sz="1600" dirty="0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56816497-62AB-4FB0-BC9B-D626C512C7FB}"/>
              </a:ext>
            </a:extLst>
          </p:cNvPr>
          <p:cNvSpPr>
            <a:spLocks/>
          </p:cNvSpPr>
          <p:nvPr/>
        </p:nvSpPr>
        <p:spPr bwMode="auto">
          <a:xfrm>
            <a:off x="264358" y="452270"/>
            <a:ext cx="7553779" cy="6086642"/>
          </a:xfrm>
          <a:custGeom>
            <a:avLst/>
            <a:gdLst/>
            <a:ahLst/>
            <a:cxnLst/>
            <a:rect l="l" t="t" r="r" b="b"/>
            <a:pathLst>
              <a:path w="2816107" h="2269147">
                <a:moveTo>
                  <a:pt x="2374594" y="1767196"/>
                </a:moveTo>
                <a:cubicBezTo>
                  <a:pt x="2370386" y="1767196"/>
                  <a:pt x="2366974" y="1770608"/>
                  <a:pt x="2366974" y="1774816"/>
                </a:cubicBezTo>
                <a:lnTo>
                  <a:pt x="2366974" y="1805295"/>
                </a:lnTo>
                <a:cubicBezTo>
                  <a:pt x="2366974" y="1809503"/>
                  <a:pt x="2370386" y="1812915"/>
                  <a:pt x="2374594" y="1812915"/>
                </a:cubicBezTo>
                <a:lnTo>
                  <a:pt x="2582510" y="1812915"/>
                </a:lnTo>
                <a:cubicBezTo>
                  <a:pt x="2586718" y="1812915"/>
                  <a:pt x="2590130" y="1809503"/>
                  <a:pt x="2590130" y="1805295"/>
                </a:cubicBezTo>
                <a:lnTo>
                  <a:pt x="2590130" y="1774816"/>
                </a:lnTo>
                <a:cubicBezTo>
                  <a:pt x="2590130" y="1770608"/>
                  <a:pt x="2586718" y="1767196"/>
                  <a:pt x="2582510" y="1767196"/>
                </a:cubicBezTo>
                <a:close/>
                <a:moveTo>
                  <a:pt x="103479" y="109814"/>
                </a:moveTo>
                <a:lnTo>
                  <a:pt x="103479" y="1589142"/>
                </a:lnTo>
                <a:lnTo>
                  <a:pt x="2713684" y="1589142"/>
                </a:lnTo>
                <a:lnTo>
                  <a:pt x="2713684" y="109814"/>
                </a:lnTo>
                <a:close/>
                <a:moveTo>
                  <a:pt x="54654" y="0"/>
                </a:moveTo>
                <a:lnTo>
                  <a:pt x="2761453" y="0"/>
                </a:lnTo>
                <a:lnTo>
                  <a:pt x="2766998" y="264"/>
                </a:lnTo>
                <a:lnTo>
                  <a:pt x="2772279" y="1320"/>
                </a:lnTo>
                <a:lnTo>
                  <a:pt x="2777559" y="2376"/>
                </a:lnTo>
                <a:lnTo>
                  <a:pt x="2782576" y="4224"/>
                </a:lnTo>
                <a:lnTo>
                  <a:pt x="2787328" y="6599"/>
                </a:lnTo>
                <a:lnTo>
                  <a:pt x="2792081" y="9503"/>
                </a:lnTo>
                <a:lnTo>
                  <a:pt x="2796305" y="12407"/>
                </a:lnTo>
                <a:lnTo>
                  <a:pt x="2800001" y="16103"/>
                </a:lnTo>
                <a:lnTo>
                  <a:pt x="2803698" y="19798"/>
                </a:lnTo>
                <a:lnTo>
                  <a:pt x="2806602" y="24022"/>
                </a:lnTo>
                <a:lnTo>
                  <a:pt x="2809506" y="28774"/>
                </a:lnTo>
                <a:lnTo>
                  <a:pt x="2811883" y="33525"/>
                </a:lnTo>
                <a:lnTo>
                  <a:pt x="2813731" y="38541"/>
                </a:lnTo>
                <a:lnTo>
                  <a:pt x="2814787" y="43820"/>
                </a:lnTo>
                <a:lnTo>
                  <a:pt x="2815843" y="49100"/>
                </a:lnTo>
                <a:lnTo>
                  <a:pt x="2816107" y="54643"/>
                </a:lnTo>
                <a:lnTo>
                  <a:pt x="2816107" y="1593683"/>
                </a:lnTo>
                <a:lnTo>
                  <a:pt x="2816107" y="1698957"/>
                </a:lnTo>
                <a:lnTo>
                  <a:pt x="2816107" y="1897739"/>
                </a:lnTo>
                <a:lnTo>
                  <a:pt x="2815843" y="1903282"/>
                </a:lnTo>
                <a:lnTo>
                  <a:pt x="2814787" y="1908825"/>
                </a:lnTo>
                <a:lnTo>
                  <a:pt x="2813731" y="1913840"/>
                </a:lnTo>
                <a:lnTo>
                  <a:pt x="2811883" y="1918855"/>
                </a:lnTo>
                <a:lnTo>
                  <a:pt x="2809506" y="1923605"/>
                </a:lnTo>
                <a:lnTo>
                  <a:pt x="2806602" y="1928356"/>
                </a:lnTo>
                <a:lnTo>
                  <a:pt x="2803698" y="1932316"/>
                </a:lnTo>
                <a:lnTo>
                  <a:pt x="2800001" y="1936275"/>
                </a:lnTo>
                <a:lnTo>
                  <a:pt x="2796305" y="1939970"/>
                </a:lnTo>
                <a:lnTo>
                  <a:pt x="2792081" y="1942873"/>
                </a:lnTo>
                <a:lnTo>
                  <a:pt x="2787328" y="1945777"/>
                </a:lnTo>
                <a:lnTo>
                  <a:pt x="2782576" y="1948152"/>
                </a:lnTo>
                <a:lnTo>
                  <a:pt x="2777559" y="1950000"/>
                </a:lnTo>
                <a:lnTo>
                  <a:pt x="2772279" y="1951319"/>
                </a:lnTo>
                <a:lnTo>
                  <a:pt x="2766998" y="1952111"/>
                </a:lnTo>
                <a:lnTo>
                  <a:pt x="2761453" y="1952375"/>
                </a:lnTo>
                <a:lnTo>
                  <a:pt x="1733074" y="1952375"/>
                </a:lnTo>
                <a:lnTo>
                  <a:pt x="1732918" y="1969244"/>
                </a:lnTo>
                <a:lnTo>
                  <a:pt x="1732391" y="1997201"/>
                </a:lnTo>
                <a:lnTo>
                  <a:pt x="1731336" y="2024367"/>
                </a:lnTo>
                <a:lnTo>
                  <a:pt x="1731072" y="2051269"/>
                </a:lnTo>
                <a:lnTo>
                  <a:pt x="1731072" y="2064193"/>
                </a:lnTo>
                <a:lnTo>
                  <a:pt x="1731336" y="2076853"/>
                </a:lnTo>
                <a:lnTo>
                  <a:pt x="1731600" y="2089513"/>
                </a:lnTo>
                <a:lnTo>
                  <a:pt x="1732654" y="2101645"/>
                </a:lnTo>
                <a:lnTo>
                  <a:pt x="1733973" y="2113250"/>
                </a:lnTo>
                <a:lnTo>
                  <a:pt x="1735291" y="2124855"/>
                </a:lnTo>
                <a:lnTo>
                  <a:pt x="1737401" y="2135932"/>
                </a:lnTo>
                <a:lnTo>
                  <a:pt x="1740038" y="2146482"/>
                </a:lnTo>
                <a:lnTo>
                  <a:pt x="1742938" y="2157032"/>
                </a:lnTo>
                <a:lnTo>
                  <a:pt x="1746630" y="2166791"/>
                </a:lnTo>
                <a:lnTo>
                  <a:pt x="1750849" y="2176022"/>
                </a:lnTo>
                <a:lnTo>
                  <a:pt x="1756122" y="2184726"/>
                </a:lnTo>
                <a:lnTo>
                  <a:pt x="1761924" y="2193429"/>
                </a:lnTo>
                <a:lnTo>
                  <a:pt x="1768779" y="2200814"/>
                </a:lnTo>
                <a:lnTo>
                  <a:pt x="1775899" y="2208199"/>
                </a:lnTo>
                <a:lnTo>
                  <a:pt x="1784337" y="2214793"/>
                </a:lnTo>
                <a:lnTo>
                  <a:pt x="1793566" y="2220859"/>
                </a:lnTo>
                <a:lnTo>
                  <a:pt x="1804113" y="2225870"/>
                </a:lnTo>
                <a:lnTo>
                  <a:pt x="1815452" y="2230881"/>
                </a:lnTo>
                <a:lnTo>
                  <a:pt x="1827581" y="2234838"/>
                </a:lnTo>
                <a:lnTo>
                  <a:pt x="1841029" y="2238266"/>
                </a:lnTo>
                <a:lnTo>
                  <a:pt x="1856060" y="2240640"/>
                </a:lnTo>
                <a:lnTo>
                  <a:pt x="1865085" y="2241693"/>
                </a:lnTo>
                <a:lnTo>
                  <a:pt x="1881633" y="2241693"/>
                </a:lnTo>
                <a:lnTo>
                  <a:pt x="1884272" y="2242216"/>
                </a:lnTo>
                <a:lnTo>
                  <a:pt x="1886647" y="2243000"/>
                </a:lnTo>
                <a:lnTo>
                  <a:pt x="1888134" y="2243737"/>
                </a:lnTo>
                <a:lnTo>
                  <a:pt x="1889020" y="2243805"/>
                </a:lnTo>
                <a:lnTo>
                  <a:pt x="1888272" y="2243805"/>
                </a:lnTo>
                <a:lnTo>
                  <a:pt x="1889286" y="2244308"/>
                </a:lnTo>
                <a:lnTo>
                  <a:pt x="1891398" y="2245615"/>
                </a:lnTo>
                <a:lnTo>
                  <a:pt x="1892981" y="2247968"/>
                </a:lnTo>
                <a:lnTo>
                  <a:pt x="1894037" y="2250321"/>
                </a:lnTo>
                <a:lnTo>
                  <a:pt x="1895092" y="2252675"/>
                </a:lnTo>
                <a:lnTo>
                  <a:pt x="1895356" y="2255551"/>
                </a:lnTo>
                <a:lnTo>
                  <a:pt x="1895092" y="2258165"/>
                </a:lnTo>
                <a:lnTo>
                  <a:pt x="1894037" y="2260780"/>
                </a:lnTo>
                <a:lnTo>
                  <a:pt x="1892981" y="2262872"/>
                </a:lnTo>
                <a:lnTo>
                  <a:pt x="1891398" y="2265225"/>
                </a:lnTo>
                <a:lnTo>
                  <a:pt x="1889286" y="2266532"/>
                </a:lnTo>
                <a:lnTo>
                  <a:pt x="1886647" y="2267840"/>
                </a:lnTo>
                <a:lnTo>
                  <a:pt x="1884272" y="2268624"/>
                </a:lnTo>
                <a:lnTo>
                  <a:pt x="1881633" y="2269147"/>
                </a:lnTo>
                <a:lnTo>
                  <a:pt x="940019" y="2269147"/>
                </a:lnTo>
                <a:lnTo>
                  <a:pt x="937116" y="2268624"/>
                </a:lnTo>
                <a:lnTo>
                  <a:pt x="934477" y="2267840"/>
                </a:lnTo>
                <a:lnTo>
                  <a:pt x="932366" y="2266532"/>
                </a:lnTo>
                <a:lnTo>
                  <a:pt x="930255" y="2265225"/>
                </a:lnTo>
                <a:lnTo>
                  <a:pt x="928407" y="2262872"/>
                </a:lnTo>
                <a:lnTo>
                  <a:pt x="927088" y="2260780"/>
                </a:lnTo>
                <a:lnTo>
                  <a:pt x="926560" y="2258165"/>
                </a:lnTo>
                <a:lnTo>
                  <a:pt x="926032" y="2255551"/>
                </a:lnTo>
                <a:lnTo>
                  <a:pt x="926560" y="2252675"/>
                </a:lnTo>
                <a:lnTo>
                  <a:pt x="927088" y="2250321"/>
                </a:lnTo>
                <a:lnTo>
                  <a:pt x="928407" y="2247968"/>
                </a:lnTo>
                <a:lnTo>
                  <a:pt x="930255" y="2245615"/>
                </a:lnTo>
                <a:lnTo>
                  <a:pt x="932366" y="2244308"/>
                </a:lnTo>
                <a:lnTo>
                  <a:pt x="933178" y="2243805"/>
                </a:lnTo>
                <a:lnTo>
                  <a:pt x="932367" y="2243805"/>
                </a:lnTo>
                <a:lnTo>
                  <a:pt x="933291" y="2243735"/>
                </a:lnTo>
                <a:lnTo>
                  <a:pt x="934477" y="2243000"/>
                </a:lnTo>
                <a:lnTo>
                  <a:pt x="937116" y="2242216"/>
                </a:lnTo>
                <a:lnTo>
                  <a:pt x="940019" y="2241693"/>
                </a:lnTo>
                <a:lnTo>
                  <a:pt x="956681" y="2241693"/>
                </a:lnTo>
                <a:lnTo>
                  <a:pt x="965855" y="2240640"/>
                </a:lnTo>
                <a:lnTo>
                  <a:pt x="980358" y="2238266"/>
                </a:lnTo>
                <a:lnTo>
                  <a:pt x="993806" y="2234838"/>
                </a:lnTo>
                <a:lnTo>
                  <a:pt x="1006463" y="2230881"/>
                </a:lnTo>
                <a:lnTo>
                  <a:pt x="1017538" y="2225870"/>
                </a:lnTo>
                <a:lnTo>
                  <a:pt x="1028085" y="2220859"/>
                </a:lnTo>
                <a:lnTo>
                  <a:pt x="1037314" y="2214793"/>
                </a:lnTo>
                <a:lnTo>
                  <a:pt x="1045489" y="2208199"/>
                </a:lnTo>
                <a:lnTo>
                  <a:pt x="1053135" y="2200814"/>
                </a:lnTo>
                <a:lnTo>
                  <a:pt x="1059464" y="2193429"/>
                </a:lnTo>
                <a:lnTo>
                  <a:pt x="1065265" y="2184726"/>
                </a:lnTo>
                <a:lnTo>
                  <a:pt x="1070539" y="2176022"/>
                </a:lnTo>
                <a:lnTo>
                  <a:pt x="1074758" y="2166791"/>
                </a:lnTo>
                <a:lnTo>
                  <a:pt x="1078449" y="2157032"/>
                </a:lnTo>
                <a:lnTo>
                  <a:pt x="1081877" y="2146482"/>
                </a:lnTo>
                <a:lnTo>
                  <a:pt x="1084250" y="2135932"/>
                </a:lnTo>
                <a:lnTo>
                  <a:pt x="1086360" y="2124855"/>
                </a:lnTo>
                <a:lnTo>
                  <a:pt x="1087942" y="2113250"/>
                </a:lnTo>
                <a:lnTo>
                  <a:pt x="1088997" y="2101645"/>
                </a:lnTo>
                <a:lnTo>
                  <a:pt x="1089788" y="2089513"/>
                </a:lnTo>
                <a:lnTo>
                  <a:pt x="1090315" y="2076853"/>
                </a:lnTo>
                <a:lnTo>
                  <a:pt x="1090579" y="2064193"/>
                </a:lnTo>
                <a:lnTo>
                  <a:pt x="1090579" y="2051269"/>
                </a:lnTo>
                <a:lnTo>
                  <a:pt x="1090052" y="2024367"/>
                </a:lnTo>
                <a:lnTo>
                  <a:pt x="1088997" y="1997201"/>
                </a:lnTo>
                <a:lnTo>
                  <a:pt x="1088469" y="1969244"/>
                </a:lnTo>
                <a:lnTo>
                  <a:pt x="1088313" y="1952375"/>
                </a:lnTo>
                <a:lnTo>
                  <a:pt x="54654" y="1952375"/>
                </a:lnTo>
                <a:lnTo>
                  <a:pt x="49109" y="1952111"/>
                </a:lnTo>
                <a:lnTo>
                  <a:pt x="43565" y="1951319"/>
                </a:lnTo>
                <a:lnTo>
                  <a:pt x="38548" y="1950000"/>
                </a:lnTo>
                <a:lnTo>
                  <a:pt x="33267" y="1948152"/>
                </a:lnTo>
                <a:lnTo>
                  <a:pt x="28515" y="1945777"/>
                </a:lnTo>
                <a:lnTo>
                  <a:pt x="24027" y="1942873"/>
                </a:lnTo>
                <a:lnTo>
                  <a:pt x="19802" y="1939970"/>
                </a:lnTo>
                <a:lnTo>
                  <a:pt x="15842" y="1936275"/>
                </a:lnTo>
                <a:lnTo>
                  <a:pt x="12409" y="1932316"/>
                </a:lnTo>
                <a:lnTo>
                  <a:pt x="8977" y="1928356"/>
                </a:lnTo>
                <a:lnTo>
                  <a:pt x="6337" y="1923605"/>
                </a:lnTo>
                <a:lnTo>
                  <a:pt x="4225" y="1918855"/>
                </a:lnTo>
                <a:lnTo>
                  <a:pt x="2376" y="1913840"/>
                </a:lnTo>
                <a:lnTo>
                  <a:pt x="792" y="1908825"/>
                </a:lnTo>
                <a:lnTo>
                  <a:pt x="264" y="1903282"/>
                </a:lnTo>
                <a:lnTo>
                  <a:pt x="0" y="1897739"/>
                </a:lnTo>
                <a:lnTo>
                  <a:pt x="0" y="1698957"/>
                </a:lnTo>
                <a:lnTo>
                  <a:pt x="0" y="1593683"/>
                </a:lnTo>
                <a:lnTo>
                  <a:pt x="0" y="54643"/>
                </a:lnTo>
                <a:lnTo>
                  <a:pt x="264" y="49100"/>
                </a:lnTo>
                <a:lnTo>
                  <a:pt x="792" y="43820"/>
                </a:lnTo>
                <a:lnTo>
                  <a:pt x="2376" y="38541"/>
                </a:lnTo>
                <a:lnTo>
                  <a:pt x="4225" y="33525"/>
                </a:lnTo>
                <a:lnTo>
                  <a:pt x="6337" y="28774"/>
                </a:lnTo>
                <a:lnTo>
                  <a:pt x="8977" y="24022"/>
                </a:lnTo>
                <a:lnTo>
                  <a:pt x="12409" y="19798"/>
                </a:lnTo>
                <a:lnTo>
                  <a:pt x="15842" y="16103"/>
                </a:lnTo>
                <a:lnTo>
                  <a:pt x="19802" y="12407"/>
                </a:lnTo>
                <a:lnTo>
                  <a:pt x="24027" y="9503"/>
                </a:lnTo>
                <a:lnTo>
                  <a:pt x="28515" y="6599"/>
                </a:lnTo>
                <a:lnTo>
                  <a:pt x="33267" y="4224"/>
                </a:lnTo>
                <a:lnTo>
                  <a:pt x="38548" y="2376"/>
                </a:lnTo>
                <a:lnTo>
                  <a:pt x="43565" y="1320"/>
                </a:lnTo>
                <a:lnTo>
                  <a:pt x="49109" y="2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965693"/>
              </p:ext>
            </p:extLst>
          </p:nvPr>
        </p:nvGraphicFramePr>
        <p:xfrm>
          <a:off x="735283" y="934811"/>
          <a:ext cx="6606043" cy="358035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036243">
                  <a:extLst>
                    <a:ext uri="{9D8B030D-6E8A-4147-A177-3AD203B41FA5}">
                      <a16:colId xmlns:a16="http://schemas.microsoft.com/office/drawing/2014/main" val="220712552"/>
                    </a:ext>
                  </a:extLst>
                </a:gridCol>
                <a:gridCol w="1784900">
                  <a:extLst>
                    <a:ext uri="{9D8B030D-6E8A-4147-A177-3AD203B41FA5}">
                      <a16:colId xmlns:a16="http://schemas.microsoft.com/office/drawing/2014/main" val="3995984287"/>
                    </a:ext>
                  </a:extLst>
                </a:gridCol>
                <a:gridCol w="1784900">
                  <a:extLst>
                    <a:ext uri="{9D8B030D-6E8A-4147-A177-3AD203B41FA5}">
                      <a16:colId xmlns:a16="http://schemas.microsoft.com/office/drawing/2014/main" val="2738407825"/>
                    </a:ext>
                  </a:extLst>
                </a:gridCol>
              </a:tblGrid>
              <a:tr h="416866">
                <a:tc rowSpan="2">
                  <a:txBody>
                    <a:bodyPr/>
                    <a:lstStyle/>
                    <a:p>
                      <a:pPr indent="18034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параметра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 anchor="ctr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Способ формования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590391"/>
                  </a:ext>
                </a:extLst>
              </a:tr>
              <a:tr h="5946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pc="-70" dirty="0" err="1">
                          <a:effectLst/>
                        </a:rPr>
                        <a:t>Шликерное</a:t>
                      </a:r>
                      <a:r>
                        <a:rPr lang="ru-RU" sz="1400" spc="-70" dirty="0">
                          <a:effectLst/>
                        </a:rPr>
                        <a:t> литьё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pc="-70">
                          <a:effectLst/>
                        </a:rPr>
                        <a:t>Электрофоретическое формование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83147667"/>
                  </a:ext>
                </a:extLst>
              </a:tr>
              <a:tr h="416866">
                <a:tc>
                  <a:txBody>
                    <a:bodyPr/>
                    <a:lstStyle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Длительность формования</a:t>
                      </a:r>
                      <a:r>
                        <a:rPr lang="en-US" sz="1400">
                          <a:effectLst/>
                        </a:rPr>
                        <a:t> t</a:t>
                      </a:r>
                      <a:r>
                        <a:rPr lang="ru-RU" sz="1400">
                          <a:effectLst/>
                        </a:rPr>
                        <a:t>, ч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</a:t>
                      </a:r>
                      <a:r>
                        <a:rPr lang="ru-RU" sz="1400" dirty="0" smtClean="0">
                          <a:effectLst/>
                        </a:rPr>
                        <a:t>3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0,67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extLst>
                  <a:ext uri="{0D108BD9-81ED-4DB2-BD59-A6C34878D82A}">
                    <a16:rowId xmlns:a16="http://schemas.microsoft.com/office/drawing/2014/main" val="3177207964"/>
                  </a:ext>
                </a:extLst>
              </a:tr>
              <a:tr h="484472">
                <a:tc>
                  <a:txBody>
                    <a:bodyPr/>
                    <a:lstStyle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Кажущаяся плотность сырца </a:t>
                      </a:r>
                      <a:r>
                        <a:rPr lang="en-US" sz="1400" dirty="0" err="1">
                          <a:effectLst/>
                        </a:rPr>
                        <a:t>ρ</a:t>
                      </a:r>
                      <a:r>
                        <a:rPr lang="en-US" sz="1400" baseline="-25000" dirty="0" err="1">
                          <a:effectLst/>
                        </a:rPr>
                        <a:t>c</a:t>
                      </a:r>
                      <a:r>
                        <a:rPr lang="ru-RU" sz="1400" baseline="-25000" dirty="0">
                          <a:effectLst/>
                        </a:rPr>
                        <a:t>.</a:t>
                      </a:r>
                      <a:r>
                        <a:rPr lang="ru-RU" sz="1400" dirty="0">
                          <a:effectLst/>
                        </a:rPr>
                        <a:t>, г/см³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1,89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1,89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extLst>
                  <a:ext uri="{0D108BD9-81ED-4DB2-BD59-A6C34878D82A}">
                    <a16:rowId xmlns:a16="http://schemas.microsoft.com/office/drawing/2014/main" val="465284454"/>
                  </a:ext>
                </a:extLst>
              </a:tr>
              <a:tr h="416866">
                <a:tc>
                  <a:txBody>
                    <a:bodyPr/>
                    <a:lstStyle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Кажущаяся плотность ρ</a:t>
                      </a:r>
                      <a:r>
                        <a:rPr lang="ru-RU" sz="1400" baseline="-25000">
                          <a:effectLst/>
                          <a:highlight>
                            <a:srgbClr val="FFFFFF"/>
                          </a:highlight>
                        </a:rPr>
                        <a:t>об.</a:t>
                      </a:r>
                      <a:r>
                        <a:rPr lang="ru-RU" sz="1400">
                          <a:effectLst/>
                        </a:rPr>
                        <a:t>, г/см³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1,97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1,97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extLst>
                  <a:ext uri="{0D108BD9-81ED-4DB2-BD59-A6C34878D82A}">
                    <a16:rowId xmlns:a16="http://schemas.microsoft.com/office/drawing/2014/main" val="624128525"/>
                  </a:ext>
                </a:extLst>
              </a:tr>
              <a:tr h="416866">
                <a:tc>
                  <a:txBody>
                    <a:bodyPr/>
                    <a:lstStyle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Открытая пористость П, %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11,2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10,6</a:t>
                      </a:r>
                      <a:endParaRPr lang="ru-RU" sz="11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extLst>
                  <a:ext uri="{0D108BD9-81ED-4DB2-BD59-A6C34878D82A}">
                    <a16:rowId xmlns:a16="http://schemas.microsoft.com/office/drawing/2014/main" val="1733287038"/>
                  </a:ext>
                </a:extLst>
              </a:tr>
              <a:tr h="416866">
                <a:tc>
                  <a:txBody>
                    <a:bodyPr/>
                    <a:lstStyle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Водопоглощение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W</a:t>
                      </a:r>
                      <a:r>
                        <a:rPr lang="ru-RU" sz="1400" dirty="0">
                          <a:effectLst/>
                        </a:rPr>
                        <a:t>, %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5,7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4,9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extLst>
                  <a:ext uri="{0D108BD9-81ED-4DB2-BD59-A6C34878D82A}">
                    <a16:rowId xmlns:a16="http://schemas.microsoft.com/office/drawing/2014/main" val="816068165"/>
                  </a:ext>
                </a:extLst>
              </a:tr>
              <a:tr h="416866">
                <a:tc>
                  <a:txBody>
                    <a:bodyPr/>
                    <a:lstStyle/>
                    <a:p>
                      <a:pPr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Предел</a:t>
                      </a:r>
                      <a:r>
                        <a:rPr lang="ru-RU" sz="1400" baseline="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 п</a:t>
                      </a: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рочности</a:t>
                      </a:r>
                      <a:r>
                        <a:rPr lang="en-US" sz="14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,</a:t>
                      </a:r>
                      <a:r>
                        <a:rPr lang="en-US" sz="1400" baseline="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МПа</a:t>
                      </a:r>
                      <a:endParaRPr lang="ru-RU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68</a:t>
                      </a:r>
                      <a:endParaRPr lang="ru-RU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DejaVu Sans"/>
                        </a:rPr>
                        <a:t>70</a:t>
                      </a:r>
                      <a:endParaRPr lang="ru-RU" sz="1400" dirty="0">
                        <a:solidFill>
                          <a:srgbClr val="00000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DejaVu Sans"/>
                      </a:endParaRPr>
                    </a:p>
                  </a:txBody>
                  <a:tcPr marL="50800" marR="63500" marT="63500" marB="63500"/>
                </a:tc>
                <a:extLst>
                  <a:ext uri="{0D108BD9-81ED-4DB2-BD59-A6C34878D82A}">
                    <a16:rowId xmlns:a16="http://schemas.microsoft.com/office/drawing/2014/main" val="913693969"/>
                  </a:ext>
                </a:extLst>
              </a:tr>
            </a:tbl>
          </a:graphicData>
        </a:graphic>
      </p:graphicFrame>
      <p:graphicFrame>
        <p:nvGraphicFramePr>
          <p:cNvPr id="14" name="Chart 10">
            <a:extLst>
              <a:ext uri="{FF2B5EF4-FFF2-40B4-BE49-F238E27FC236}">
                <a16:creationId xmlns:a16="http://schemas.microsoft.com/office/drawing/2014/main" id="{58F816EF-DFFF-464E-825C-D37FD9E82A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6639256"/>
              </p:ext>
            </p:extLst>
          </p:nvPr>
        </p:nvGraphicFramePr>
        <p:xfrm>
          <a:off x="8386989" y="1889314"/>
          <a:ext cx="2852511" cy="1901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A0151CA-4F17-486D-A55B-4FFDBA3708A3}"/>
              </a:ext>
            </a:extLst>
          </p:cNvPr>
          <p:cNvSpPr txBox="1"/>
          <p:nvPr/>
        </p:nvSpPr>
        <p:spPr>
          <a:xfrm>
            <a:off x="8162767" y="574795"/>
            <a:ext cx="3629183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ru-RU" sz="3600" b="1" dirty="0" smtClean="0"/>
              <a:t>Сравнение свойств изделий</a:t>
            </a:r>
            <a:endParaRPr lang="en-US" sz="3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211DD0-B2A1-4468-A2E4-6F2462F725A5}"/>
              </a:ext>
            </a:extLst>
          </p:cNvPr>
          <p:cNvSpPr txBox="1"/>
          <p:nvPr/>
        </p:nvSpPr>
        <p:spPr>
          <a:xfrm>
            <a:off x="8162766" y="3997511"/>
            <a:ext cx="3629183" cy="172354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Длительность формования удалось сократить </a:t>
            </a:r>
            <a:r>
              <a:rPr lang="ru-RU" sz="3200" dirty="0" smtClean="0">
                <a:solidFill>
                  <a:schemeClr val="bg1"/>
                </a:solidFill>
              </a:rPr>
              <a:t>в </a:t>
            </a:r>
            <a:r>
              <a:rPr lang="ru-RU" sz="4800" b="1" dirty="0" smtClean="0">
                <a:solidFill>
                  <a:schemeClr val="bg1"/>
                </a:solidFill>
              </a:rPr>
              <a:t>20 </a:t>
            </a:r>
            <a:r>
              <a:rPr lang="ru-RU" sz="3200" dirty="0">
                <a:solidFill>
                  <a:schemeClr val="bg1"/>
                </a:solidFill>
              </a:rPr>
              <a:t>раз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73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28F1EF8-D55F-4EAB-9B5F-B1D632BB5452}"/>
              </a:ext>
            </a:extLst>
          </p:cNvPr>
          <p:cNvSpPr/>
          <p:nvPr/>
        </p:nvSpPr>
        <p:spPr>
          <a:xfrm>
            <a:off x="0" y="-1"/>
            <a:ext cx="12192000" cy="188007"/>
          </a:xfrm>
          <a:prstGeom prst="rect">
            <a:avLst/>
          </a:prstGeom>
          <a:pattFill prst="zigZag">
            <a:fgClr>
              <a:schemeClr val="accent5">
                <a:lumMod val="75000"/>
              </a:schemeClr>
            </a:fgClr>
            <a:bgClr>
              <a:schemeClr val="accent5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1BCBC-95AD-472E-B71B-712C78CF5E1C}"/>
              </a:ext>
            </a:extLst>
          </p:cNvPr>
          <p:cNvSpPr/>
          <p:nvPr/>
        </p:nvSpPr>
        <p:spPr>
          <a:xfrm>
            <a:off x="11239500" y="6356350"/>
            <a:ext cx="9525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EA6C-E7C9-438A-A850-C2C66A350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8750" y="6356350"/>
            <a:ext cx="2743200" cy="365125"/>
          </a:xfrm>
        </p:spPr>
        <p:txBody>
          <a:bodyPr/>
          <a:lstStyle/>
          <a:p>
            <a:fld id="{1046B996-B622-4B67-A455-51FC79324563}" type="slidenum">
              <a:rPr lang="en-US" smtClean="0">
                <a:solidFill>
                  <a:schemeClr val="bg1"/>
                </a:solidFill>
              </a:rPr>
              <a:pPr/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54DB008-DFF5-4219-8FCA-4FDB53F8BB1D}"/>
              </a:ext>
            </a:extLst>
          </p:cNvPr>
          <p:cNvGrpSpPr/>
          <p:nvPr/>
        </p:nvGrpSpPr>
        <p:grpSpPr>
          <a:xfrm>
            <a:off x="292927" y="612300"/>
            <a:ext cx="11499023" cy="4242434"/>
            <a:chOff x="248477" y="1229835"/>
            <a:chExt cx="11499023" cy="4242434"/>
          </a:xfrm>
        </p:grpSpPr>
        <p:sp>
          <p:nvSpPr>
            <p:cNvPr id="43" name="Rounded Rectangle 24">
              <a:extLst>
                <a:ext uri="{FF2B5EF4-FFF2-40B4-BE49-F238E27FC236}">
                  <a16:creationId xmlns:a16="http://schemas.microsoft.com/office/drawing/2014/main" id="{44CBFC28-29F2-4D3B-AA4B-7A2C7813C8C7}"/>
                </a:ext>
              </a:extLst>
            </p:cNvPr>
            <p:cNvSpPr/>
            <p:nvPr/>
          </p:nvSpPr>
          <p:spPr>
            <a:xfrm>
              <a:off x="2514600" y="2879777"/>
              <a:ext cx="9232900" cy="854582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26">
              <a:extLst>
                <a:ext uri="{FF2B5EF4-FFF2-40B4-BE49-F238E27FC236}">
                  <a16:creationId xmlns:a16="http://schemas.microsoft.com/office/drawing/2014/main" id="{030A0458-170A-4986-853D-E645265EC96E}"/>
                </a:ext>
              </a:extLst>
            </p:cNvPr>
            <p:cNvSpPr/>
            <p:nvPr/>
          </p:nvSpPr>
          <p:spPr>
            <a:xfrm>
              <a:off x="2514600" y="3881956"/>
              <a:ext cx="9232900" cy="854582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13">
              <a:extLst>
                <a:ext uri="{FF2B5EF4-FFF2-40B4-BE49-F238E27FC236}">
                  <a16:creationId xmlns:a16="http://schemas.microsoft.com/office/drawing/2014/main" id="{AB38CDF9-152F-4BF3-879D-371EB5BE9E98}"/>
                </a:ext>
              </a:extLst>
            </p:cNvPr>
            <p:cNvSpPr/>
            <p:nvPr/>
          </p:nvSpPr>
          <p:spPr>
            <a:xfrm>
              <a:off x="2514600" y="1877598"/>
              <a:ext cx="9232900" cy="854582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5440D85-C8CA-4F47-84C3-73E09A029BE3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4599032" y="3871712"/>
              <a:ext cx="6842669" cy="104644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r"/>
              <a:r>
                <a:rPr lang="ru-RU" sz="1600" dirty="0" smtClean="0">
                  <a:solidFill>
                    <a:schemeClr val="bg1"/>
                  </a:solidFill>
                </a:rPr>
                <a:t>Значение </a:t>
              </a:r>
              <a:r>
                <a:rPr lang="ru-RU" sz="1600" dirty="0">
                  <a:solidFill>
                    <a:schemeClr val="bg1"/>
                  </a:solidFill>
                </a:rPr>
                <a:t>плотности фрагментов заготовки (1,96 – 1,99 г/см³) свидетельствует о высоком уровне равномерности свойств материала заготовки.</a:t>
              </a:r>
            </a:p>
            <a:p>
              <a:pPr algn="r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2136CEF-B766-4C31-9943-3FFB3EF3D73A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4629466" y="3012008"/>
              <a:ext cx="6781799" cy="58477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r"/>
              <a:r>
                <a:rPr lang="ru-RU" sz="1600" dirty="0" smtClean="0">
                  <a:solidFill>
                    <a:schemeClr val="bg1"/>
                  </a:solidFill>
                </a:rPr>
                <a:t>Прочность заготовки</a:t>
              </a:r>
              <a:r>
                <a:rPr lang="en-US" sz="1600" dirty="0" smtClean="0">
                  <a:solidFill>
                    <a:schemeClr val="bg1"/>
                  </a:solidFill>
                </a:rPr>
                <a:t>:</a:t>
              </a:r>
              <a:r>
                <a:rPr lang="ru-RU" sz="1600" dirty="0" smtClean="0">
                  <a:solidFill>
                    <a:schemeClr val="bg1"/>
                  </a:solidFill>
                </a:rPr>
                <a:t> 70 МПа</a:t>
              </a:r>
              <a:r>
                <a:rPr lang="en-US" sz="1600" dirty="0" smtClean="0">
                  <a:solidFill>
                    <a:schemeClr val="bg1"/>
                  </a:solidFill>
                </a:rPr>
                <a:t>, </a:t>
              </a:r>
              <a:r>
                <a:rPr lang="ru-RU" sz="1600" dirty="0" smtClean="0">
                  <a:solidFill>
                    <a:schemeClr val="bg1"/>
                  </a:solidFill>
                </a:rPr>
                <a:t>что входит в диапазон предъявляемой прочности для изделий из кварцевой керамики</a:t>
              </a:r>
              <a:r>
                <a:rPr lang="en-US" sz="1600" dirty="0" smtClean="0">
                  <a:solidFill>
                    <a:schemeClr val="bg1"/>
                  </a:solidFill>
                </a:rPr>
                <a:t>.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A8B47D28-9801-4068-BAAC-B9F33C2AE469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4571999" y="2016139"/>
              <a:ext cx="6781799" cy="55399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r"/>
              <a:r>
                <a:rPr lang="ru-RU" sz="1600" dirty="0">
                  <a:solidFill>
                    <a:schemeClr val="bg1"/>
                  </a:solidFill>
                </a:rPr>
                <a:t>Заготовка толщиной 70 </a:t>
              </a:r>
              <a:r>
                <a:rPr lang="ru-RU" sz="1600" dirty="0" smtClean="0">
                  <a:solidFill>
                    <a:schemeClr val="bg1"/>
                  </a:solidFill>
                </a:rPr>
                <a:t>мм </a:t>
              </a:r>
              <a:r>
                <a:rPr lang="ru-RU" sz="1600" dirty="0">
                  <a:solidFill>
                    <a:schemeClr val="bg1"/>
                  </a:solidFill>
                </a:rPr>
                <a:t>и высотой 50 </a:t>
              </a:r>
              <a:r>
                <a:rPr lang="ru-RU" sz="1600" dirty="0" smtClean="0">
                  <a:solidFill>
                    <a:schemeClr val="bg1"/>
                  </a:solidFill>
                </a:rPr>
                <a:t>мм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smtClean="0">
                  <a:solidFill>
                    <a:schemeClr val="bg1"/>
                  </a:solidFill>
                </a:rPr>
                <a:t>(</a:t>
              </a:r>
              <a:r>
                <a:rPr lang="ru-RU" sz="1600" dirty="0" smtClean="0">
                  <a:solidFill>
                    <a:schemeClr val="bg1"/>
                  </a:solidFill>
                </a:rPr>
                <a:t>межэлектродное расстояние)</a:t>
              </a:r>
              <a:r>
                <a:rPr lang="en-US" sz="1600" dirty="0" smtClean="0">
                  <a:solidFill>
                    <a:schemeClr val="bg1"/>
                  </a:solidFill>
                </a:rPr>
                <a:t>.</a:t>
              </a:r>
              <a:endParaRPr lang="en-US" sz="1600" dirty="0">
                <a:solidFill>
                  <a:schemeClr val="bg1"/>
                </a:solidFill>
              </a:endParaRPr>
            </a:p>
            <a:p>
              <a:pPr algn="r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C52C9D12-685C-4785-8F70-5720F35F66C3}"/>
                </a:ext>
              </a:extLst>
            </p:cNvPr>
            <p:cNvSpPr/>
            <p:nvPr/>
          </p:nvSpPr>
          <p:spPr>
            <a:xfrm>
              <a:off x="248477" y="1229835"/>
              <a:ext cx="4242434" cy="4242434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Фото изделия</a:t>
              </a:r>
              <a:endParaRPr lang="en-US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A0151CA-4F17-486D-A55B-4FFDBA3708A3}"/>
              </a:ext>
            </a:extLst>
          </p:cNvPr>
          <p:cNvSpPr txBox="1"/>
          <p:nvPr/>
        </p:nvSpPr>
        <p:spPr>
          <a:xfrm>
            <a:off x="4185558" y="420842"/>
            <a:ext cx="7053942" cy="5539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ru-RU" sz="3600" dirty="0"/>
              <a:t>С</a:t>
            </a:r>
            <a:r>
              <a:rPr lang="ru-RU" sz="3600" dirty="0" smtClean="0"/>
              <a:t>войства изделия</a:t>
            </a:r>
            <a:endParaRPr lang="en-US" sz="3600" dirty="0"/>
          </a:p>
        </p:txBody>
      </p:sp>
      <p:sp>
        <p:nvSpPr>
          <p:cNvPr id="19" name="Rounded Rectangle 24">
            <a:extLst>
              <a:ext uri="{FF2B5EF4-FFF2-40B4-BE49-F238E27FC236}">
                <a16:creationId xmlns:a16="http://schemas.microsoft.com/office/drawing/2014/main" id="{44CBFC28-29F2-4D3B-AA4B-7A2C7813C8C7}"/>
              </a:ext>
            </a:extLst>
          </p:cNvPr>
          <p:cNvSpPr/>
          <p:nvPr/>
        </p:nvSpPr>
        <p:spPr>
          <a:xfrm>
            <a:off x="4629466" y="4581641"/>
            <a:ext cx="7322820" cy="854582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18" name="Oval 1">
            <a:extLst>
              <a:ext uri="{FF2B5EF4-FFF2-40B4-BE49-F238E27FC236}">
                <a16:creationId xmlns:a16="http://schemas.microsoft.com/office/drawing/2014/main" id="{C52C9D12-685C-4785-8F70-5720F35F66C3}"/>
              </a:ext>
            </a:extLst>
          </p:cNvPr>
          <p:cNvSpPr/>
          <p:nvPr/>
        </p:nvSpPr>
        <p:spPr>
          <a:xfrm>
            <a:off x="3633512" y="3936345"/>
            <a:ext cx="2903708" cy="2818144"/>
          </a:xfrm>
          <a:prstGeom prst="ellipse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Фото изделия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15" r="58" b="23874"/>
          <a:stretch/>
        </p:blipFill>
        <p:spPr>
          <a:xfrm>
            <a:off x="3749039" y="4132426"/>
            <a:ext cx="2743461" cy="24064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1" t="6223" r="6303" b="8444"/>
          <a:stretch/>
        </p:blipFill>
        <p:spPr>
          <a:xfrm>
            <a:off x="513010" y="876641"/>
            <a:ext cx="3836970" cy="36881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586605" y="4709323"/>
            <a:ext cx="48550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Отсутствие дефектов</a:t>
            </a:r>
            <a:r>
              <a:rPr lang="en-US" sz="1600" dirty="0" smtClean="0">
                <a:solidFill>
                  <a:schemeClr val="bg1"/>
                </a:solidFill>
              </a:rPr>
              <a:t>,</a:t>
            </a:r>
            <a:r>
              <a:rPr lang="ru-RU" sz="1600" dirty="0" smtClean="0">
                <a:solidFill>
                  <a:schemeClr val="bg1"/>
                </a:solidFill>
              </a:rPr>
              <a:t> связанных с формованием у конечного изделия</a:t>
            </a:r>
            <a:r>
              <a:rPr lang="en-US" sz="1600" dirty="0" smtClean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20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heme/theme1.xml><?xml version="1.0" encoding="utf-8"?>
<a:theme xmlns:a="http://schemas.openxmlformats.org/drawingml/2006/main" name="Office Theme">
  <a:themeElements>
    <a:clrScheme name="old-minimalize">
      <a:dk1>
        <a:sysClr val="windowText" lastClr="000000"/>
      </a:dk1>
      <a:lt1>
        <a:sysClr val="window" lastClr="FFFFFF"/>
      </a:lt1>
      <a:dk2>
        <a:srgbClr val="7F7F7F"/>
      </a:dk2>
      <a:lt2>
        <a:srgbClr val="F2F2F2"/>
      </a:lt2>
      <a:accent1>
        <a:srgbClr val="FE2929"/>
      </a:accent1>
      <a:accent2>
        <a:srgbClr val="FF7400"/>
      </a:accent2>
      <a:accent3>
        <a:srgbClr val="2C8716"/>
      </a:accent3>
      <a:accent4>
        <a:srgbClr val="F2F64B"/>
      </a:accent4>
      <a:accent5>
        <a:srgbClr val="769BC9"/>
      </a:accent5>
      <a:accent6>
        <a:srgbClr val="594573"/>
      </a:accent6>
      <a:hlink>
        <a:srgbClr val="AAF536"/>
      </a:hlink>
      <a:folHlink>
        <a:srgbClr val="2792CF"/>
      </a:folHlink>
    </a:clrScheme>
    <a:fontScheme name="Modern 03">
      <a:majorFont>
        <a:latin typeface="Segoe U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368</Words>
  <Application>Microsoft Office PowerPoint</Application>
  <PresentationFormat>Широкоэкранный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DejaVu Sans</vt:lpstr>
      <vt:lpstr>Segoe UI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Nugroho Ade</dc:creator>
  <cp:lastModifiedBy>Пользователь Windows</cp:lastModifiedBy>
  <cp:revision>135</cp:revision>
  <dcterms:created xsi:type="dcterms:W3CDTF">2018-04-24T06:31:58Z</dcterms:created>
  <dcterms:modified xsi:type="dcterms:W3CDTF">2023-05-16T08:32:05Z</dcterms:modified>
</cp:coreProperties>
</file>