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302" r:id="rId3"/>
    <p:sldId id="303" r:id="rId4"/>
    <p:sldId id="304" r:id="rId5"/>
    <p:sldId id="311" r:id="rId6"/>
    <p:sldId id="305" r:id="rId7"/>
    <p:sldId id="273" r:id="rId8"/>
    <p:sldId id="275" r:id="rId9"/>
    <p:sldId id="301" r:id="rId10"/>
    <p:sldId id="276" r:id="rId11"/>
    <p:sldId id="291" r:id="rId12"/>
    <p:sldId id="296" r:id="rId13"/>
    <p:sldId id="297" r:id="rId14"/>
    <p:sldId id="298" r:id="rId15"/>
    <p:sldId id="308" r:id="rId16"/>
    <p:sldId id="306" r:id="rId17"/>
    <p:sldId id="307" r:id="rId18"/>
    <p:sldId id="299" r:id="rId19"/>
    <p:sldId id="309" r:id="rId20"/>
    <p:sldId id="292" r:id="rId21"/>
    <p:sldId id="310" r:id="rId22"/>
    <p:sldId id="300" r:id="rId23"/>
    <p:sldId id="293" r:id="rId24"/>
    <p:sldId id="295" r:id="rId25"/>
    <p:sldId id="294" r:id="rId26"/>
    <p:sldId id="286" r:id="rId27"/>
  </p:sldIdLst>
  <p:sldSz cx="24384000" cy="13716000"/>
  <p:notesSz cx="7104063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Дмитриевич Бернт" initials="Д.Д." lastIdx="1" clrIdx="0">
    <p:extLst>
      <p:ext uri="{19B8F6BF-5375-455C-9EA6-DF929625EA0E}">
        <p15:presenceInfo xmlns="" xmlns:p15="http://schemas.microsoft.com/office/powerpoint/2012/main" userId="Дмитрий Дмитриевич Бернт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838383"/>
              </a:solidFill>
              <a:prstDash val="solid"/>
              <a:miter lim="400000"/>
            </a:ln>
          </a:left>
          <a:right>
            <a:ln w="3175" cap="flat">
              <a:solidFill>
                <a:srgbClr val="838383"/>
              </a:solidFill>
              <a:prstDash val="solid"/>
              <a:miter lim="400000"/>
            </a:ln>
          </a:right>
          <a:top>
            <a:ln w="3175" cap="flat">
              <a:solidFill>
                <a:srgbClr val="838383"/>
              </a:solidFill>
              <a:prstDash val="solid"/>
              <a:miter lim="400000"/>
            </a:ln>
          </a:top>
          <a:bottom>
            <a:ln w="3175" cap="flat">
              <a:solidFill>
                <a:srgbClr val="838383"/>
              </a:solidFill>
              <a:prstDash val="solid"/>
              <a:miter lim="400000"/>
            </a:ln>
          </a:bottom>
          <a:insideH>
            <a:ln w="3175" cap="flat">
              <a:solidFill>
                <a:srgbClr val="838383"/>
              </a:solidFill>
              <a:prstDash val="solid"/>
              <a:miter lim="400000"/>
            </a:ln>
          </a:insideH>
          <a:insideV>
            <a:ln w="3175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808080"/>
              </a:solidFill>
              <a:prstDash val="solid"/>
              <a:miter lim="400000"/>
            </a:ln>
          </a:right>
          <a:top>
            <a:ln w="3175" cap="flat">
              <a:solidFill>
                <a:srgbClr val="808080"/>
              </a:solidFill>
              <a:prstDash val="solid"/>
              <a:miter lim="400000"/>
            </a:ln>
          </a:top>
          <a:bottom>
            <a:ln w="3175" cap="flat">
              <a:solidFill>
                <a:srgbClr val="808080"/>
              </a:solidFill>
              <a:prstDash val="solid"/>
              <a:miter lim="400000"/>
            </a:ln>
          </a:bottom>
          <a:insideH>
            <a:ln w="3175" cap="flat">
              <a:solidFill>
                <a:srgbClr val="808080"/>
              </a:solidFill>
              <a:prstDash val="solid"/>
              <a:miter lim="400000"/>
            </a:ln>
          </a:insideH>
          <a:insideV>
            <a:ln w="3175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4D4D4D"/>
              </a:solidFill>
              <a:prstDash val="solid"/>
              <a:miter lim="400000"/>
            </a:ln>
          </a:right>
          <a:top>
            <a:ln w="3175" cap="flat">
              <a:solidFill>
                <a:srgbClr val="4D4D4D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4D4D4D"/>
              </a:solidFill>
              <a:prstDash val="solid"/>
              <a:miter lim="400000"/>
            </a:ln>
          </a:insideH>
          <a:insideV>
            <a:ln w="3175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F8BA00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464646"/>
              </a:solidFill>
              <a:prstDash val="solid"/>
              <a:miter lim="400000"/>
            </a:ln>
          </a:left>
          <a:right>
            <a:ln w="3175" cap="flat">
              <a:solidFill>
                <a:srgbClr val="464646"/>
              </a:solidFill>
              <a:prstDash val="solid"/>
              <a:miter lim="400000"/>
            </a:ln>
          </a:right>
          <a:top>
            <a:ln w="3175" cap="flat">
              <a:solidFill>
                <a:srgbClr val="464646"/>
              </a:solidFill>
              <a:prstDash val="solid"/>
              <a:miter lim="400000"/>
            </a:ln>
          </a:top>
          <a:bottom>
            <a:ln w="3175" cap="flat">
              <a:solidFill>
                <a:srgbClr val="464646"/>
              </a:solidFill>
              <a:prstDash val="solid"/>
              <a:miter lim="400000"/>
            </a:ln>
          </a:bottom>
          <a:insideH>
            <a:ln w="3175" cap="flat">
              <a:solidFill>
                <a:srgbClr val="464646"/>
              </a:solidFill>
              <a:prstDash val="solid"/>
              <a:miter lim="400000"/>
            </a:ln>
          </a:insideH>
          <a:insideV>
            <a:ln w="3175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C3C3C3"/>
              </a:solidFill>
              <a:prstDash val="solid"/>
              <a:miter lim="400000"/>
            </a:ln>
          </a:top>
          <a:bottom>
            <a:ln w="3175" cap="flat">
              <a:solidFill>
                <a:srgbClr val="C3C3C3"/>
              </a:solidFill>
              <a:prstDash val="solid"/>
              <a:miter lim="400000"/>
            </a:ln>
          </a:bottom>
          <a:insideH>
            <a:ln w="3175" cap="flat">
              <a:solidFill>
                <a:srgbClr val="C3C3C3"/>
              </a:solidFill>
              <a:prstDash val="solid"/>
              <a:miter lim="400000"/>
            </a:ln>
          </a:insideH>
          <a:insideV>
            <a:ln w="3175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B297B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6C6C6C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6C6C6C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6C6C6C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636" y="-10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947209" y="4861441"/>
            <a:ext cx="5209646" cy="4605576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пов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Линия"/>
          <p:cNvSpPr/>
          <p:nvPr/>
        </p:nvSpPr>
        <p:spPr>
          <a:xfrm>
            <a:off x="2458070" y="12421534"/>
            <a:ext cx="19449412" cy="1"/>
          </a:xfrm>
          <a:prstGeom prst="line">
            <a:avLst/>
          </a:prstGeom>
          <a:ln w="12700">
            <a:solidFill>
              <a:srgbClr val="3B3B3B"/>
            </a:solidFill>
            <a:miter lim="400000"/>
          </a:ln>
        </p:spPr>
        <p:txBody>
          <a:bodyPr lIns="69222" tIns="69222" rIns="69222" bIns="69222" anchor="ctr"/>
          <a:lstStyle/>
          <a:p>
            <a:endParaRPr/>
          </a:p>
        </p:txBody>
      </p:sp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72839" y="12512571"/>
            <a:ext cx="673400" cy="481346"/>
          </a:xfrm>
          <a:prstGeom prst="rect">
            <a:avLst/>
          </a:prstGeom>
        </p:spPr>
        <p:txBody>
          <a:bodyPr wrap="square" anchor="ctr"/>
          <a:lstStyle>
            <a:lvl1pPr defTabSz="2438339">
              <a:defRPr sz="2200" spc="88">
                <a:solidFill>
                  <a:srgbClr val="3B3B3B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3" name="Прямоугольник"/>
          <p:cNvSpPr/>
          <p:nvPr/>
        </p:nvSpPr>
        <p:spPr>
          <a:xfrm>
            <a:off x="-14268" y="-17003"/>
            <a:ext cx="1234030" cy="13750006"/>
          </a:xfrm>
          <a:prstGeom prst="rect">
            <a:avLst/>
          </a:prstGeom>
          <a:solidFill>
            <a:srgbClr val="FF9D00"/>
          </a:solidFill>
          <a:ln w="3175">
            <a:miter lim="400000"/>
          </a:ln>
        </p:spPr>
        <p:txBody>
          <a:bodyPr lIns="69222" tIns="69222" rIns="69222" bIns="69222" anchor="ctr"/>
          <a:lstStyle/>
          <a:p>
            <a:pPr defTabSz="821531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4" name="Group 91.png" descr="Group 9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26534" y="839488"/>
            <a:ext cx="1395736" cy="1222192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TextBox 5"/>
          <p:cNvSpPr txBox="1"/>
          <p:nvPr userDrawn="1"/>
        </p:nvSpPr>
        <p:spPr>
          <a:xfrm>
            <a:off x="21336064" y="12215850"/>
            <a:ext cx="3047936" cy="509128"/>
          </a:xfrm>
          <a:prstGeom prst="rect">
            <a:avLst/>
          </a:prstGeom>
          <a:solidFill>
            <a:srgbClr val="FF99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ubik Medium" pitchFamily="2" charset="-79"/>
                <a:ea typeface="+mn-ea"/>
                <a:cs typeface="Rubik Medium" pitchFamily="2" charset="-79"/>
                <a:sym typeface="Helvetica Neue"/>
              </a:rPr>
              <a:t>www.ntcbakor.ru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Rubik Medium" pitchFamily="2" charset="-79"/>
              <a:ea typeface="+mn-ea"/>
              <a:cs typeface="Rubik Medium" pitchFamily="2" charset="-79"/>
              <a:sym typeface="Helvetica Neue"/>
            </a:endParaRP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98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283342" y="2138039"/>
            <a:ext cx="15817316" cy="915427"/>
          </a:xfrm>
          <a:prstGeom prst="rect">
            <a:avLst/>
          </a:prstGeom>
        </p:spPr>
        <p:txBody>
          <a:bodyPr/>
          <a:lstStyle>
            <a:lvl1pPr marL="0" indent="0" defTabSz="825499">
              <a:lnSpc>
                <a:spcPct val="100000"/>
              </a:lnSpc>
              <a:spcBef>
                <a:spcPts val="0"/>
              </a:spcBef>
              <a:buSzTx/>
              <a:buNone/>
              <a:defRPr sz="50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4283342" y="818346"/>
            <a:ext cx="15817315" cy="1384449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107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283342" y="2133572"/>
            <a:ext cx="15817316" cy="915427"/>
          </a:xfrm>
          <a:prstGeom prst="rect">
            <a:avLst/>
          </a:prstGeom>
        </p:spPr>
        <p:txBody>
          <a:bodyPr/>
          <a:lstStyle>
            <a:lvl1pPr marL="0" indent="0" defTabSz="825499">
              <a:lnSpc>
                <a:spcPct val="100000"/>
              </a:lnSpc>
              <a:spcBef>
                <a:spcPts val="0"/>
              </a:spcBef>
              <a:buSzTx/>
              <a:buNone/>
              <a:defRPr sz="5000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10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SzTx/>
              <a:buNone/>
              <a:defRPr sz="5000" spc="-50"/>
            </a:lvl1pPr>
            <a:lvl2pPr marL="0" indent="457200">
              <a:spcBef>
                <a:spcPts val="1800"/>
              </a:spcBef>
              <a:buSzTx/>
              <a:buNone/>
              <a:defRPr sz="5000" spc="-50"/>
            </a:lvl2pPr>
            <a:lvl3pPr marL="0" indent="914400">
              <a:spcBef>
                <a:spcPts val="1800"/>
              </a:spcBef>
              <a:buSzTx/>
              <a:buNone/>
              <a:defRPr sz="5000" spc="-50"/>
            </a:lvl3pPr>
            <a:lvl4pPr marL="0" indent="1371600">
              <a:spcBef>
                <a:spcPts val="1800"/>
              </a:spcBef>
              <a:buSzTx/>
              <a:buNone/>
              <a:defRPr sz="5000" spc="-50"/>
            </a:lvl4pPr>
            <a:lvl5pPr marL="0" indent="1828800">
              <a:spcBef>
                <a:spcPts val="1800"/>
              </a:spcBef>
              <a:buSzTx/>
              <a:buNone/>
              <a:defRPr sz="5000" spc="-50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83342" y="5075523"/>
            <a:ext cx="15817315" cy="356711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200" spc="-22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200" spc="-22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200" spc="-22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200" spc="-22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200" spc="-22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283342" y="8674651"/>
            <a:ext cx="15817315" cy="91542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0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25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283342" y="1574024"/>
            <a:ext cx="15817315" cy="710062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4600" b="1" spc="-246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35259" y="5283190"/>
            <a:ext cx="15713482" cy="3166925"/>
          </a:xfrm>
          <a:prstGeom prst="rect">
            <a:avLst/>
          </a:prstGeom>
        </p:spPr>
        <p:txBody>
          <a:bodyPr anchor="ctr"/>
          <a:lstStyle>
            <a:lvl1pPr marL="642937" indent="-482203">
              <a:spcBef>
                <a:spcPts val="0"/>
              </a:spcBef>
              <a:buSzTx/>
              <a:buNone/>
              <a:defRPr sz="8000" spc="-15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42937" indent="-25003">
              <a:spcBef>
                <a:spcPts val="0"/>
              </a:spcBef>
              <a:buSzTx/>
              <a:buNone/>
              <a:defRPr sz="8000" spc="-15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42937" indent="432196">
              <a:spcBef>
                <a:spcPts val="0"/>
              </a:spcBef>
              <a:buSzTx/>
              <a:buNone/>
              <a:defRPr sz="8000" spc="-15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42937" indent="889396">
              <a:spcBef>
                <a:spcPts val="0"/>
              </a:spcBef>
              <a:buSzTx/>
              <a:buNone/>
              <a:defRPr sz="8000" spc="-15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42937" indent="1346596">
              <a:spcBef>
                <a:spcPts val="0"/>
              </a:spcBef>
              <a:buSzTx/>
              <a:buNone/>
              <a:defRPr sz="8000" spc="-15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4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92871" y="8969282"/>
            <a:ext cx="15055870" cy="628261"/>
          </a:xfrm>
          <a:prstGeom prst="rect">
            <a:avLst/>
          </a:prstGeom>
        </p:spPr>
        <p:txBody>
          <a:bodyPr/>
          <a:lstStyle>
            <a:lvl1pPr marL="0" indent="0" defTabSz="825499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</a:lstStyle>
          <a:p>
            <a:r>
              <a:t>Авторство</a:t>
            </a:r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Изображение"/>
          <p:cNvSpPr>
            <a:spLocks noGrp="1"/>
          </p:cNvSpPr>
          <p:nvPr>
            <p:ph type="pic" idx="21"/>
          </p:nvPr>
        </p:nvSpPr>
        <p:spPr>
          <a:xfrm>
            <a:off x="493416" y="1149548"/>
            <a:ext cx="15214194" cy="1141064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Изображение"/>
          <p:cNvSpPr>
            <a:spLocks noGrp="1"/>
          </p:cNvSpPr>
          <p:nvPr>
            <p:ph type="pic" sz="quarter" idx="22"/>
          </p:nvPr>
        </p:nvSpPr>
        <p:spPr>
          <a:xfrm>
            <a:off x="12321792" y="610679"/>
            <a:ext cx="7822130" cy="62577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4" name="Изображение"/>
          <p:cNvSpPr>
            <a:spLocks noGrp="1"/>
          </p:cNvSpPr>
          <p:nvPr>
            <p:ph type="pic" idx="23"/>
          </p:nvPr>
        </p:nvSpPr>
        <p:spPr>
          <a:xfrm>
            <a:off x="10123981" y="3959312"/>
            <a:ext cx="10815998" cy="125884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886640052_3195x2556.jpeg"/>
          <p:cNvSpPr>
            <a:spLocks noGrp="1"/>
          </p:cNvSpPr>
          <p:nvPr>
            <p:ph type="pic" idx="21"/>
          </p:nvPr>
        </p:nvSpPr>
        <p:spPr>
          <a:xfrm>
            <a:off x="1947086" y="-1223714"/>
            <a:ext cx="19659158" cy="157273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3448" y="12806887"/>
            <a:ext cx="377104" cy="3613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lIns="193533" tIns="96766" rIns="193533" bIns="96766"/>
          <a:lstStyle/>
          <a:p>
            <a:fld id="{B4C71EC6-210F-42DE-9C53-41977AD35B3D}" type="datetimeFigureOut">
              <a:rPr lang="ru-RU" smtClean="0"/>
              <a:pPr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lIns="193533" tIns="96766" rIns="193533" bIns="96766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998833" y="12806887"/>
            <a:ext cx="391468" cy="386017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3286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д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42422" y="3863968"/>
            <a:ext cx="22556124" cy="8209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51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3164748" y="12953255"/>
            <a:ext cx="533799" cy="52322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3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62BD4A8E-4059-4A97-9E89-D6B18097C5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B9993F-F8F9-4179-B5EF-155DAF02A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944492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шмуцтитул">
    <p:bg>
      <p:bgPr>
        <a:solidFill>
          <a:srgbClr val="3738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"/>
          <p:cNvSpPr/>
          <p:nvPr/>
        </p:nvSpPr>
        <p:spPr>
          <a:xfrm>
            <a:off x="-14268" y="-17003"/>
            <a:ext cx="1234030" cy="13750006"/>
          </a:xfrm>
          <a:prstGeom prst="rect">
            <a:avLst/>
          </a:prstGeom>
          <a:solidFill>
            <a:srgbClr val="FF9D00"/>
          </a:solidFill>
          <a:ln w="3175">
            <a:miter lim="400000"/>
          </a:ln>
        </p:spPr>
        <p:txBody>
          <a:bodyPr lIns="69222" tIns="69222" rIns="69222" bIns="69222" anchor="ctr"/>
          <a:lstStyle/>
          <a:p>
            <a:pPr defTabSz="821531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72839" y="12512571"/>
            <a:ext cx="673400" cy="481346"/>
          </a:xfrm>
          <a:prstGeom prst="rect">
            <a:avLst/>
          </a:prstGeom>
        </p:spPr>
        <p:txBody>
          <a:bodyPr wrap="square" anchor="ctr"/>
          <a:lstStyle>
            <a:lvl1pPr defTabSz="2438339">
              <a:defRPr sz="2200" spc="88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3" name="Изображение" descr="Изображение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39049" y="857180"/>
            <a:ext cx="1354026" cy="1186807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TextBox 4"/>
          <p:cNvSpPr txBox="1"/>
          <p:nvPr userDrawn="1"/>
        </p:nvSpPr>
        <p:spPr>
          <a:xfrm>
            <a:off x="21336064" y="12215850"/>
            <a:ext cx="3047936" cy="509128"/>
          </a:xfrm>
          <a:prstGeom prst="rect">
            <a:avLst/>
          </a:prstGeom>
          <a:solidFill>
            <a:srgbClr val="FF99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ubik Medium" pitchFamily="2" charset="-79"/>
                <a:ea typeface="+mn-ea"/>
                <a:cs typeface="Rubik Medium" pitchFamily="2" charset="-79"/>
                <a:sym typeface="Helvetica Neue"/>
              </a:rPr>
              <a:t>www.ntcbakor.ru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Rubik Medium" pitchFamily="2" charset="-79"/>
              <a:ea typeface="+mn-ea"/>
              <a:cs typeface="Rubik Medium" pitchFamily="2" charset="-79"/>
              <a:sym typeface="Helvetica Neue"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глав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СЛАЙД 13.png" descr="СЛАЙД 13.png"/>
          <p:cNvPicPr>
            <a:picLocks noChangeAspect="1"/>
          </p:cNvPicPr>
          <p:nvPr/>
        </p:nvPicPr>
        <p:blipFill>
          <a:blip r:embed="rId2" cstate="print"/>
          <a:srcRect l="3675" t="2375" r="1314" b="2375"/>
          <a:stretch>
            <a:fillRect/>
          </a:stretch>
        </p:blipFill>
        <p:spPr>
          <a:xfrm>
            <a:off x="-4891" y="-21766"/>
            <a:ext cx="24393597" cy="13759606"/>
          </a:xfrm>
          <a:prstGeom prst="rect">
            <a:avLst/>
          </a:prstGeom>
          <a:ln w="3175">
            <a:miter lim="400000"/>
          </a:ln>
        </p:spPr>
      </p:pic>
      <p:sp>
        <p:nvSpPr>
          <p:cNvPr id="31" name="Январь 2022"/>
          <p:cNvSpPr txBox="1"/>
          <p:nvPr/>
        </p:nvSpPr>
        <p:spPr>
          <a:xfrm>
            <a:off x="11209909" y="12525271"/>
            <a:ext cx="2349632" cy="47835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9222" tIns="69222" rIns="69222" bIns="69222">
            <a:spAutoFit/>
          </a:bodyPr>
          <a:lstStyle>
            <a:lvl1pPr>
              <a:defRPr sz="2200" spc="88">
                <a:solidFill>
                  <a:srgbClr val="373840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</a:lstStyle>
          <a:p>
            <a:r>
              <a:rPr lang="ru-RU" dirty="0"/>
              <a:t>Сентябрь </a:t>
            </a:r>
            <a:r>
              <a:t>2022</a:t>
            </a:r>
          </a:p>
        </p:txBody>
      </p:sp>
      <p:sp>
        <p:nvSpPr>
          <p:cNvPr id="3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72839" y="12512571"/>
            <a:ext cx="673400" cy="481346"/>
          </a:xfrm>
          <a:prstGeom prst="rect">
            <a:avLst/>
          </a:prstGeom>
        </p:spPr>
        <p:txBody>
          <a:bodyPr wrap="square" anchor="ctr"/>
          <a:lstStyle>
            <a:lvl1pPr defTabSz="2438339">
              <a:defRPr sz="2200" spc="88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Изображение"/>
          <p:cNvSpPr>
            <a:spLocks noGrp="1"/>
          </p:cNvSpPr>
          <p:nvPr>
            <p:ph type="pic" idx="21"/>
          </p:nvPr>
        </p:nvSpPr>
        <p:spPr>
          <a:xfrm>
            <a:off x="2818135" y="-1035387"/>
            <a:ext cx="24303668" cy="145560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4283342" y="7273334"/>
            <a:ext cx="15817315" cy="4499456"/>
          </a:xfrm>
          <a:prstGeom prst="rect">
            <a:avLst/>
          </a:prstGeom>
        </p:spPr>
        <p:txBody>
          <a:bodyPr anchor="b"/>
          <a:lstStyle>
            <a:lvl1pPr>
              <a:defRPr sz="11200" spc="-224"/>
            </a:lvl1pPr>
          </a:lstStyle>
          <a:p>
            <a:r>
              <a:t>Заголовок презентации</a:t>
            </a:r>
          </a:p>
        </p:txBody>
      </p:sp>
      <p:sp>
        <p:nvSpPr>
          <p:cNvPr id="4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83342" y="11703567"/>
            <a:ext cx="15817315" cy="939911"/>
          </a:xfrm>
          <a:prstGeom prst="rect">
            <a:avLst/>
          </a:prstGeom>
        </p:spPr>
        <p:txBody>
          <a:bodyPr/>
          <a:lstStyle>
            <a:lvl1pPr marL="0" indent="0" defTabSz="825499">
              <a:lnSpc>
                <a:spcPct val="100000"/>
              </a:lnSpc>
              <a:spcBef>
                <a:spcPts val="0"/>
              </a:spcBef>
              <a:buSzTx/>
              <a:buNone/>
              <a:defRPr sz="5000" b="1"/>
            </a:lvl1pPr>
            <a:lvl2pPr marL="0" indent="457200" defTabSz="825499">
              <a:lnSpc>
                <a:spcPct val="100000"/>
              </a:lnSpc>
              <a:spcBef>
                <a:spcPts val="0"/>
              </a:spcBef>
              <a:buSzTx/>
              <a:buNone/>
              <a:defRPr sz="5000" b="1"/>
            </a:lvl2pPr>
            <a:lvl3pPr marL="0" indent="914400" defTabSz="825499">
              <a:lnSpc>
                <a:spcPct val="100000"/>
              </a:lnSpc>
              <a:spcBef>
                <a:spcPts val="0"/>
              </a:spcBef>
              <a:buSzTx/>
              <a:buNone/>
              <a:defRPr sz="5000" b="1"/>
            </a:lvl3pPr>
            <a:lvl4pPr marL="0" indent="1371600" defTabSz="825499">
              <a:lnSpc>
                <a:spcPct val="100000"/>
              </a:lnSpc>
              <a:spcBef>
                <a:spcPts val="0"/>
              </a:spcBef>
              <a:buSzTx/>
              <a:buNone/>
              <a:defRPr sz="5000" b="1"/>
            </a:lvl4pPr>
            <a:lvl5pPr marL="0" indent="1828800" defTabSz="825499">
              <a:lnSpc>
                <a:spcPct val="100000"/>
              </a:lnSpc>
              <a:spcBef>
                <a:spcPts val="0"/>
              </a:spcBef>
              <a:buSzTx/>
              <a:buNone/>
              <a:defRPr sz="50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283342" y="991402"/>
            <a:ext cx="15817316" cy="628261"/>
          </a:xfrm>
          <a:prstGeom prst="rect">
            <a:avLst/>
          </a:prstGeom>
        </p:spPr>
        <p:txBody>
          <a:bodyPr/>
          <a:lstStyle>
            <a:lvl1pPr marL="0" indent="0" defTabSz="825499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</a:lstStyle>
          <a:p>
            <a:r>
              <a:t>Автор и дата</a:t>
            </a:r>
          </a:p>
        </p:txBody>
      </p:sp>
      <p:sp>
        <p:nvSpPr>
          <p:cNvPr id="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8741" y="12806887"/>
            <a:ext cx="377104" cy="3613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910457886_1434x1669.jpeg"/>
          <p:cNvSpPr>
            <a:spLocks noGrp="1"/>
          </p:cNvSpPr>
          <p:nvPr>
            <p:ph type="pic" sz="half" idx="21"/>
          </p:nvPr>
        </p:nvSpPr>
        <p:spPr>
          <a:xfrm>
            <a:off x="10579622" y="887569"/>
            <a:ext cx="10279525" cy="119641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83342" y="7031056"/>
            <a:ext cx="6956851" cy="5511309"/>
          </a:xfrm>
          <a:prstGeom prst="rect">
            <a:avLst/>
          </a:prstGeom>
        </p:spPr>
        <p:txBody>
          <a:bodyPr/>
          <a:lstStyle>
            <a:lvl1pPr marL="0" indent="0" defTabSz="825499">
              <a:lnSpc>
                <a:spcPct val="100000"/>
              </a:lnSpc>
              <a:spcBef>
                <a:spcPts val="0"/>
              </a:spcBef>
              <a:buSzTx/>
              <a:buNone/>
              <a:defRPr sz="5000" b="1"/>
            </a:lvl1pPr>
            <a:lvl2pPr marL="0" indent="457200" defTabSz="825499">
              <a:lnSpc>
                <a:spcPct val="100000"/>
              </a:lnSpc>
              <a:spcBef>
                <a:spcPts val="0"/>
              </a:spcBef>
              <a:buSzTx/>
              <a:buNone/>
              <a:defRPr sz="5000" b="1"/>
            </a:lvl2pPr>
            <a:lvl3pPr marL="0" indent="914400" defTabSz="825499">
              <a:lnSpc>
                <a:spcPct val="100000"/>
              </a:lnSpc>
              <a:spcBef>
                <a:spcPts val="0"/>
              </a:spcBef>
              <a:buSzTx/>
              <a:buNone/>
              <a:defRPr sz="5000" b="1"/>
            </a:lvl3pPr>
            <a:lvl4pPr marL="0" indent="1371600" defTabSz="825499">
              <a:lnSpc>
                <a:spcPct val="100000"/>
              </a:lnSpc>
              <a:spcBef>
                <a:spcPts val="0"/>
              </a:spcBef>
              <a:buSzTx/>
              <a:buNone/>
              <a:defRPr sz="5000" b="1"/>
            </a:lvl4pPr>
            <a:lvl5pPr marL="0" indent="1828800" defTabSz="825499">
              <a:lnSpc>
                <a:spcPct val="100000"/>
              </a:lnSpc>
              <a:spcBef>
                <a:spcPts val="0"/>
              </a:spcBef>
              <a:buSzTx/>
              <a:buNone/>
              <a:defRPr sz="50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4283342" y="1156330"/>
            <a:ext cx="6956851" cy="5978560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283342" y="2138039"/>
            <a:ext cx="15817316" cy="915427"/>
          </a:xfrm>
          <a:prstGeom prst="rect">
            <a:avLst/>
          </a:prstGeom>
        </p:spPr>
        <p:txBody>
          <a:bodyPr/>
          <a:lstStyle>
            <a:lvl1pPr marL="0" indent="0" defTabSz="825499">
              <a:lnSpc>
                <a:spcPct val="100000"/>
              </a:lnSpc>
              <a:spcBef>
                <a:spcPts val="0"/>
              </a:spcBef>
              <a:buSzTx/>
              <a:buNone/>
              <a:defRPr sz="50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prstGeom prst="rect">
            <a:avLst/>
          </a:prstGeom>
        </p:spPr>
        <p:txBody>
          <a:bodyPr numCol="2" spcCol="803086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660384004_1290x1720.jpeg"/>
          <p:cNvSpPr>
            <a:spLocks noGrp="1"/>
          </p:cNvSpPr>
          <p:nvPr>
            <p:ph type="pic" sz="half" idx="21"/>
          </p:nvPr>
        </p:nvSpPr>
        <p:spPr>
          <a:xfrm>
            <a:off x="11742054" y="1026014"/>
            <a:ext cx="8786917" cy="11715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4283342" y="818346"/>
            <a:ext cx="6956851" cy="1384449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283342" y="2138039"/>
            <a:ext cx="6956851" cy="915427"/>
          </a:xfrm>
          <a:prstGeom prst="rect">
            <a:avLst/>
          </a:prstGeom>
        </p:spPr>
        <p:txBody>
          <a:bodyPr/>
          <a:lstStyle>
            <a:lvl1pPr marL="0" indent="0" defTabSz="808989">
              <a:lnSpc>
                <a:spcPct val="100000"/>
              </a:lnSpc>
              <a:spcBef>
                <a:spcPts val="0"/>
              </a:spcBef>
              <a:buSzTx/>
              <a:buNone/>
              <a:defRPr sz="49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83342" y="4954925"/>
            <a:ext cx="6956851" cy="7621494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4283342" y="4608272"/>
            <a:ext cx="15817315" cy="4499456"/>
          </a:xfrm>
          <a:prstGeom prst="rect">
            <a:avLst/>
          </a:prstGeom>
        </p:spPr>
        <p:txBody>
          <a:bodyPr anchor="ctr"/>
          <a:lstStyle>
            <a:lvl1pPr>
              <a:defRPr sz="11200" b="0" spc="-22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9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283342" y="4244855"/>
            <a:ext cx="15817315" cy="83066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9222" tIns="69222" rIns="69222" bIns="69222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Заголовок слайда"/>
          <p:cNvSpPr txBox="1">
            <a:spLocks noGrp="1"/>
          </p:cNvSpPr>
          <p:nvPr>
            <p:ph type="title"/>
          </p:nvPr>
        </p:nvSpPr>
        <p:spPr>
          <a:xfrm>
            <a:off x="4283342" y="812578"/>
            <a:ext cx="15817315" cy="13844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9222" tIns="69222" rIns="69222" bIns="69222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98833" y="12806887"/>
            <a:ext cx="377104" cy="361356"/>
          </a:xfrm>
          <a:prstGeom prst="rect">
            <a:avLst/>
          </a:prstGeom>
          <a:ln w="3175">
            <a:miter lim="400000"/>
          </a:ln>
        </p:spPr>
        <p:txBody>
          <a:bodyPr wrap="none" lIns="69222" tIns="69222" rIns="69222" bIns="69222" anchor="b">
            <a:spAutoFit/>
          </a:bodyPr>
          <a:lstStyle>
            <a:lvl1pPr defTabSz="821531">
              <a:defRPr sz="16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82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863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244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625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006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387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768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149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530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roup 105.png" descr="Group 1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34282" y="3071786"/>
            <a:ext cx="7767236" cy="1807072"/>
          </a:xfrm>
          <a:prstGeom prst="rect">
            <a:avLst/>
          </a:prstGeom>
          <a:ln w="3175">
            <a:miter lim="400000"/>
          </a:ln>
        </p:spPr>
      </p:pic>
      <p:sp>
        <p:nvSpPr>
          <p:cNvPr id="4" name="Прямоугольник 3"/>
          <p:cNvSpPr/>
          <p:nvPr/>
        </p:nvSpPr>
        <p:spPr>
          <a:xfrm>
            <a:off x="3262250" y="4643422"/>
            <a:ext cx="175023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 smtClean="0">
                <a:solidFill>
                  <a:schemeClr val="tx1">
                    <a:lumMod val="50000"/>
                  </a:schemeClr>
                </a:solidFill>
                <a:latin typeface="Rubik Black"/>
              </a:rPr>
              <a:t>Решения по </a:t>
            </a:r>
            <a:r>
              <a:rPr lang="en-US" sz="8800" b="1" dirty="0" smtClean="0">
                <a:solidFill>
                  <a:schemeClr val="tx1">
                    <a:lumMod val="50000"/>
                  </a:schemeClr>
                </a:solidFill>
                <a:latin typeface="Rubik Black"/>
              </a:rPr>
              <a:t>3D</a:t>
            </a:r>
            <a:r>
              <a:rPr lang="ru-RU" sz="8800" b="1" dirty="0" smtClean="0">
                <a:solidFill>
                  <a:schemeClr val="tx1">
                    <a:lumMod val="50000"/>
                  </a:schemeClr>
                </a:solidFill>
                <a:latin typeface="Rubik Black"/>
              </a:rPr>
              <a:t> печати крупноформатных изделий из специальной керамики </a:t>
            </a:r>
            <a:r>
              <a:rPr lang="ru-RU" sz="88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cs typeface="Times New Roman"/>
              </a:rPr>
              <a:t>«</a:t>
            </a:r>
            <a:r>
              <a:rPr lang="ru-RU" sz="8800" b="1" dirty="0" smtClean="0">
                <a:solidFill>
                  <a:schemeClr val="tx1">
                    <a:lumMod val="50000"/>
                  </a:schemeClr>
                </a:solidFill>
                <a:latin typeface="Rubik Black"/>
              </a:rPr>
              <a:t>НТЦ «</a:t>
            </a:r>
            <a:r>
              <a:rPr lang="ru-RU" sz="8800" b="1" dirty="0" err="1" smtClean="0">
                <a:solidFill>
                  <a:schemeClr val="tx1">
                    <a:lumMod val="50000"/>
                  </a:schemeClr>
                </a:solidFill>
                <a:latin typeface="Rubik Black"/>
              </a:rPr>
              <a:t>Бакор</a:t>
            </a:r>
            <a:r>
              <a:rPr lang="ru-RU" sz="8800" b="1" dirty="0" smtClean="0">
                <a:solidFill>
                  <a:schemeClr val="tx1">
                    <a:lumMod val="50000"/>
                  </a:schemeClr>
                </a:solidFill>
                <a:latin typeface="Rubik Black"/>
              </a:rPr>
              <a:t>» </a:t>
            </a:r>
            <a:endParaRPr lang="ru-RU" sz="8800" b="1" dirty="0" smtClean="0">
              <a:solidFill>
                <a:schemeClr val="tx1">
                  <a:lumMod val="50000"/>
                </a:schemeClr>
              </a:solidFill>
              <a:latin typeface="Rubik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0746" y="10287024"/>
            <a:ext cx="17359434" cy="124779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marL="0" marR="0" indent="0" algn="l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chemeClr val="tx1">
                    <a:lumMod val="50000"/>
                  </a:schemeClr>
                </a:solidFill>
                <a:latin typeface="Rubik Medium"/>
              </a:rPr>
              <a:t>Докладчик: руководитель исследовательского центра специальной керамики </a:t>
            </a:r>
          </a:p>
          <a:p>
            <a:pPr marL="0" marR="0" indent="0" algn="l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Rubik Medium"/>
                <a:sym typeface="Helvetica Neue"/>
              </a:rPr>
              <a:t>к.т.н. Иконников Константин Игоревич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FillTx/>
              <a:latin typeface="Rubik Medium"/>
              <a:sym typeface="Helvetica Neue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120430" y="12430164"/>
            <a:ext cx="2857520" cy="785818"/>
          </a:xfrm>
          <a:prstGeom prst="round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\\Smartserver\ицск\Патент\3-D принтер\Схема процесса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828" y="2285968"/>
            <a:ext cx="18716756" cy="9653611"/>
          </a:xfrm>
          <a:prstGeom prst="rect">
            <a:avLst/>
          </a:prstGeom>
          <a:noFill/>
        </p:spPr>
      </p:pic>
      <p:sp>
        <p:nvSpPr>
          <p:cNvPr id="9" name="Обновление логотипа"/>
          <p:cNvSpPr txBox="1"/>
          <p:nvPr/>
        </p:nvSpPr>
        <p:spPr>
          <a:xfrm>
            <a:off x="1190548" y="0"/>
            <a:ext cx="20882320" cy="290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Создание</a:t>
            </a:r>
            <a:r>
              <a:rPr lang="ru-RU" sz="7600" dirty="0" smtClean="0">
                <a:solidFill>
                  <a:srgbClr val="FF0000"/>
                </a:solidFill>
                <a:cs typeface="Rubik Medium"/>
              </a:rPr>
              <a:t> 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керамических</a:t>
            </a:r>
            <a:r>
              <a:rPr lang="ru-RU" sz="7600" dirty="0" smtClean="0">
                <a:solidFill>
                  <a:srgbClr val="FF0000"/>
                </a:solidFill>
                <a:cs typeface="Rubik Medium"/>
              </a:rPr>
              <a:t> 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материалов методом 3</a:t>
            </a:r>
            <a:r>
              <a:rPr lang="en-US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D 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печати</a:t>
            </a:r>
            <a:r>
              <a:rPr lang="en-US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 (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первый вариант </a:t>
            </a:r>
            <a:r>
              <a:rPr lang="en-US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FEF+DIW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)</a:t>
            </a:r>
            <a:endParaRPr sz="7600" dirty="0">
              <a:solidFill>
                <a:schemeClr val="tx1">
                  <a:lumMod val="50000"/>
                </a:schemeClr>
              </a:solidFill>
              <a:cs typeface="Rubik Medium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190548" y="3571852"/>
          <a:ext cx="6072230" cy="8020050"/>
        </p:xfrm>
        <a:graphic>
          <a:graphicData uri="http://schemas.openxmlformats.org/presentationml/2006/ole">
            <p:oleObj spid="_x0000_s1026" name="Acrobat Document" r:id="rId4" imgW="5933880" imgH="8391600" progId="Acrobat.Document.DC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9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новление логотипа"/>
          <p:cNvSpPr txBox="1"/>
          <p:nvPr/>
        </p:nvSpPr>
        <p:spPr>
          <a:xfrm>
            <a:off x="1190548" y="0"/>
            <a:ext cx="20882320" cy="1038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</a:rPr>
              <a:t>Принцип формования изделия</a:t>
            </a:r>
            <a:endParaRPr sz="7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Picture 6" descr="\\Smartserver\ицск\Патент\3-D принтер\Формовка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448" y="1313416"/>
            <a:ext cx="16359302" cy="1087168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10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\\nasbakor\ИЦСК\Патент\3-D принтер\Подача хладогента в зону печати\Схема процесса вихревая трубка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1010" y="1714464"/>
            <a:ext cx="16447068" cy="10429948"/>
          </a:xfrm>
          <a:prstGeom prst="rect">
            <a:avLst/>
          </a:prstGeom>
          <a:noFill/>
        </p:spPr>
      </p:pic>
      <p:sp>
        <p:nvSpPr>
          <p:cNvPr id="9" name="Обновление логотипа"/>
          <p:cNvSpPr txBox="1"/>
          <p:nvPr/>
        </p:nvSpPr>
        <p:spPr>
          <a:xfrm>
            <a:off x="1190548" y="0"/>
            <a:ext cx="20882320" cy="197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Создание</a:t>
            </a:r>
            <a:r>
              <a:rPr lang="ru-RU" sz="7600" dirty="0" smtClean="0">
                <a:solidFill>
                  <a:srgbClr val="FF0000"/>
                </a:solidFill>
                <a:cs typeface="Rubik Medium"/>
              </a:rPr>
              <a:t> 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керамических</a:t>
            </a:r>
            <a:r>
              <a:rPr lang="ru-RU" sz="7600" dirty="0" smtClean="0">
                <a:solidFill>
                  <a:srgbClr val="FF0000"/>
                </a:solidFill>
                <a:cs typeface="Rubik Medium"/>
              </a:rPr>
              <a:t> 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материалов методом 3</a:t>
            </a:r>
            <a:r>
              <a:rPr lang="en-US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D 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печати</a:t>
            </a:r>
            <a:r>
              <a:rPr lang="en-US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 (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2-й вариант </a:t>
            </a:r>
            <a:r>
              <a:rPr lang="en-US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FEF+DIW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)</a:t>
            </a:r>
            <a:endParaRPr sz="7600" dirty="0">
              <a:solidFill>
                <a:schemeClr val="tx1">
                  <a:lumMod val="50000"/>
                </a:schemeClr>
              </a:solidFill>
              <a:cs typeface="Rubik Medium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11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  <p:pic>
        <p:nvPicPr>
          <p:cNvPr id="6" name="Picture 3" descr="C:\Users\RCSC01\Pictures\Screenshots\Снимок экрана 2024-02-08 1014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4816" y="2753544"/>
            <a:ext cx="4631683" cy="6552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\\nasbakor\ИЦСК\Патент\3-D принтер\Подача хладогента в зону печати\Формовка (исп)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440" y="1500150"/>
            <a:ext cx="16359302" cy="10871688"/>
          </a:xfrm>
          <a:prstGeom prst="rect">
            <a:avLst/>
          </a:prstGeom>
          <a:noFill/>
        </p:spPr>
      </p:pic>
      <p:sp>
        <p:nvSpPr>
          <p:cNvPr id="4" name="Обновление логотипа"/>
          <p:cNvSpPr txBox="1"/>
          <p:nvPr/>
        </p:nvSpPr>
        <p:spPr>
          <a:xfrm>
            <a:off x="1190548" y="0"/>
            <a:ext cx="20882320" cy="197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</a:rPr>
              <a:t>Принцип формования изделия (обновленный)</a:t>
            </a:r>
            <a:endParaRPr sz="7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9698" name="Picture 2" descr="\\nasbakor\ИЦСК\Мероприятия\Доклады\XX Конференция огнеупорщиков и металлургов 2023\16842367215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78610" y="2143092"/>
            <a:ext cx="4555566" cy="987121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621816" y="10929966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12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Picture 8" descr="Vortex tube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5140" y="3929042"/>
            <a:ext cx="8716055" cy="7429552"/>
          </a:xfrm>
          <a:prstGeom prst="rect">
            <a:avLst/>
          </a:prstGeom>
          <a:noFill/>
        </p:spPr>
      </p:pic>
      <p:sp>
        <p:nvSpPr>
          <p:cNvPr id="4" name="Обновление логотипа"/>
          <p:cNvSpPr txBox="1"/>
          <p:nvPr/>
        </p:nvSpPr>
        <p:spPr>
          <a:xfrm>
            <a:off x="1190548" y="0"/>
            <a:ext cx="20882320" cy="3008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</a:rPr>
              <a:t>Принцип действия вихревой трубки </a:t>
            </a:r>
            <a:r>
              <a:rPr lang="ru-RU" sz="7600" dirty="0" err="1" smtClean="0">
                <a:solidFill>
                  <a:schemeClr val="tx1">
                    <a:lumMod val="50000"/>
                  </a:schemeClr>
                </a:solidFill>
              </a:rPr>
              <a:t>Ранка-Хилша</a:t>
            </a:r>
            <a:r>
              <a:rPr lang="en-US" sz="7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sz="7600" dirty="0" smtClean="0">
                <a:solidFill>
                  <a:schemeClr val="tx1">
                    <a:lumMod val="50000"/>
                  </a:schemeClr>
                </a:solidFill>
              </a:rPr>
              <a:t>Vortex tube)</a:t>
            </a:r>
            <a:endParaRPr lang="ru-RU" sz="76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sz="7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12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  <p:pic>
        <p:nvPicPr>
          <p:cNvPr id="38914" name="Picture 2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16" y="7215190"/>
            <a:ext cx="7949599" cy="5054434"/>
          </a:xfrm>
          <a:prstGeom prst="rect">
            <a:avLst/>
          </a:prstGeom>
          <a:noFill/>
        </p:spPr>
      </p:pic>
      <p:pic>
        <p:nvPicPr>
          <p:cNvPr id="38918" name="Picture 6" descr="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6630" y="2000216"/>
            <a:ext cx="7985940" cy="5000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Миссия…"/>
          <p:cNvSpPr txBox="1"/>
          <p:nvPr/>
        </p:nvSpPr>
        <p:spPr>
          <a:xfrm>
            <a:off x="2584702" y="1050660"/>
            <a:ext cx="18464282" cy="1284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pPr>
            <a:endParaRPr dirty="0"/>
          </a:p>
        </p:txBody>
      </p:sp>
      <p:sp>
        <p:nvSpPr>
          <p:cNvPr id="14" name="МИССИЯ"/>
          <p:cNvSpPr txBox="1"/>
          <p:nvPr/>
        </p:nvSpPr>
        <p:spPr>
          <a:xfrm>
            <a:off x="19563226" y="12019605"/>
            <a:ext cx="145145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 defTabSz="584200">
              <a:defRPr b="1">
                <a:solidFill>
                  <a:srgbClr val="FFFFFF"/>
                </a:solidFill>
                <a:latin typeface="Rubik-Bold"/>
                <a:ea typeface="Rubik-Bold"/>
                <a:cs typeface="Rubik-Bold"/>
                <a:sym typeface="Rubik-Bold"/>
              </a:defRPr>
            </a:lvl1pPr>
          </a:lstStyle>
          <a:p>
            <a:r>
              <a:t>МИССИЯ</a:t>
            </a:r>
          </a:p>
        </p:txBody>
      </p:sp>
      <p:sp>
        <p:nvSpPr>
          <p:cNvPr id="15" name="Анализ видов брака"/>
          <p:cNvSpPr txBox="1"/>
          <p:nvPr/>
        </p:nvSpPr>
        <p:spPr>
          <a:xfrm>
            <a:off x="3262250" y="4429108"/>
            <a:ext cx="18716756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defRPr sz="4800">
                <a:solidFill>
                  <a:srgbClr val="373840"/>
                </a:solidFill>
                <a:latin typeface="Rubik-Medium"/>
                <a:ea typeface="Rubik-Medium"/>
                <a:cs typeface="Rubik-Medium"/>
                <a:sym typeface="Rubik-Medium"/>
              </a:defRPr>
            </a:lvl1pPr>
          </a:lstStyle>
          <a:p>
            <a:pPr>
              <a:buFontTx/>
              <a:buChar char="-"/>
            </a:pPr>
            <a:endParaRPr lang="ru-RU" sz="3200" b="1" dirty="0" smtClean="0"/>
          </a:p>
        </p:txBody>
      </p:sp>
      <p:pic>
        <p:nvPicPr>
          <p:cNvPr id="16" name="Picture 2" descr="C:\Users\Bakor\Pictures\Заморозка золя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04" y="1500150"/>
            <a:ext cx="12073022" cy="9662646"/>
          </a:xfrm>
          <a:prstGeom prst="rect">
            <a:avLst/>
          </a:prstGeom>
          <a:noFill/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4406578" y="7572380"/>
            <a:ext cx="997742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– частицы кремнезема с одинаковым зарядом;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– кристаллы замерзшей воды;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– агломерированные частицы кремнезема (гель);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 –   оттаявшая вода;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 –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свободно-диспергированная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частица кремнезема;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 – частицы кремнезема, объединенные в твердое тело.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4335140" y="2071654"/>
            <a:ext cx="954879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Процесс замерзания коллоидного кремния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– стабильное состояние, частицы диоксида кремния отталкиваются друг от друга;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 – кристаллизующиеся молекулы воды отталкивают частицы диоксида кремния от фронта замерзания;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– Частицы кремнезема агломерируют, образуя гель;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 –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разморозка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Вода диффундирует, захватывая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свободно-диспергируемые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частицы кремнезема;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 – после испарения воды начинается сушка геля. Вода испаряется из пространства между частицами, гель усаживается;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 – частицы кремнезема объединяются в твердое тело.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бновление логотипа"/>
          <p:cNvSpPr txBox="1"/>
          <p:nvPr/>
        </p:nvSpPr>
        <p:spPr>
          <a:xfrm>
            <a:off x="1619176" y="214266"/>
            <a:ext cx="19216822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6000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Механизм коагуляции связующего при заморозке и последующей конвективной сушке</a:t>
            </a:r>
            <a:endParaRPr sz="6000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619176" y="11072842"/>
            <a:ext cx="194311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Sizova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O. </a:t>
            </a:r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Rodimov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A. </a:t>
            </a:r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Galganova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D. </a:t>
            </a:r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Lemeshev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D. </a:t>
            </a:r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Bernt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B. </a:t>
            </a:r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Krasny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K. </a:t>
            </a:r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Ikonnikov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Influence of drying process on the </a:t>
            </a:r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aluminosilicate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fiber hot gases filter element properties // Ceramics International. 2022 Vol. 48, Issue 19, Part B, P. 29165-29174 </a:t>
            </a:r>
          </a:p>
          <a:p>
            <a:pPr indent="450850" algn="just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Красный Б.Л.,    Иконников К. И.,  Лемешев Д. О.,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Бернт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Д. Д.,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Сизова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А. С.,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Галганова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А. Л., Родимов О. И. Влияние способа сушки на миграцию связующего и свойства высокотемпературного фильтра на основе алюмосиликатных волокон  // Новые огнеупоры. 2022. №9. С. 37 – 43.</a:t>
            </a:r>
            <a:endParaRPr lang="en-US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13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692513" y="12354390"/>
            <a:ext cx="313640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sp>
        <p:nvSpPr>
          <p:cNvPr id="8" name="Обновление логотипа"/>
          <p:cNvSpPr txBox="1"/>
          <p:nvPr/>
        </p:nvSpPr>
        <p:spPr>
          <a:xfrm>
            <a:off x="2686944" y="449288"/>
            <a:ext cx="19214038" cy="1284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endParaRPr dirty="0"/>
          </a:p>
        </p:txBody>
      </p:sp>
      <p:sp>
        <p:nvSpPr>
          <p:cNvPr id="10" name="AutoShape 6" descr="https://3dceram.com/wp-content/uploads/2020/09/Logos.png.webp"/>
          <p:cNvSpPr>
            <a:spLocks noChangeAspect="1" noChangeArrowheads="1"/>
          </p:cNvSpPr>
          <p:nvPr/>
        </p:nvSpPr>
        <p:spPr bwMode="auto">
          <a:xfrm>
            <a:off x="5322873" y="357028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s://3dceram.com/wp-content/uploads/2020/09/Logos.png.webp"/>
          <p:cNvSpPr>
            <a:spLocks noChangeAspect="1" noChangeArrowheads="1"/>
          </p:cNvSpPr>
          <p:nvPr/>
        </p:nvSpPr>
        <p:spPr bwMode="auto">
          <a:xfrm>
            <a:off x="5322873" y="357028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0" descr="https://3dceram.com/wp-content/uploads/2020/10/logo-sinto.png.webp"/>
          <p:cNvSpPr>
            <a:spLocks noChangeAspect="1" noChangeArrowheads="1"/>
          </p:cNvSpPr>
          <p:nvPr/>
        </p:nvSpPr>
        <p:spPr bwMode="auto">
          <a:xfrm>
            <a:off x="5322873" y="357028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1" descr="\\Smartserver\ицск\Патент\Заморозка волокнистых фильтров\Заморозка золя в каркасе волокон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00" y="2500282"/>
            <a:ext cx="12864614" cy="5029226"/>
          </a:xfrm>
          <a:prstGeom prst="rect">
            <a:avLst/>
          </a:prstGeom>
          <a:noFill/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762052" y="9144016"/>
            <a:ext cx="1040605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– частицы кремнезема с одинаковым зарядом;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– коллоидный кремнезем, располагающийся на волокнах;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– кристаллы льда;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– агломерированные частицы кремнезема (гель);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5-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свободно-диспегируемые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частицы кремнезема;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 – оттаявшая вода;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7- высушенный гель.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905060" y="7215190"/>
            <a:ext cx="807249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– Стабильное состояние;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 – Заморозка;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–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Разморозка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 – Сушка.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" descr="\\Smartserver\ицск\Патент\Заморозка волокнистых фильтров\Стенки фильтра после сушки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20892" y="2928910"/>
            <a:ext cx="8488951" cy="9286940"/>
          </a:xfrm>
          <a:prstGeom prst="rect">
            <a:avLst/>
          </a:prstGeom>
          <a:noFill/>
        </p:spPr>
      </p:pic>
      <p:sp>
        <p:nvSpPr>
          <p:cNvPr id="17" name="Обновление логотипа"/>
          <p:cNvSpPr txBox="1"/>
          <p:nvPr/>
        </p:nvSpPr>
        <p:spPr>
          <a:xfrm>
            <a:off x="1619176" y="214266"/>
            <a:ext cx="1921682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6000" dirty="0" smtClean="0">
                <a:solidFill>
                  <a:schemeClr val="bg2">
                    <a:lumMod val="10000"/>
                  </a:schemeClr>
                </a:solidFill>
                <a:latin typeface="Rubik Black"/>
                <a:cs typeface="Times New Roman" pitchFamily="18" charset="0"/>
              </a:rPr>
              <a:t>Заморозка с последующей конвективной сушкой</a:t>
            </a:r>
            <a:endParaRPr sz="6000" dirty="0">
              <a:solidFill>
                <a:schemeClr val="bg2">
                  <a:lumMod val="10000"/>
                </a:schemeClr>
              </a:solidFill>
              <a:latin typeface="Rubik Black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14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\\nasbakor\ИЦСК\Мероприятия\Доклады\XX Конференция огнеупорщиков и металлургов 2023\2759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35471" y="2214530"/>
            <a:ext cx="5429288" cy="7630105"/>
          </a:xfrm>
          <a:prstGeom prst="rect">
            <a:avLst/>
          </a:prstGeom>
          <a:noFill/>
        </p:spPr>
      </p:pic>
      <p:sp>
        <p:nvSpPr>
          <p:cNvPr id="7" name="Обновление логотипа"/>
          <p:cNvSpPr txBox="1"/>
          <p:nvPr/>
        </p:nvSpPr>
        <p:spPr>
          <a:xfrm>
            <a:off x="1678832" y="449288"/>
            <a:ext cx="20306256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6000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Микрофотографии слоев фильтрующего элемента, изготовленного с применением заморозки с последующей конвективной</a:t>
            </a:r>
            <a:endParaRPr lang="ru-RU" sz="6000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8" name="Picture 2" descr="C:\Users\Bakor\Pictures\FCD микроф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688" y="2857472"/>
            <a:ext cx="13573220" cy="9223472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28674" name="Picture 2" descr="\\nasbakor\ИЦСК\Мероприятия\Доклады\XX Конференция огнеупорщиков и металлургов 2023\2789585 Заморозка газового фильтр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07239" y="5033194"/>
            <a:ext cx="4976762" cy="701592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15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\\nasbakor\ИЦСК\Тезисы и статьи\3d печать обзорная\Для семинара\Заморозка схем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06380" y="2134104"/>
            <a:ext cx="10215634" cy="9491121"/>
          </a:xfrm>
          <a:prstGeom prst="rect">
            <a:avLst/>
          </a:prstGeom>
          <a:noFill/>
        </p:spPr>
      </p:pic>
      <p:sp>
        <p:nvSpPr>
          <p:cNvPr id="7" name="Обновление логотипа"/>
          <p:cNvSpPr txBox="1"/>
          <p:nvPr/>
        </p:nvSpPr>
        <p:spPr>
          <a:xfrm>
            <a:off x="1190548" y="0"/>
            <a:ext cx="22931598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2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Процесс уплотнения при заморозке</a:t>
            </a:r>
            <a:endParaRPr sz="7200" dirty="0">
              <a:solidFill>
                <a:schemeClr val="tx1">
                  <a:lumMod val="50000"/>
                </a:schemeClr>
              </a:solidFill>
              <a:cs typeface="Rubik Medium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16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  <p:pic>
        <p:nvPicPr>
          <p:cNvPr id="39938" name="Picture 2" descr="\\nasbakor\ИЦСК\Тезисы и статьи\3d печать обзорная\Для семинара\Заморозка схема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6366" y="2500282"/>
            <a:ext cx="10934700" cy="714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новление логотипа"/>
          <p:cNvSpPr txBox="1"/>
          <p:nvPr/>
        </p:nvSpPr>
        <p:spPr>
          <a:xfrm>
            <a:off x="1190548" y="0"/>
            <a:ext cx="22931598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2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Микрофотография образца после заморозки</a:t>
            </a:r>
            <a:endParaRPr sz="7200" dirty="0">
              <a:solidFill>
                <a:schemeClr val="tx1">
                  <a:lumMod val="50000"/>
                </a:schemeClr>
              </a:solidFill>
              <a:cs typeface="Rubik Medium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17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  <p:pic>
        <p:nvPicPr>
          <p:cNvPr id="30722" name="Picture 2" descr="\\nasbakor\ИЦСК\Мероприятия\Доклады\XX Конференция огнеупорщиков и металлургов 2023\SEM\3D\Phenom 60087-S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20" y="1500150"/>
            <a:ext cx="16073422" cy="10673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Бакор\OneDrive\Desktop\Работа\Презентация\Для презентапции\Pictures for presentation\Картинки\Разрывная машин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1039" y="8286760"/>
            <a:ext cx="5477290" cy="4107967"/>
          </a:xfrm>
          <a:prstGeom prst="rect">
            <a:avLst/>
          </a:prstGeom>
          <a:noFill/>
        </p:spPr>
      </p:pic>
      <p:sp>
        <p:nvSpPr>
          <p:cNvPr id="7" name="Повышение качества продукции"/>
          <p:cNvSpPr txBox="1"/>
          <p:nvPr/>
        </p:nvSpPr>
        <p:spPr>
          <a:xfrm>
            <a:off x="1404862" y="0"/>
            <a:ext cx="20931334" cy="197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</a:rPr>
              <a:t>Исследовательский центр специальной керамики</a:t>
            </a:r>
            <a:endParaRPr sz="7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ПРОГРАММЫ"/>
          <p:cNvSpPr txBox="1"/>
          <p:nvPr/>
        </p:nvSpPr>
        <p:spPr>
          <a:xfrm>
            <a:off x="19563226" y="12019605"/>
            <a:ext cx="21628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 defTabSz="584200">
              <a:defRPr b="1">
                <a:solidFill>
                  <a:srgbClr val="FFFFFF"/>
                </a:solidFill>
                <a:latin typeface="Rubik-Bold"/>
                <a:ea typeface="Rubik-Bold"/>
                <a:cs typeface="Rubik-Bold"/>
                <a:sym typeface="Rubik-Bold"/>
              </a:defRPr>
            </a:lvl1pPr>
          </a:lstStyle>
          <a:p>
            <a:r>
              <a:t>ПРОГРАММЫ</a:t>
            </a:r>
          </a:p>
        </p:txBody>
      </p:sp>
      <p:sp>
        <p:nvSpPr>
          <p:cNvPr id="10" name="Маркетинговые исследования рынка: продуктовых групп по выбранным направлениям"/>
          <p:cNvSpPr txBox="1"/>
          <p:nvPr/>
        </p:nvSpPr>
        <p:spPr>
          <a:xfrm>
            <a:off x="2333556" y="2857472"/>
            <a:ext cx="10287072" cy="6689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defRPr sz="4800">
                <a:solidFill>
                  <a:srgbClr val="373840"/>
                </a:solidFill>
                <a:latin typeface="Rubik-Medium"/>
                <a:ea typeface="Rubik-Medium"/>
                <a:cs typeface="Rubik-Medium"/>
                <a:sym typeface="Rubik-Medium"/>
              </a:defRPr>
            </a:lvl1pPr>
          </a:lstStyle>
          <a:p>
            <a:pPr algn="just">
              <a:buFontTx/>
              <a:buChar char="-"/>
            </a:pPr>
            <a:r>
              <a:rPr lang="ru-RU" sz="3200" dirty="0" smtClean="0"/>
              <a:t>Аккредитация </a:t>
            </a:r>
            <a:r>
              <a:rPr lang="en-US" sz="3200" dirty="0" smtClean="0"/>
              <a:t>RA.RU.210H32</a:t>
            </a:r>
            <a:r>
              <a:rPr lang="ru-RU" sz="3200" dirty="0" smtClean="0"/>
              <a:t>;</a:t>
            </a:r>
          </a:p>
          <a:p>
            <a:pPr algn="just">
              <a:buFontTx/>
              <a:buChar char="-"/>
            </a:pPr>
            <a:r>
              <a:rPr lang="ru-RU" sz="3200" dirty="0" smtClean="0"/>
              <a:t>Лаборатория </a:t>
            </a:r>
            <a:r>
              <a:rPr lang="en-US" sz="3200" dirty="0" smtClean="0">
                <a:latin typeface="Times New Roman"/>
                <a:cs typeface="Times New Roman"/>
              </a:rPr>
              <a:t>«</a:t>
            </a:r>
            <a:r>
              <a:rPr lang="ru-RU" sz="3200" dirty="0" smtClean="0">
                <a:cs typeface="Times New Roman"/>
              </a:rPr>
              <a:t>мокрой</a:t>
            </a:r>
            <a:r>
              <a:rPr lang="en-US" sz="3200" dirty="0" smtClean="0">
                <a:latin typeface="Times New Roman"/>
                <a:cs typeface="Times New Roman"/>
              </a:rPr>
              <a:t>»</a:t>
            </a:r>
            <a:r>
              <a:rPr lang="ru-RU" sz="3200" dirty="0" smtClean="0">
                <a:latin typeface="Times New Roman"/>
                <a:cs typeface="Times New Roman"/>
              </a:rPr>
              <a:t> </a:t>
            </a:r>
            <a:r>
              <a:rPr lang="ru-RU" sz="3200" dirty="0" smtClean="0">
                <a:cs typeface="Times New Roman"/>
              </a:rPr>
              <a:t>химии</a:t>
            </a:r>
            <a:r>
              <a:rPr lang="ru-RU" sz="3200" dirty="0" smtClean="0">
                <a:latin typeface="Times New Roman"/>
                <a:cs typeface="Times New Roman"/>
              </a:rPr>
              <a:t>; </a:t>
            </a:r>
          </a:p>
          <a:p>
            <a:pPr algn="just">
              <a:buFontTx/>
              <a:buChar char="-"/>
            </a:pPr>
            <a:r>
              <a:rPr lang="ru-RU" sz="3200" dirty="0" smtClean="0">
                <a:cs typeface="Rubik Medium"/>
              </a:rPr>
              <a:t>Лаборатория физико-механических испытаний</a:t>
            </a:r>
            <a:r>
              <a:rPr lang="ru-RU" sz="3200" dirty="0" smtClean="0">
                <a:latin typeface="Times New Roman"/>
                <a:cs typeface="Rubik Medium"/>
              </a:rPr>
              <a:t>;</a:t>
            </a:r>
            <a:endParaRPr lang="ru-RU" sz="3200" dirty="0" smtClean="0">
              <a:cs typeface="Rubik Medium"/>
            </a:endParaRPr>
          </a:p>
          <a:p>
            <a:pPr algn="just">
              <a:buFontTx/>
              <a:buChar char="-"/>
            </a:pPr>
            <a:r>
              <a:rPr lang="ru-RU" sz="3200" dirty="0" smtClean="0"/>
              <a:t>Работа в соответствии с ГОСТ 17025-2019; </a:t>
            </a:r>
          </a:p>
          <a:p>
            <a:pPr algn="just"/>
            <a:r>
              <a:rPr lang="en-US" sz="3200" dirty="0" smtClean="0"/>
              <a:t>ISO 9001-2015</a:t>
            </a:r>
            <a:endParaRPr lang="ru-RU" sz="3200" dirty="0" smtClean="0"/>
          </a:p>
          <a:p>
            <a:pPr algn="just">
              <a:buFontTx/>
              <a:buChar char="-"/>
            </a:pPr>
            <a:r>
              <a:rPr lang="ru-RU" sz="3200" dirty="0" smtClean="0"/>
              <a:t>Современный парк технологического оборудования;</a:t>
            </a:r>
          </a:p>
          <a:p>
            <a:pPr algn="just">
              <a:buFontTx/>
              <a:buChar char="-"/>
            </a:pPr>
            <a:r>
              <a:rPr lang="ru-RU" sz="3200" dirty="0" smtClean="0"/>
              <a:t>Высокотемпературные печи (до 1800 </a:t>
            </a:r>
            <a:r>
              <a:rPr lang="en-US" sz="3200" dirty="0" smtClean="0">
                <a:latin typeface="Times New Roman"/>
                <a:cs typeface="Times New Roman"/>
              </a:rPr>
              <a:t>º</a:t>
            </a:r>
            <a:r>
              <a:rPr lang="ru-RU" sz="3200" dirty="0" smtClean="0">
                <a:latin typeface="Times New Roman"/>
                <a:cs typeface="Times New Roman"/>
              </a:rPr>
              <a:t>С);</a:t>
            </a:r>
          </a:p>
          <a:p>
            <a:pPr algn="just">
              <a:buFontTx/>
              <a:buChar char="-"/>
            </a:pPr>
            <a:r>
              <a:rPr lang="ru-RU" sz="3200" dirty="0" smtClean="0">
                <a:cs typeface="Times New Roman"/>
              </a:rPr>
              <a:t>Испытательное оборудование;</a:t>
            </a:r>
          </a:p>
          <a:p>
            <a:pPr algn="just">
              <a:buFontTx/>
              <a:buChar char="-"/>
            </a:pPr>
            <a:r>
              <a:rPr lang="ru-RU" sz="3200" dirty="0" smtClean="0">
                <a:cs typeface="Times New Roman"/>
              </a:rPr>
              <a:t>Современное аналитическое оборудование;</a:t>
            </a:r>
            <a:endParaRPr lang="en-US" sz="3200" dirty="0" smtClean="0">
              <a:cs typeface="Times New Roman"/>
            </a:endParaRPr>
          </a:p>
          <a:p>
            <a:pPr algn="just">
              <a:buFontTx/>
              <a:buChar char="-"/>
            </a:pPr>
            <a:r>
              <a:rPr lang="ru-RU" sz="3200" dirty="0" smtClean="0">
                <a:cs typeface="Times New Roman"/>
              </a:rPr>
              <a:t>Лабораторный </a:t>
            </a:r>
            <a:r>
              <a:rPr lang="en-US" sz="3200" dirty="0" smtClean="0">
                <a:cs typeface="Times New Roman"/>
              </a:rPr>
              <a:t>3-D </a:t>
            </a:r>
            <a:r>
              <a:rPr lang="ru-RU" sz="3200" dirty="0" smtClean="0">
                <a:cs typeface="Times New Roman"/>
              </a:rPr>
              <a:t>принтер.</a:t>
            </a:r>
          </a:p>
          <a:p>
            <a:endParaRPr lang="ru-RU" sz="3600" dirty="0" smtClean="0"/>
          </a:p>
          <a:p>
            <a:pPr>
              <a:buFontTx/>
              <a:buChar char="-"/>
            </a:pPr>
            <a:endParaRPr lang="ru-RU" sz="3600" dirty="0" smtClean="0"/>
          </a:p>
          <a:p>
            <a:pPr>
              <a:buFontTx/>
              <a:buChar char="-"/>
            </a:pPr>
            <a:endParaRPr sz="3600" dirty="0"/>
          </a:p>
        </p:txBody>
      </p:sp>
      <p:pic>
        <p:nvPicPr>
          <p:cNvPr id="12" name="Picture 6" descr="C:\Users\Бакор\OneDrive\Desktop\Работа\Презентация\Для презентапции\Pictures for presentation\Картинки\STA_449_F1_Jupiter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20694" y="8358198"/>
            <a:ext cx="3625303" cy="4059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1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  <p:pic>
        <p:nvPicPr>
          <p:cNvPr id="7169" name="Picture 1" descr="C:\Users\Bakor\Downloads\eazao_zero_2-1000x1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1986" y="8064464"/>
            <a:ext cx="4357718" cy="4357718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64" y="9215454"/>
            <a:ext cx="3047936" cy="304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" descr="C:\Users\Бакор\OneDrive\Desktop\Работа\Презентация\Для презентапции\Pictures for presentation\Картинки\Без назван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62514" y="8828596"/>
            <a:ext cx="5429288" cy="3299287"/>
          </a:xfrm>
          <a:prstGeom prst="rect">
            <a:avLst/>
          </a:prstGeom>
          <a:noFill/>
        </p:spPr>
      </p:pic>
      <p:pic>
        <p:nvPicPr>
          <p:cNvPr id="18" name="Picture 8" descr="C:\Users\Бакор\OneDrive\Desktop\Работа\Презентация\Для презентапции\Pictures for presentation\Картинки\Микроскоп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78346" y="8763251"/>
            <a:ext cx="4969122" cy="3329312"/>
          </a:xfrm>
          <a:prstGeom prst="rect">
            <a:avLst/>
          </a:prstGeom>
          <a:noFill/>
        </p:spPr>
      </p:pic>
      <p:pic>
        <p:nvPicPr>
          <p:cNvPr id="2" name="Picture 1" descr="\\nasbakor\ИЦСК\30-лет юбилей\ГОТОВЫЕ\ГОТОВЫЕ\IMG_7363 коп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692066" y="2117226"/>
            <a:ext cx="9929881" cy="667703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1845654" y="113681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1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2629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\\Smartserver\ицск\Патент\Соспекание\Соспекание на примере одного зерна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48926" y="1785902"/>
            <a:ext cx="10858576" cy="10585748"/>
          </a:xfrm>
          <a:prstGeom prst="rect">
            <a:avLst/>
          </a:prstGeom>
          <a:noFill/>
        </p:spPr>
      </p:pic>
      <p:sp>
        <p:nvSpPr>
          <p:cNvPr id="7" name="Обновление логотипа"/>
          <p:cNvSpPr txBox="1"/>
          <p:nvPr/>
        </p:nvSpPr>
        <p:spPr>
          <a:xfrm>
            <a:off x="1190548" y="0"/>
            <a:ext cx="22931598" cy="1875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2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Принцип формирования структуры керамики «</a:t>
            </a:r>
            <a:r>
              <a:rPr lang="ru-RU" sz="7200" dirty="0" err="1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Соспекание</a:t>
            </a:r>
            <a:r>
              <a:rPr lang="ru-RU" sz="72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»</a:t>
            </a:r>
            <a:r>
              <a:rPr lang="en-US" sz="72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 (Cooperating sintering)</a:t>
            </a:r>
            <a:endParaRPr sz="7200" dirty="0">
              <a:solidFill>
                <a:schemeClr val="tx1">
                  <a:lumMod val="50000"/>
                </a:schemeClr>
              </a:solidFill>
              <a:cs typeface="Rubik Medium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18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738" y="1785902"/>
            <a:ext cx="8643998" cy="1060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новление логотипа"/>
          <p:cNvSpPr txBox="1"/>
          <p:nvPr/>
        </p:nvSpPr>
        <p:spPr>
          <a:xfrm>
            <a:off x="1190548" y="0"/>
            <a:ext cx="22931598" cy="1875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2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Формирования структуры керамики «</a:t>
            </a:r>
            <a:r>
              <a:rPr lang="ru-RU" sz="7200" dirty="0" err="1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Соспеканием</a:t>
            </a:r>
            <a:r>
              <a:rPr lang="ru-RU" sz="72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» (</a:t>
            </a:r>
            <a:r>
              <a:rPr lang="en-US" sz="72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Cooperating </a:t>
            </a:r>
            <a:r>
              <a:rPr lang="en-US" sz="7200" dirty="0" err="1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sinterimg</a:t>
            </a:r>
            <a:r>
              <a:rPr lang="en-US" sz="72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)</a:t>
            </a:r>
            <a:endParaRPr sz="7200" dirty="0">
              <a:solidFill>
                <a:schemeClr val="tx1">
                  <a:lumMod val="50000"/>
                </a:schemeClr>
              </a:solidFill>
              <a:cs typeface="Rubik Medium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19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  <p:pic>
        <p:nvPicPr>
          <p:cNvPr id="31747" name="Picture 3" descr="\\nasbakor\ИЦСК\Мероприятия\Доклады\XX Конференция огнеупорщиков и металлургов 2023\SEM\3D\Phenom 60087-S1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77686" y="2214530"/>
            <a:ext cx="12120562" cy="8048810"/>
          </a:xfrm>
          <a:prstGeom prst="rect">
            <a:avLst/>
          </a:prstGeom>
          <a:noFill/>
        </p:spPr>
      </p:pic>
      <p:pic>
        <p:nvPicPr>
          <p:cNvPr id="31746" name="Picture 2" descr="\\nasbakor\ИЦСК\Мероприятия\Доклады\XX Конференция огнеупорщиков и металлургов 2023\SEM\3D\Phenom 60087-S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176" y="3857604"/>
            <a:ext cx="12073022" cy="7969802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>
            <a:off x="12977818" y="6500810"/>
            <a:ext cx="1357322" cy="857256"/>
          </a:xfrm>
          <a:prstGeom prst="rightArrow">
            <a:avLst/>
          </a:prstGeom>
          <a:solidFill>
            <a:srgbClr val="00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Маркетинговые исследования рынка: продуктовых групп по выбранным направлениям"/>
          <p:cNvSpPr txBox="1"/>
          <p:nvPr/>
        </p:nvSpPr>
        <p:spPr>
          <a:xfrm>
            <a:off x="6119770" y="3071786"/>
            <a:ext cx="655272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defRPr sz="4800">
                <a:solidFill>
                  <a:srgbClr val="373840"/>
                </a:solidFill>
                <a:latin typeface="Rubik-Medium"/>
                <a:ea typeface="Rubik-Medium"/>
                <a:cs typeface="Rubik-Medium"/>
                <a:sym typeface="Rubik-Medium"/>
              </a:defRPr>
            </a:lvl1pPr>
          </a:lstStyle>
          <a:p>
            <a:pPr algn="just"/>
            <a:r>
              <a:rPr lang="ru-RU" sz="3600" b="1" dirty="0" smtClean="0"/>
              <a:t>1300 </a:t>
            </a:r>
            <a:r>
              <a:rPr lang="en-US" sz="3600" b="1" dirty="0" smtClean="0">
                <a:latin typeface="Times New Roman"/>
                <a:cs typeface="Times New Roman"/>
              </a:rPr>
              <a:t>º</a:t>
            </a:r>
            <a:r>
              <a:rPr lang="ru-RU" sz="3600" b="1" dirty="0" smtClean="0">
                <a:latin typeface="Times New Roman"/>
                <a:cs typeface="Times New Roman"/>
              </a:rPr>
              <a:t>С</a:t>
            </a:r>
            <a:endParaRPr lang="ru-RU" sz="3600" b="1" dirty="0" smtClean="0"/>
          </a:p>
        </p:txBody>
      </p:sp>
      <p:sp>
        <p:nvSpPr>
          <p:cNvPr id="11" name="Маркетинговые исследования рынка: продуктовых групп по выбранным направлениям"/>
          <p:cNvSpPr txBox="1"/>
          <p:nvPr/>
        </p:nvSpPr>
        <p:spPr>
          <a:xfrm>
            <a:off x="17478412" y="10429900"/>
            <a:ext cx="655272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defRPr sz="4800">
                <a:solidFill>
                  <a:srgbClr val="373840"/>
                </a:solidFill>
                <a:latin typeface="Rubik-Medium"/>
                <a:ea typeface="Rubik-Medium"/>
                <a:cs typeface="Rubik-Medium"/>
                <a:sym typeface="Rubik-Medium"/>
              </a:defRPr>
            </a:lvl1pPr>
          </a:lstStyle>
          <a:p>
            <a:pPr algn="just"/>
            <a:r>
              <a:rPr lang="ru-RU" sz="3600" b="1" dirty="0" smtClean="0"/>
              <a:t>1600 </a:t>
            </a:r>
            <a:r>
              <a:rPr lang="en-US" sz="3600" b="1" dirty="0" smtClean="0">
                <a:latin typeface="Times New Roman"/>
                <a:cs typeface="Times New Roman"/>
              </a:rPr>
              <a:t>º</a:t>
            </a:r>
            <a:r>
              <a:rPr lang="ru-RU" sz="3600" b="1" dirty="0" smtClean="0">
                <a:latin typeface="Times New Roman"/>
                <a:cs typeface="Times New Roman"/>
              </a:rPr>
              <a:t>С</a:t>
            </a:r>
            <a:endParaRPr lang="ru-RU" sz="36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новление логотипа"/>
          <p:cNvSpPr txBox="1"/>
          <p:nvPr/>
        </p:nvSpPr>
        <p:spPr>
          <a:xfrm>
            <a:off x="1190548" y="0"/>
            <a:ext cx="22931598" cy="1875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2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Процесс гибридный процесс уплотнения при заморозке</a:t>
            </a:r>
            <a:endParaRPr sz="7200" dirty="0">
              <a:solidFill>
                <a:schemeClr val="tx1">
                  <a:lumMod val="50000"/>
                </a:schemeClr>
              </a:solidFill>
              <a:cs typeface="Rubik Medium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20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  <p:pic>
        <p:nvPicPr>
          <p:cNvPr id="40962" name="Picture 2" descr="\\nasbakor\ИЦСК\Тезисы и статьи\3d печать обзорная\Для семинара\Заморозка сх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6959" y="1071522"/>
            <a:ext cx="15177087" cy="11072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\\nasbakor\ИЦСК\Мероприятия\Доклады\XX Конференция огнеупорщиков и металлургов 2023\SEM\3D\Mac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52" y="2214530"/>
            <a:ext cx="14492049" cy="9072626"/>
          </a:xfrm>
          <a:prstGeom prst="rect">
            <a:avLst/>
          </a:prstGeom>
          <a:noFill/>
        </p:spPr>
      </p:pic>
      <p:pic>
        <p:nvPicPr>
          <p:cNvPr id="32771" name="Picture 3" descr="\\nasbakor\ИЦСК\Мероприятия\Доклады\XX Конференция огнеупорщиков и металлургов 2023\SEM\3D\Phenom 60087-S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0" y="5000612"/>
            <a:ext cx="11940944" cy="7929533"/>
          </a:xfrm>
          <a:prstGeom prst="rect">
            <a:avLst/>
          </a:prstGeom>
          <a:noFill/>
        </p:spPr>
      </p:pic>
      <p:sp>
        <p:nvSpPr>
          <p:cNvPr id="5" name="Обновление логотипа"/>
          <p:cNvSpPr txBox="1"/>
          <p:nvPr/>
        </p:nvSpPr>
        <p:spPr>
          <a:xfrm>
            <a:off x="1190548" y="0"/>
            <a:ext cx="20882320" cy="197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</a:rPr>
              <a:t>Микрофотография стыка слоев при 3</a:t>
            </a:r>
            <a:r>
              <a:rPr lang="en-US" sz="7600" dirty="0" smtClean="0">
                <a:solidFill>
                  <a:schemeClr val="tx1">
                    <a:lumMod val="50000"/>
                  </a:schemeClr>
                </a:solidFill>
              </a:rPr>
              <a:t>D 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</a:rPr>
              <a:t>формовании</a:t>
            </a:r>
            <a:endParaRPr sz="7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21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  <p:sp>
        <p:nvSpPr>
          <p:cNvPr id="8" name="Маркетинговые исследования рынка: продуктовых групп по выбранным направлениям"/>
          <p:cNvSpPr txBox="1"/>
          <p:nvPr/>
        </p:nvSpPr>
        <p:spPr>
          <a:xfrm>
            <a:off x="6048332" y="11501470"/>
            <a:ext cx="655272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defRPr sz="4800">
                <a:solidFill>
                  <a:srgbClr val="373840"/>
                </a:solidFill>
                <a:latin typeface="Rubik-Medium"/>
                <a:ea typeface="Rubik-Medium"/>
                <a:cs typeface="Rubik-Medium"/>
                <a:sym typeface="Rubik-Medium"/>
              </a:defRPr>
            </a:lvl1pPr>
          </a:lstStyle>
          <a:p>
            <a:pPr algn="just"/>
            <a:r>
              <a:rPr lang="ru-RU" sz="3600" b="1" dirty="0" smtClean="0"/>
              <a:t>1300 </a:t>
            </a:r>
            <a:r>
              <a:rPr lang="en-US" sz="3600" b="1" dirty="0" smtClean="0">
                <a:latin typeface="Times New Roman"/>
                <a:cs typeface="Times New Roman"/>
              </a:rPr>
              <a:t>º</a:t>
            </a:r>
            <a:r>
              <a:rPr lang="ru-RU" sz="3600" b="1" dirty="0" smtClean="0">
                <a:latin typeface="Times New Roman"/>
                <a:cs typeface="Times New Roman"/>
              </a:rPr>
              <a:t>С</a:t>
            </a:r>
            <a:endParaRPr lang="ru-RU" sz="3600" b="1" dirty="0" smtClean="0"/>
          </a:p>
        </p:txBody>
      </p:sp>
      <p:sp>
        <p:nvSpPr>
          <p:cNvPr id="11" name="Маркетинговые исследования рынка: продуктовых групп по выбранным направлениям"/>
          <p:cNvSpPr txBox="1"/>
          <p:nvPr/>
        </p:nvSpPr>
        <p:spPr>
          <a:xfrm>
            <a:off x="18478544" y="4143356"/>
            <a:ext cx="655272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defRPr sz="4800">
                <a:solidFill>
                  <a:srgbClr val="373840"/>
                </a:solidFill>
                <a:latin typeface="Rubik-Medium"/>
                <a:ea typeface="Rubik-Medium"/>
                <a:cs typeface="Rubik-Medium"/>
                <a:sym typeface="Rubik-Medium"/>
              </a:defRPr>
            </a:lvl1pPr>
          </a:lstStyle>
          <a:p>
            <a:pPr algn="just"/>
            <a:r>
              <a:rPr lang="ru-RU" sz="3600" b="1" dirty="0" smtClean="0"/>
              <a:t>1600 </a:t>
            </a:r>
            <a:r>
              <a:rPr lang="en-US" sz="3600" b="1" dirty="0" smtClean="0">
                <a:latin typeface="Times New Roman"/>
                <a:cs typeface="Times New Roman"/>
              </a:rPr>
              <a:t>º</a:t>
            </a:r>
            <a:r>
              <a:rPr lang="ru-RU" sz="3600" b="1" dirty="0" smtClean="0">
                <a:latin typeface="Times New Roman"/>
                <a:cs typeface="Times New Roman"/>
              </a:rPr>
              <a:t>С</a:t>
            </a:r>
            <a:endParaRPr lang="ru-RU" sz="3600" b="1" dirty="0" smtClean="0"/>
          </a:p>
        </p:txBody>
      </p:sp>
      <p:sp>
        <p:nvSpPr>
          <p:cNvPr id="12" name="Стрелка вправо 11"/>
          <p:cNvSpPr/>
          <p:nvPr/>
        </p:nvSpPr>
        <p:spPr>
          <a:xfrm>
            <a:off x="11763372" y="7929570"/>
            <a:ext cx="1357322" cy="857256"/>
          </a:xfrm>
          <a:prstGeom prst="rightArrow">
            <a:avLst/>
          </a:prstGeom>
          <a:solidFill>
            <a:srgbClr val="00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новление логотипа"/>
          <p:cNvSpPr txBox="1"/>
          <p:nvPr/>
        </p:nvSpPr>
        <p:spPr>
          <a:xfrm>
            <a:off x="1190548" y="0"/>
            <a:ext cx="22931598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2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Защита интеллектуальной собственности</a:t>
            </a:r>
            <a:endParaRPr sz="7200" dirty="0">
              <a:solidFill>
                <a:schemeClr val="tx1">
                  <a:lumMod val="50000"/>
                </a:schemeClr>
              </a:solidFill>
              <a:cs typeface="Rubik Medium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29104" y="11106472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22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038872" y="2105472"/>
            <a:ext cx="20931334" cy="10746947"/>
            <a:chOff x="6905588" y="2500282"/>
            <a:chExt cx="9328436" cy="416009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405654" y="2500282"/>
              <a:ext cx="1562201" cy="2198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120826" y="2500282"/>
              <a:ext cx="1518115" cy="2162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721714" y="3571852"/>
              <a:ext cx="1512310" cy="2143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05588" y="3428976"/>
              <a:ext cx="1495189" cy="2166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object 4"/>
            <p:cNvSpPr txBox="1"/>
            <p:nvPr/>
          </p:nvSpPr>
          <p:spPr>
            <a:xfrm>
              <a:off x="8943199" y="2610895"/>
              <a:ext cx="5572164" cy="4049481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944880" algn="just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  Способ получения керамического изделия посредством 3-Д печати: пат. Рос. Федерации / Красный Б.Л., Красный А.Б., Иконников К.И.,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Галганова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 А.Л., Костиков С.П.  № 2774993;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заявл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. 02.12.2021;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опубл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. 27.05.2022. </a:t>
              </a:r>
            </a:p>
            <a:p>
              <a:pPr marL="12700" marR="944880" algn="just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  Способ получения керамического огнеупорного изделия из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цирконата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 кальция: пат. Рос. Федерации / Красный Б.Л., Иконников К.И.,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Галганова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 А.Л. № 2782658;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заявл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. 01.12.2021;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опубл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. 31.10.2022. </a:t>
              </a:r>
            </a:p>
            <a:p>
              <a:pPr marL="12700" marR="944880" algn="just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  Способ получения керамического огнеупорного изделия из циркона: пат. Рос. Федерации / Красный Б.Л., Иконников К.И.,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Галганова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 А.Л. № 2782638;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заявл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. 01.12.2021;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опубл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. 31.10.2022. </a:t>
              </a:r>
            </a:p>
            <a:p>
              <a:pPr marL="12700" marR="944880" algn="just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  Способ получения керамического огнеупорного изделия из диоксида циркония: пат. Рос. Федерации / Красный Б.Л., Иконников К.И.,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Галганова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 А.Л. № 2782636;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заявл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. 01.12.2021;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опубл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. 31.10.2022. </a:t>
              </a:r>
            </a:p>
            <a:p>
              <a:pPr marL="12700" marR="944880" algn="just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  Способ получения керамического огнеупорного изделия с высокой однородностью химического состава / Красный Б.Л., Красный А.Б., Иконников К.И.,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Галганова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 А.Л. № 2796140 ;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заявл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. 27.12.2022;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опубл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. 17.05.2023.</a:t>
              </a:r>
            </a:p>
            <a:p>
              <a:pPr marL="12700" marR="944880" algn="just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  Способ получения керамического изделия посредством 3D-печати с подачей газообразного хладагента в область печати/ Красный Б.Л., Красный А.Б., Иконников К.И. № 2812374 ;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заявл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. 16.05.2023; </a:t>
              </a:r>
              <a:r>
                <a:rPr lang="ru-RU" sz="2800" b="1" spc="-5" dirty="0" err="1" smtClean="0">
                  <a:latin typeface="Bahnschrift" panose="020B0502040204020203" pitchFamily="34" charset="0"/>
                  <a:cs typeface="Arial"/>
                </a:rPr>
                <a:t>опубл</a:t>
              </a:r>
              <a:r>
                <a:rPr lang="ru-RU" sz="2800" b="1" spc="-5" dirty="0" smtClean="0">
                  <a:latin typeface="Bahnschrift" panose="020B0502040204020203" pitchFamily="34" charset="0"/>
                  <a:cs typeface="Arial"/>
                </a:rPr>
                <a:t>. 30.01.2024.</a:t>
              </a:r>
            </a:p>
            <a:p>
              <a:pPr marL="12700" marR="944880" algn="just">
                <a:spcBef>
                  <a:spcPts val="600"/>
                </a:spcBef>
                <a:buFont typeface="Arial" pitchFamily="34" charset="0"/>
                <a:buChar char="•"/>
              </a:pPr>
              <a:endParaRPr lang="ru-RU" sz="2800" b="1" spc="-5" dirty="0" smtClean="0">
                <a:latin typeface="Bahnschrift" panose="020B0502040204020203" pitchFamily="34" charset="0"/>
                <a:cs typeface="Arial"/>
              </a:endParaRPr>
            </a:p>
            <a:p>
              <a:pPr marL="12700" marR="944880">
                <a:spcBef>
                  <a:spcPts val="600"/>
                </a:spcBef>
              </a:pPr>
              <a:endParaRPr lang="ru-RU" sz="2800" spc="-5" dirty="0" smtClean="0">
                <a:latin typeface="Bahnschrift" panose="020B0502040204020203" pitchFamily="34" charset="0"/>
                <a:cs typeface="Arial"/>
              </a:endParaRPr>
            </a:p>
          </p:txBody>
        </p:sp>
      </p:grpSp>
      <p:pic>
        <p:nvPicPr>
          <p:cNvPr id="32770" name="Picture 2" descr="C:\Users\RCSC01\Pictures\Screenshots\Снимок экрана 2024-05-15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6984" y="7362056"/>
            <a:ext cx="3474145" cy="4881108"/>
          </a:xfrm>
          <a:prstGeom prst="rect">
            <a:avLst/>
          </a:prstGeom>
          <a:noFill/>
        </p:spPr>
      </p:pic>
      <p:pic>
        <p:nvPicPr>
          <p:cNvPr id="32771" name="Picture 3" descr="C:\Users\RCSC01\Pictures\Screenshots\Снимок экрана 2024-02-08 10141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84688" y="7002017"/>
            <a:ext cx="3846585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новление логотипа"/>
          <p:cNvSpPr txBox="1"/>
          <p:nvPr/>
        </p:nvSpPr>
        <p:spPr>
          <a:xfrm>
            <a:off x="1190548" y="0"/>
            <a:ext cx="20882320" cy="197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</a:rPr>
              <a:t>Программа развития направления 3</a:t>
            </a:r>
            <a:r>
              <a:rPr lang="en-US" sz="7600" dirty="0" smtClean="0">
                <a:solidFill>
                  <a:schemeClr val="tx1">
                    <a:lumMod val="50000"/>
                  </a:schemeClr>
                </a:solidFill>
              </a:rPr>
              <a:t>D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</a:rPr>
              <a:t> печати в ИЦСК ООО «НТЦ «</a:t>
            </a:r>
            <a:r>
              <a:rPr lang="ru-RU" sz="7600" dirty="0" err="1" smtClean="0">
                <a:solidFill>
                  <a:schemeClr val="tx1">
                    <a:lumMod val="50000"/>
                  </a:schemeClr>
                </a:solidFill>
              </a:rPr>
              <a:t>Бакор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</a:rPr>
              <a:t>»</a:t>
            </a:r>
            <a:endParaRPr sz="76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500" name="Группа 499"/>
          <p:cNvGrpSpPr/>
          <p:nvPr/>
        </p:nvGrpSpPr>
        <p:grpSpPr>
          <a:xfrm>
            <a:off x="3905192" y="2214530"/>
            <a:ext cx="17155105" cy="9629596"/>
            <a:chOff x="5691142" y="3075175"/>
            <a:chExt cx="9813619" cy="5276083"/>
          </a:xfrm>
        </p:grpSpPr>
        <p:grpSp>
          <p:nvGrpSpPr>
            <p:cNvPr id="342" name="Group 96"/>
            <p:cNvGrpSpPr/>
            <p:nvPr/>
          </p:nvGrpSpPr>
          <p:grpSpPr>
            <a:xfrm>
              <a:off x="5691142" y="3428976"/>
              <a:ext cx="3357586" cy="687019"/>
              <a:chOff x="1490133" y="2645957"/>
              <a:chExt cx="2657032" cy="1536577"/>
            </a:xfrm>
          </p:grpSpPr>
          <p:sp>
            <p:nvSpPr>
              <p:cNvPr id="343" name="Rectangle 7"/>
              <p:cNvSpPr/>
              <p:nvPr/>
            </p:nvSpPr>
            <p:spPr>
              <a:xfrm>
                <a:off x="1490133" y="4000500"/>
                <a:ext cx="2657032" cy="18203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344" name="Rectangle 8"/>
              <p:cNvSpPr/>
              <p:nvPr/>
            </p:nvSpPr>
            <p:spPr>
              <a:xfrm>
                <a:off x="1490133" y="2645957"/>
                <a:ext cx="2657032" cy="18203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grpSp>
          <p:nvGrpSpPr>
            <p:cNvPr id="345" name="Group 97"/>
            <p:cNvGrpSpPr/>
            <p:nvPr/>
          </p:nvGrpSpPr>
          <p:grpSpPr>
            <a:xfrm>
              <a:off x="9048728" y="3428976"/>
              <a:ext cx="2857520" cy="687018"/>
              <a:chOff x="4139707" y="2645959"/>
              <a:chExt cx="2743692" cy="1536575"/>
            </a:xfrm>
          </p:grpSpPr>
          <p:sp>
            <p:nvSpPr>
              <p:cNvPr id="346" name="Rectangle 11"/>
              <p:cNvSpPr/>
              <p:nvPr/>
            </p:nvSpPr>
            <p:spPr>
              <a:xfrm>
                <a:off x="4139707" y="4000500"/>
                <a:ext cx="2743692" cy="182034"/>
              </a:xfrm>
              <a:prstGeom prst="rect">
                <a:avLst/>
              </a:prstGeom>
              <a:solidFill>
                <a:srgbClr val="EA00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347" name="Rectangle 12"/>
              <p:cNvSpPr/>
              <p:nvPr/>
            </p:nvSpPr>
            <p:spPr>
              <a:xfrm>
                <a:off x="4139707" y="2645959"/>
                <a:ext cx="2743692" cy="182034"/>
              </a:xfrm>
              <a:prstGeom prst="rect">
                <a:avLst/>
              </a:prstGeom>
              <a:solidFill>
                <a:srgbClr val="EA00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grpSp>
          <p:nvGrpSpPr>
            <p:cNvPr id="348" name="Group 98"/>
            <p:cNvGrpSpPr/>
            <p:nvPr/>
          </p:nvGrpSpPr>
          <p:grpSpPr>
            <a:xfrm>
              <a:off x="11834810" y="3428976"/>
              <a:ext cx="3071834" cy="687018"/>
              <a:chOff x="6883399" y="2645959"/>
              <a:chExt cx="3465378" cy="1536575"/>
            </a:xfrm>
            <a:solidFill>
              <a:srgbClr val="4E9F8E"/>
            </a:solidFill>
          </p:grpSpPr>
          <p:sp>
            <p:nvSpPr>
              <p:cNvPr id="349" name="Rectangle 15"/>
              <p:cNvSpPr/>
              <p:nvPr/>
            </p:nvSpPr>
            <p:spPr>
              <a:xfrm>
                <a:off x="6883399" y="4000500"/>
                <a:ext cx="3465378" cy="182034"/>
              </a:xfrm>
              <a:prstGeom prst="rect">
                <a:avLst/>
              </a:prstGeom>
              <a:solidFill>
                <a:srgbClr val="A20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350" name="Rectangle 16"/>
              <p:cNvSpPr/>
              <p:nvPr/>
            </p:nvSpPr>
            <p:spPr>
              <a:xfrm>
                <a:off x="6883399" y="2645959"/>
                <a:ext cx="3465378" cy="182034"/>
              </a:xfrm>
              <a:prstGeom prst="rect">
                <a:avLst/>
              </a:prstGeom>
              <a:solidFill>
                <a:srgbClr val="A20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sp>
          <p:nvSpPr>
            <p:cNvPr id="351" name="TextBox 350"/>
            <p:cNvSpPr txBox="1"/>
            <p:nvPr/>
          </p:nvSpPr>
          <p:spPr>
            <a:xfrm>
              <a:off x="5762580" y="3571852"/>
              <a:ext cx="1240608" cy="27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</a:rPr>
                <a:t>Разработка первичной</a:t>
              </a:r>
            </a:p>
            <a:p>
              <a:pPr algn="ctr"/>
              <a:r>
                <a:rPr lang="ru-RU" sz="1200" b="1" dirty="0" smtClean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</a:rPr>
                <a:t>концепции</a:t>
              </a:r>
              <a:r>
                <a:rPr lang="en-US" sz="1200" b="1" dirty="0" smtClean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</a:rPr>
                <a:t> (TRL 1-2)</a:t>
              </a:r>
              <a:endParaRPr lang="id-ID" sz="1200" b="1" dirty="0">
                <a:solidFill>
                  <a:schemeClr val="bg1">
                    <a:lumMod val="50000"/>
                  </a:schemeClr>
                </a:solidFill>
                <a:latin typeface="Bebas Neue" panose="020B0606020202050201" pitchFamily="34" charset="0"/>
              </a:endParaRPr>
            </a:p>
          </p:txBody>
        </p:sp>
        <p:sp>
          <p:nvSpPr>
            <p:cNvPr id="352" name="TextBox 351"/>
            <p:cNvSpPr txBox="1"/>
            <p:nvPr/>
          </p:nvSpPr>
          <p:spPr>
            <a:xfrm>
              <a:off x="7405654" y="3500414"/>
              <a:ext cx="1726447" cy="27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</a:rPr>
                <a:t>Принципиальная оценка реализуемости (</a:t>
              </a:r>
              <a:r>
                <a:rPr lang="en-US" sz="1200" b="1" dirty="0" smtClean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</a:rPr>
                <a:t>TRL 3)</a:t>
              </a:r>
              <a:endParaRPr lang="id-ID" sz="1200" b="1" dirty="0">
                <a:solidFill>
                  <a:schemeClr val="bg1">
                    <a:lumMod val="50000"/>
                  </a:schemeClr>
                </a:solidFill>
                <a:latin typeface="Bebas Neue" panose="020B0606020202050201" pitchFamily="34" charset="0"/>
              </a:endParaRPr>
            </a:p>
          </p:txBody>
        </p:sp>
        <p:sp>
          <p:nvSpPr>
            <p:cNvPr id="353" name="TextBox 352"/>
            <p:cNvSpPr txBox="1"/>
            <p:nvPr/>
          </p:nvSpPr>
          <p:spPr>
            <a:xfrm>
              <a:off x="9120166" y="3500414"/>
              <a:ext cx="2143140" cy="27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</a:rPr>
                <a:t>Разработка и демонстрация технологического решения (</a:t>
              </a:r>
              <a:r>
                <a:rPr lang="en-US" sz="1200" b="1" dirty="0" smtClean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</a:rPr>
                <a:t>TRL 4-6)</a:t>
              </a:r>
              <a:endParaRPr lang="id-ID" sz="1200" b="1" dirty="0">
                <a:solidFill>
                  <a:schemeClr val="bg1">
                    <a:lumMod val="50000"/>
                  </a:schemeClr>
                </a:solidFill>
                <a:latin typeface="Bebas Neue" panose="020B0606020202050201" pitchFamily="34" charset="0"/>
              </a:endParaRPr>
            </a:p>
          </p:txBody>
        </p:sp>
        <p:cxnSp>
          <p:nvCxnSpPr>
            <p:cNvPr id="354" name="Straight Connector 28"/>
            <p:cNvCxnSpPr/>
            <p:nvPr/>
          </p:nvCxnSpPr>
          <p:spPr>
            <a:xfrm rot="5400000" flipH="1" flipV="1">
              <a:off x="5834018" y="4929174"/>
              <a:ext cx="1428760" cy="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8"/>
            <p:cNvCxnSpPr/>
            <p:nvPr/>
          </p:nvCxnSpPr>
          <p:spPr>
            <a:xfrm rot="5400000" flipH="1" flipV="1">
              <a:off x="5798299" y="4536265"/>
              <a:ext cx="785818" cy="158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6" name="Group 124"/>
            <p:cNvGrpSpPr/>
            <p:nvPr/>
          </p:nvGrpSpPr>
          <p:grpSpPr>
            <a:xfrm>
              <a:off x="6119770" y="5357802"/>
              <a:ext cx="259399" cy="285752"/>
              <a:chOff x="6350" y="4763"/>
              <a:chExt cx="492125" cy="460375"/>
            </a:xfrm>
            <a:solidFill>
              <a:schemeClr val="bg1">
                <a:lumMod val="50000"/>
              </a:schemeClr>
            </a:solidFill>
          </p:grpSpPr>
          <p:sp>
            <p:nvSpPr>
              <p:cNvPr id="357" name="Freeform 5"/>
              <p:cNvSpPr>
                <a:spLocks noEditPoints="1"/>
              </p:cNvSpPr>
              <p:nvPr/>
            </p:nvSpPr>
            <p:spPr bwMode="auto">
              <a:xfrm>
                <a:off x="6350" y="4763"/>
                <a:ext cx="492125" cy="460375"/>
              </a:xfrm>
              <a:custGeom>
                <a:avLst/>
                <a:gdLst>
                  <a:gd name="T0" fmla="*/ 126 w 128"/>
                  <a:gd name="T1" fmla="*/ 26 h 120"/>
                  <a:gd name="T2" fmla="*/ 102 w 128"/>
                  <a:gd name="T3" fmla="*/ 2 h 120"/>
                  <a:gd name="T4" fmla="*/ 96 w 128"/>
                  <a:gd name="T5" fmla="*/ 0 h 120"/>
                  <a:gd name="T6" fmla="*/ 12 w 128"/>
                  <a:gd name="T7" fmla="*/ 0 h 120"/>
                  <a:gd name="T8" fmla="*/ 0 w 128"/>
                  <a:gd name="T9" fmla="*/ 12 h 120"/>
                  <a:gd name="T10" fmla="*/ 0 w 128"/>
                  <a:gd name="T11" fmla="*/ 108 h 120"/>
                  <a:gd name="T12" fmla="*/ 12 w 128"/>
                  <a:gd name="T13" fmla="*/ 120 h 120"/>
                  <a:gd name="T14" fmla="*/ 116 w 128"/>
                  <a:gd name="T15" fmla="*/ 120 h 120"/>
                  <a:gd name="T16" fmla="*/ 128 w 128"/>
                  <a:gd name="T17" fmla="*/ 108 h 120"/>
                  <a:gd name="T18" fmla="*/ 128 w 128"/>
                  <a:gd name="T19" fmla="*/ 32 h 120"/>
                  <a:gd name="T20" fmla="*/ 126 w 128"/>
                  <a:gd name="T21" fmla="*/ 26 h 120"/>
                  <a:gd name="T22" fmla="*/ 120 w 128"/>
                  <a:gd name="T23" fmla="*/ 108 h 120"/>
                  <a:gd name="T24" fmla="*/ 116 w 128"/>
                  <a:gd name="T25" fmla="*/ 112 h 120"/>
                  <a:gd name="T26" fmla="*/ 12 w 128"/>
                  <a:gd name="T27" fmla="*/ 112 h 120"/>
                  <a:gd name="T28" fmla="*/ 8 w 128"/>
                  <a:gd name="T29" fmla="*/ 108 h 120"/>
                  <a:gd name="T30" fmla="*/ 8 w 128"/>
                  <a:gd name="T31" fmla="*/ 12 h 120"/>
                  <a:gd name="T32" fmla="*/ 12 w 128"/>
                  <a:gd name="T33" fmla="*/ 8 h 120"/>
                  <a:gd name="T34" fmla="*/ 92 w 128"/>
                  <a:gd name="T35" fmla="*/ 8 h 120"/>
                  <a:gd name="T36" fmla="*/ 92 w 128"/>
                  <a:gd name="T37" fmla="*/ 24 h 120"/>
                  <a:gd name="T38" fmla="*/ 92 w 128"/>
                  <a:gd name="T39" fmla="*/ 24 h 120"/>
                  <a:gd name="T40" fmla="*/ 104 w 128"/>
                  <a:gd name="T41" fmla="*/ 36 h 120"/>
                  <a:gd name="T42" fmla="*/ 108 w 128"/>
                  <a:gd name="T43" fmla="*/ 36 h 120"/>
                  <a:gd name="T44" fmla="*/ 120 w 128"/>
                  <a:gd name="T45" fmla="*/ 36 h 120"/>
                  <a:gd name="T46" fmla="*/ 120 w 128"/>
                  <a:gd name="T47" fmla="*/ 108 h 120"/>
                  <a:gd name="T48" fmla="*/ 108 w 128"/>
                  <a:gd name="T49" fmla="*/ 32 h 120"/>
                  <a:gd name="T50" fmla="*/ 104 w 128"/>
                  <a:gd name="T51" fmla="*/ 32 h 120"/>
                  <a:gd name="T52" fmla="*/ 96 w 128"/>
                  <a:gd name="T53" fmla="*/ 24 h 120"/>
                  <a:gd name="T54" fmla="*/ 96 w 128"/>
                  <a:gd name="T55" fmla="*/ 24 h 120"/>
                  <a:gd name="T56" fmla="*/ 96 w 128"/>
                  <a:gd name="T57" fmla="*/ 8 h 120"/>
                  <a:gd name="T58" fmla="*/ 120 w 128"/>
                  <a:gd name="T59" fmla="*/ 32 h 120"/>
                  <a:gd name="T60" fmla="*/ 108 w 128"/>
                  <a:gd name="T61" fmla="*/ 3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8" h="120">
                    <a:moveTo>
                      <a:pt x="126" y="26"/>
                    </a:moveTo>
                    <a:cubicBezTo>
                      <a:pt x="102" y="2"/>
                      <a:pt x="102" y="2"/>
                      <a:pt x="102" y="2"/>
                    </a:cubicBezTo>
                    <a:cubicBezTo>
                      <a:pt x="100" y="1"/>
                      <a:pt x="98" y="0"/>
                      <a:pt x="9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115"/>
                      <a:pt x="5" y="120"/>
                      <a:pt x="12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cubicBezTo>
                      <a:pt x="123" y="120"/>
                      <a:pt x="128" y="115"/>
                      <a:pt x="128" y="108"/>
                    </a:cubicBezTo>
                    <a:cubicBezTo>
                      <a:pt x="128" y="32"/>
                      <a:pt x="128" y="32"/>
                      <a:pt x="128" y="32"/>
                    </a:cubicBezTo>
                    <a:cubicBezTo>
                      <a:pt x="128" y="30"/>
                      <a:pt x="127" y="28"/>
                      <a:pt x="126" y="26"/>
                    </a:cubicBezTo>
                    <a:close/>
                    <a:moveTo>
                      <a:pt x="120" y="108"/>
                    </a:moveTo>
                    <a:cubicBezTo>
                      <a:pt x="120" y="110"/>
                      <a:pt x="118" y="112"/>
                      <a:pt x="116" y="112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0" y="112"/>
                      <a:pt x="8" y="110"/>
                      <a:pt x="8" y="10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92" y="8"/>
                      <a:pt x="92" y="8"/>
                      <a:pt x="92" y="8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2" y="31"/>
                      <a:pt x="97" y="36"/>
                      <a:pt x="104" y="36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20" y="36"/>
                      <a:pt x="120" y="36"/>
                      <a:pt x="120" y="36"/>
                    </a:cubicBezTo>
                    <a:lnTo>
                      <a:pt x="120" y="108"/>
                    </a:lnTo>
                    <a:close/>
                    <a:moveTo>
                      <a:pt x="108" y="32"/>
                    </a:moveTo>
                    <a:cubicBezTo>
                      <a:pt x="104" y="32"/>
                      <a:pt x="104" y="32"/>
                      <a:pt x="104" y="32"/>
                    </a:cubicBezTo>
                    <a:cubicBezTo>
                      <a:pt x="100" y="32"/>
                      <a:pt x="96" y="28"/>
                      <a:pt x="96" y="24"/>
                    </a:cubicBezTo>
                    <a:cubicBezTo>
                      <a:pt x="96" y="24"/>
                      <a:pt x="96" y="24"/>
                      <a:pt x="96" y="24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120" y="32"/>
                      <a:pt x="120" y="32"/>
                      <a:pt x="120" y="32"/>
                    </a:cubicBezTo>
                    <a:lnTo>
                      <a:pt x="108" y="32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358" name="Freeform 6"/>
              <p:cNvSpPr>
                <a:spLocks/>
              </p:cNvSpPr>
              <p:nvPr/>
            </p:nvSpPr>
            <p:spPr bwMode="auto">
              <a:xfrm>
                <a:off x="238125" y="96838"/>
                <a:ext cx="92075" cy="15875"/>
              </a:xfrm>
              <a:custGeom>
                <a:avLst/>
                <a:gdLst>
                  <a:gd name="T0" fmla="*/ 2 w 24"/>
                  <a:gd name="T1" fmla="*/ 4 h 4"/>
                  <a:gd name="T2" fmla="*/ 22 w 24"/>
                  <a:gd name="T3" fmla="*/ 4 h 4"/>
                  <a:gd name="T4" fmla="*/ 24 w 24"/>
                  <a:gd name="T5" fmla="*/ 2 h 4"/>
                  <a:gd name="T6" fmla="*/ 22 w 24"/>
                  <a:gd name="T7" fmla="*/ 0 h 4"/>
                  <a:gd name="T8" fmla="*/ 2 w 24"/>
                  <a:gd name="T9" fmla="*/ 0 h 4"/>
                  <a:gd name="T10" fmla="*/ 0 w 24"/>
                  <a:gd name="T11" fmla="*/ 2 h 4"/>
                  <a:gd name="T12" fmla="*/ 2 w 2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">
                    <a:moveTo>
                      <a:pt x="2" y="4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4" y="3"/>
                      <a:pt x="24" y="2"/>
                    </a:cubicBezTo>
                    <a:cubicBezTo>
                      <a:pt x="24" y="1"/>
                      <a:pt x="23" y="0"/>
                      <a:pt x="2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359" name="Freeform 7"/>
              <p:cNvSpPr>
                <a:spLocks/>
              </p:cNvSpPr>
              <p:nvPr/>
            </p:nvSpPr>
            <p:spPr bwMode="auto">
              <a:xfrm>
                <a:off x="238125" y="142876"/>
                <a:ext cx="92075" cy="15875"/>
              </a:xfrm>
              <a:custGeom>
                <a:avLst/>
                <a:gdLst>
                  <a:gd name="T0" fmla="*/ 2 w 24"/>
                  <a:gd name="T1" fmla="*/ 4 h 4"/>
                  <a:gd name="T2" fmla="*/ 22 w 24"/>
                  <a:gd name="T3" fmla="*/ 4 h 4"/>
                  <a:gd name="T4" fmla="*/ 24 w 24"/>
                  <a:gd name="T5" fmla="*/ 2 h 4"/>
                  <a:gd name="T6" fmla="*/ 22 w 24"/>
                  <a:gd name="T7" fmla="*/ 0 h 4"/>
                  <a:gd name="T8" fmla="*/ 2 w 24"/>
                  <a:gd name="T9" fmla="*/ 0 h 4"/>
                  <a:gd name="T10" fmla="*/ 0 w 24"/>
                  <a:gd name="T11" fmla="*/ 2 h 4"/>
                  <a:gd name="T12" fmla="*/ 2 w 2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">
                    <a:moveTo>
                      <a:pt x="2" y="4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4" y="3"/>
                      <a:pt x="24" y="2"/>
                    </a:cubicBezTo>
                    <a:cubicBezTo>
                      <a:pt x="24" y="1"/>
                      <a:pt x="23" y="0"/>
                      <a:pt x="2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360" name="Freeform 8"/>
              <p:cNvSpPr>
                <a:spLocks/>
              </p:cNvSpPr>
              <p:nvPr/>
            </p:nvSpPr>
            <p:spPr bwMode="auto">
              <a:xfrm>
                <a:off x="238125" y="188913"/>
                <a:ext cx="198438" cy="15875"/>
              </a:xfrm>
              <a:custGeom>
                <a:avLst/>
                <a:gdLst>
                  <a:gd name="T0" fmla="*/ 0 w 52"/>
                  <a:gd name="T1" fmla="*/ 2 h 4"/>
                  <a:gd name="T2" fmla="*/ 2 w 52"/>
                  <a:gd name="T3" fmla="*/ 4 h 4"/>
                  <a:gd name="T4" fmla="*/ 50 w 52"/>
                  <a:gd name="T5" fmla="*/ 4 h 4"/>
                  <a:gd name="T6" fmla="*/ 52 w 52"/>
                  <a:gd name="T7" fmla="*/ 2 h 4"/>
                  <a:gd name="T8" fmla="*/ 50 w 52"/>
                  <a:gd name="T9" fmla="*/ 0 h 4"/>
                  <a:gd name="T10" fmla="*/ 2 w 52"/>
                  <a:gd name="T11" fmla="*/ 0 h 4"/>
                  <a:gd name="T12" fmla="*/ 0 w 52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4">
                    <a:moveTo>
                      <a:pt x="0" y="2"/>
                    </a:moveTo>
                    <a:cubicBezTo>
                      <a:pt x="0" y="3"/>
                      <a:pt x="1" y="4"/>
                      <a:pt x="2" y="4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1" y="4"/>
                      <a:pt x="52" y="3"/>
                      <a:pt x="52" y="2"/>
                    </a:cubicBezTo>
                    <a:cubicBezTo>
                      <a:pt x="52" y="1"/>
                      <a:pt x="51" y="0"/>
                      <a:pt x="5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361" name="Freeform 9"/>
              <p:cNvSpPr>
                <a:spLocks/>
              </p:cNvSpPr>
              <p:nvPr/>
            </p:nvSpPr>
            <p:spPr bwMode="auto">
              <a:xfrm>
                <a:off x="68263" y="280988"/>
                <a:ext cx="368300" cy="15875"/>
              </a:xfrm>
              <a:custGeom>
                <a:avLst/>
                <a:gdLst>
                  <a:gd name="T0" fmla="*/ 94 w 96"/>
                  <a:gd name="T1" fmla="*/ 0 h 4"/>
                  <a:gd name="T2" fmla="*/ 2 w 96"/>
                  <a:gd name="T3" fmla="*/ 0 h 4"/>
                  <a:gd name="T4" fmla="*/ 0 w 96"/>
                  <a:gd name="T5" fmla="*/ 2 h 4"/>
                  <a:gd name="T6" fmla="*/ 2 w 96"/>
                  <a:gd name="T7" fmla="*/ 4 h 4"/>
                  <a:gd name="T8" fmla="*/ 94 w 96"/>
                  <a:gd name="T9" fmla="*/ 4 h 4"/>
                  <a:gd name="T10" fmla="*/ 96 w 96"/>
                  <a:gd name="T11" fmla="*/ 2 h 4"/>
                  <a:gd name="T12" fmla="*/ 94 w 9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4">
                    <a:moveTo>
                      <a:pt x="9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5" y="4"/>
                      <a:pt x="96" y="3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362" name="Freeform 10"/>
              <p:cNvSpPr>
                <a:spLocks/>
              </p:cNvSpPr>
              <p:nvPr/>
            </p:nvSpPr>
            <p:spPr bwMode="auto">
              <a:xfrm>
                <a:off x="68263" y="327026"/>
                <a:ext cx="368300" cy="15875"/>
              </a:xfrm>
              <a:custGeom>
                <a:avLst/>
                <a:gdLst>
                  <a:gd name="T0" fmla="*/ 94 w 96"/>
                  <a:gd name="T1" fmla="*/ 0 h 4"/>
                  <a:gd name="T2" fmla="*/ 2 w 96"/>
                  <a:gd name="T3" fmla="*/ 0 h 4"/>
                  <a:gd name="T4" fmla="*/ 0 w 96"/>
                  <a:gd name="T5" fmla="*/ 2 h 4"/>
                  <a:gd name="T6" fmla="*/ 2 w 96"/>
                  <a:gd name="T7" fmla="*/ 4 h 4"/>
                  <a:gd name="T8" fmla="*/ 94 w 96"/>
                  <a:gd name="T9" fmla="*/ 4 h 4"/>
                  <a:gd name="T10" fmla="*/ 96 w 96"/>
                  <a:gd name="T11" fmla="*/ 2 h 4"/>
                  <a:gd name="T12" fmla="*/ 94 w 9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4">
                    <a:moveTo>
                      <a:pt x="9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5" y="4"/>
                      <a:pt x="96" y="3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363" name="Freeform 11"/>
              <p:cNvSpPr>
                <a:spLocks/>
              </p:cNvSpPr>
              <p:nvPr/>
            </p:nvSpPr>
            <p:spPr bwMode="auto">
              <a:xfrm>
                <a:off x="68263" y="373063"/>
                <a:ext cx="368300" cy="15875"/>
              </a:xfrm>
              <a:custGeom>
                <a:avLst/>
                <a:gdLst>
                  <a:gd name="T0" fmla="*/ 94 w 96"/>
                  <a:gd name="T1" fmla="*/ 0 h 4"/>
                  <a:gd name="T2" fmla="*/ 2 w 96"/>
                  <a:gd name="T3" fmla="*/ 0 h 4"/>
                  <a:gd name="T4" fmla="*/ 0 w 96"/>
                  <a:gd name="T5" fmla="*/ 2 h 4"/>
                  <a:gd name="T6" fmla="*/ 2 w 96"/>
                  <a:gd name="T7" fmla="*/ 4 h 4"/>
                  <a:gd name="T8" fmla="*/ 94 w 96"/>
                  <a:gd name="T9" fmla="*/ 4 h 4"/>
                  <a:gd name="T10" fmla="*/ 96 w 96"/>
                  <a:gd name="T11" fmla="*/ 2 h 4"/>
                  <a:gd name="T12" fmla="*/ 94 w 9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4">
                    <a:moveTo>
                      <a:pt x="9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5" y="4"/>
                      <a:pt x="96" y="3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364" name="Freeform 12"/>
              <p:cNvSpPr>
                <a:spLocks/>
              </p:cNvSpPr>
              <p:nvPr/>
            </p:nvSpPr>
            <p:spPr bwMode="auto">
              <a:xfrm>
                <a:off x="68263" y="234951"/>
                <a:ext cx="368300" cy="15875"/>
              </a:xfrm>
              <a:custGeom>
                <a:avLst/>
                <a:gdLst>
                  <a:gd name="T0" fmla="*/ 94 w 96"/>
                  <a:gd name="T1" fmla="*/ 0 h 4"/>
                  <a:gd name="T2" fmla="*/ 2 w 96"/>
                  <a:gd name="T3" fmla="*/ 0 h 4"/>
                  <a:gd name="T4" fmla="*/ 0 w 96"/>
                  <a:gd name="T5" fmla="*/ 2 h 4"/>
                  <a:gd name="T6" fmla="*/ 2 w 96"/>
                  <a:gd name="T7" fmla="*/ 4 h 4"/>
                  <a:gd name="T8" fmla="*/ 94 w 96"/>
                  <a:gd name="T9" fmla="*/ 4 h 4"/>
                  <a:gd name="T10" fmla="*/ 96 w 96"/>
                  <a:gd name="T11" fmla="*/ 2 h 4"/>
                  <a:gd name="T12" fmla="*/ 94 w 9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4">
                    <a:moveTo>
                      <a:pt x="9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5" y="4"/>
                      <a:pt x="96" y="3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365" name="Freeform 13"/>
              <p:cNvSpPr>
                <a:spLocks noEditPoints="1"/>
              </p:cNvSpPr>
              <p:nvPr/>
            </p:nvSpPr>
            <p:spPr bwMode="auto">
              <a:xfrm>
                <a:off x="68263" y="82551"/>
                <a:ext cx="138113" cy="122238"/>
              </a:xfrm>
              <a:custGeom>
                <a:avLst/>
                <a:gdLst>
                  <a:gd name="T0" fmla="*/ 4 w 36"/>
                  <a:gd name="T1" fmla="*/ 32 h 32"/>
                  <a:gd name="T2" fmla="*/ 32 w 36"/>
                  <a:gd name="T3" fmla="*/ 32 h 32"/>
                  <a:gd name="T4" fmla="*/ 36 w 36"/>
                  <a:gd name="T5" fmla="*/ 28 h 32"/>
                  <a:gd name="T6" fmla="*/ 36 w 36"/>
                  <a:gd name="T7" fmla="*/ 4 h 32"/>
                  <a:gd name="T8" fmla="*/ 32 w 36"/>
                  <a:gd name="T9" fmla="*/ 0 h 32"/>
                  <a:gd name="T10" fmla="*/ 4 w 36"/>
                  <a:gd name="T11" fmla="*/ 0 h 32"/>
                  <a:gd name="T12" fmla="*/ 0 w 36"/>
                  <a:gd name="T13" fmla="*/ 4 h 32"/>
                  <a:gd name="T14" fmla="*/ 0 w 36"/>
                  <a:gd name="T15" fmla="*/ 28 h 32"/>
                  <a:gd name="T16" fmla="*/ 4 w 36"/>
                  <a:gd name="T17" fmla="*/ 32 h 32"/>
                  <a:gd name="T18" fmla="*/ 8 w 36"/>
                  <a:gd name="T19" fmla="*/ 8 h 32"/>
                  <a:gd name="T20" fmla="*/ 28 w 36"/>
                  <a:gd name="T21" fmla="*/ 8 h 32"/>
                  <a:gd name="T22" fmla="*/ 28 w 36"/>
                  <a:gd name="T23" fmla="*/ 24 h 32"/>
                  <a:gd name="T24" fmla="*/ 8 w 36"/>
                  <a:gd name="T25" fmla="*/ 24 h 32"/>
                  <a:gd name="T26" fmla="*/ 8 w 36"/>
                  <a:gd name="T27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32">
                    <a:moveTo>
                      <a:pt x="4" y="32"/>
                    </a:moveTo>
                    <a:cubicBezTo>
                      <a:pt x="32" y="32"/>
                      <a:pt x="32" y="32"/>
                      <a:pt x="32" y="32"/>
                    </a:cubicBezTo>
                    <a:cubicBezTo>
                      <a:pt x="34" y="32"/>
                      <a:pt x="36" y="30"/>
                      <a:pt x="36" y="28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2"/>
                      <a:pt x="34" y="0"/>
                      <a:pt x="3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0"/>
                      <a:pt x="2" y="32"/>
                      <a:pt x="4" y="32"/>
                    </a:cubicBezTo>
                    <a:close/>
                    <a:moveTo>
                      <a:pt x="8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8" y="24"/>
                      <a:pt x="8" y="24"/>
                      <a:pt x="8" y="24"/>
                    </a:cubicBezTo>
                    <a:lnTo>
                      <a:pt x="8" y="8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</p:grpSp>
        <p:grpSp>
          <p:nvGrpSpPr>
            <p:cNvPr id="366" name="Group 138"/>
            <p:cNvGrpSpPr/>
            <p:nvPr/>
          </p:nvGrpSpPr>
          <p:grpSpPr>
            <a:xfrm>
              <a:off x="7477092" y="6932827"/>
              <a:ext cx="361944" cy="357190"/>
              <a:chOff x="-1587" y="4763"/>
              <a:chExt cx="490537" cy="490537"/>
            </a:xfrm>
            <a:solidFill>
              <a:schemeClr val="bg1">
                <a:lumMod val="50000"/>
              </a:schemeClr>
            </a:solidFill>
          </p:grpSpPr>
          <p:sp>
            <p:nvSpPr>
              <p:cNvPr id="367" name="Freeform 24"/>
              <p:cNvSpPr>
                <a:spLocks noEditPoints="1"/>
              </p:cNvSpPr>
              <p:nvPr/>
            </p:nvSpPr>
            <p:spPr bwMode="auto">
              <a:xfrm>
                <a:off x="-1587" y="4763"/>
                <a:ext cx="490537" cy="490537"/>
              </a:xfrm>
              <a:custGeom>
                <a:avLst/>
                <a:gdLst>
                  <a:gd name="T0" fmla="*/ 83 w 128"/>
                  <a:gd name="T1" fmla="*/ 40 h 128"/>
                  <a:gd name="T2" fmla="*/ 64 w 128"/>
                  <a:gd name="T3" fmla="*/ 0 h 128"/>
                  <a:gd name="T4" fmla="*/ 36 w 128"/>
                  <a:gd name="T5" fmla="*/ 41 h 128"/>
                  <a:gd name="T6" fmla="*/ 32 w 128"/>
                  <a:gd name="T7" fmla="*/ 43 h 128"/>
                  <a:gd name="T8" fmla="*/ 12 w 128"/>
                  <a:gd name="T9" fmla="*/ 40 h 128"/>
                  <a:gd name="T10" fmla="*/ 0 w 128"/>
                  <a:gd name="T11" fmla="*/ 116 h 128"/>
                  <a:gd name="T12" fmla="*/ 24 w 128"/>
                  <a:gd name="T13" fmla="*/ 128 h 128"/>
                  <a:gd name="T14" fmla="*/ 35 w 128"/>
                  <a:gd name="T15" fmla="*/ 121 h 128"/>
                  <a:gd name="T16" fmla="*/ 36 w 128"/>
                  <a:gd name="T17" fmla="*/ 121 h 128"/>
                  <a:gd name="T18" fmla="*/ 76 w 128"/>
                  <a:gd name="T19" fmla="*/ 128 h 128"/>
                  <a:gd name="T20" fmla="*/ 112 w 128"/>
                  <a:gd name="T21" fmla="*/ 120 h 128"/>
                  <a:gd name="T22" fmla="*/ 114 w 128"/>
                  <a:gd name="T23" fmla="*/ 109 h 128"/>
                  <a:gd name="T24" fmla="*/ 121 w 128"/>
                  <a:gd name="T25" fmla="*/ 88 h 128"/>
                  <a:gd name="T26" fmla="*/ 124 w 128"/>
                  <a:gd name="T27" fmla="*/ 67 h 128"/>
                  <a:gd name="T28" fmla="*/ 128 w 128"/>
                  <a:gd name="T29" fmla="*/ 58 h 128"/>
                  <a:gd name="T30" fmla="*/ 117 w 128"/>
                  <a:gd name="T31" fmla="*/ 42 h 128"/>
                  <a:gd name="T32" fmla="*/ 24 w 128"/>
                  <a:gd name="T33" fmla="*/ 120 h 128"/>
                  <a:gd name="T34" fmla="*/ 8 w 128"/>
                  <a:gd name="T35" fmla="*/ 116 h 128"/>
                  <a:gd name="T36" fmla="*/ 12 w 128"/>
                  <a:gd name="T37" fmla="*/ 48 h 128"/>
                  <a:gd name="T38" fmla="*/ 28 w 128"/>
                  <a:gd name="T39" fmla="*/ 52 h 128"/>
                  <a:gd name="T40" fmla="*/ 120 w 128"/>
                  <a:gd name="T41" fmla="*/ 58 h 128"/>
                  <a:gd name="T42" fmla="*/ 104 w 128"/>
                  <a:gd name="T43" fmla="*/ 64 h 128"/>
                  <a:gd name="T44" fmla="*/ 104 w 128"/>
                  <a:gd name="T45" fmla="*/ 68 h 128"/>
                  <a:gd name="T46" fmla="*/ 118 w 128"/>
                  <a:gd name="T47" fmla="*/ 75 h 128"/>
                  <a:gd name="T48" fmla="*/ 100 w 128"/>
                  <a:gd name="T49" fmla="*/ 84 h 128"/>
                  <a:gd name="T50" fmla="*/ 100 w 128"/>
                  <a:gd name="T51" fmla="*/ 88 h 128"/>
                  <a:gd name="T52" fmla="*/ 113 w 128"/>
                  <a:gd name="T53" fmla="*/ 96 h 128"/>
                  <a:gd name="T54" fmla="*/ 96 w 128"/>
                  <a:gd name="T55" fmla="*/ 104 h 128"/>
                  <a:gd name="T56" fmla="*/ 96 w 128"/>
                  <a:gd name="T57" fmla="*/ 108 h 128"/>
                  <a:gd name="T58" fmla="*/ 106 w 128"/>
                  <a:gd name="T59" fmla="*/ 114 h 128"/>
                  <a:gd name="T60" fmla="*/ 98 w 128"/>
                  <a:gd name="T61" fmla="*/ 120 h 128"/>
                  <a:gd name="T62" fmla="*/ 54 w 128"/>
                  <a:gd name="T63" fmla="*/ 117 h 128"/>
                  <a:gd name="T64" fmla="*/ 32 w 128"/>
                  <a:gd name="T65" fmla="*/ 110 h 128"/>
                  <a:gd name="T66" fmla="*/ 35 w 128"/>
                  <a:gd name="T67" fmla="*/ 50 h 128"/>
                  <a:gd name="T68" fmla="*/ 60 w 128"/>
                  <a:gd name="T69" fmla="*/ 12 h 128"/>
                  <a:gd name="T70" fmla="*/ 76 w 128"/>
                  <a:gd name="T71" fmla="*/ 27 h 128"/>
                  <a:gd name="T72" fmla="*/ 115 w 128"/>
                  <a:gd name="T73" fmla="*/ 50 h 128"/>
                  <a:gd name="T74" fmla="*/ 120 w 128"/>
                  <a:gd name="T75" fmla="*/ 5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8" h="128">
                    <a:moveTo>
                      <a:pt x="117" y="42"/>
                    </a:moveTo>
                    <a:cubicBezTo>
                      <a:pt x="112" y="41"/>
                      <a:pt x="100" y="41"/>
                      <a:pt x="83" y="40"/>
                    </a:cubicBezTo>
                    <a:cubicBezTo>
                      <a:pt x="84" y="36"/>
                      <a:pt x="84" y="33"/>
                      <a:pt x="84" y="27"/>
                    </a:cubicBezTo>
                    <a:cubicBezTo>
                      <a:pt x="84" y="13"/>
                      <a:pt x="73" y="0"/>
                      <a:pt x="64" y="0"/>
                    </a:cubicBezTo>
                    <a:cubicBezTo>
                      <a:pt x="57" y="0"/>
                      <a:pt x="52" y="5"/>
                      <a:pt x="52" y="12"/>
                    </a:cubicBezTo>
                    <a:cubicBezTo>
                      <a:pt x="52" y="20"/>
                      <a:pt x="49" y="34"/>
                      <a:pt x="36" y="41"/>
                    </a:cubicBezTo>
                    <a:cubicBezTo>
                      <a:pt x="35" y="41"/>
                      <a:pt x="32" y="43"/>
                      <a:pt x="32" y="43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0" y="41"/>
                      <a:pt x="27" y="40"/>
                      <a:pt x="24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5" y="40"/>
                      <a:pt x="0" y="45"/>
                      <a:pt x="0" y="52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23"/>
                      <a:pt x="5" y="128"/>
                      <a:pt x="12" y="128"/>
                    </a:cubicBezTo>
                    <a:cubicBezTo>
                      <a:pt x="24" y="128"/>
                      <a:pt x="24" y="128"/>
                      <a:pt x="24" y="128"/>
                    </a:cubicBezTo>
                    <a:cubicBezTo>
                      <a:pt x="29" y="128"/>
                      <a:pt x="33" y="125"/>
                      <a:pt x="35" y="121"/>
                    </a:cubicBezTo>
                    <a:cubicBezTo>
                      <a:pt x="35" y="121"/>
                      <a:pt x="35" y="121"/>
                      <a:pt x="35" y="121"/>
                    </a:cubicBezTo>
                    <a:cubicBezTo>
                      <a:pt x="35" y="121"/>
                      <a:pt x="35" y="121"/>
                      <a:pt x="36" y="121"/>
                    </a:cubicBezTo>
                    <a:cubicBezTo>
                      <a:pt x="36" y="121"/>
                      <a:pt x="36" y="121"/>
                      <a:pt x="36" y="121"/>
                    </a:cubicBezTo>
                    <a:cubicBezTo>
                      <a:pt x="38" y="122"/>
                      <a:pt x="43" y="123"/>
                      <a:pt x="52" y="125"/>
                    </a:cubicBezTo>
                    <a:cubicBezTo>
                      <a:pt x="54" y="126"/>
                      <a:pt x="65" y="128"/>
                      <a:pt x="76" y="128"/>
                    </a:cubicBezTo>
                    <a:cubicBezTo>
                      <a:pt x="98" y="128"/>
                      <a:pt x="98" y="128"/>
                      <a:pt x="98" y="128"/>
                    </a:cubicBezTo>
                    <a:cubicBezTo>
                      <a:pt x="105" y="128"/>
                      <a:pt x="109" y="125"/>
                      <a:pt x="112" y="120"/>
                    </a:cubicBezTo>
                    <a:cubicBezTo>
                      <a:pt x="112" y="120"/>
                      <a:pt x="113" y="118"/>
                      <a:pt x="114" y="116"/>
                    </a:cubicBezTo>
                    <a:cubicBezTo>
                      <a:pt x="115" y="114"/>
                      <a:pt x="115" y="112"/>
                      <a:pt x="114" y="109"/>
                    </a:cubicBezTo>
                    <a:cubicBezTo>
                      <a:pt x="118" y="106"/>
                      <a:pt x="120" y="102"/>
                      <a:pt x="121" y="99"/>
                    </a:cubicBezTo>
                    <a:cubicBezTo>
                      <a:pt x="122" y="94"/>
                      <a:pt x="122" y="90"/>
                      <a:pt x="121" y="88"/>
                    </a:cubicBezTo>
                    <a:cubicBezTo>
                      <a:pt x="123" y="85"/>
                      <a:pt x="125" y="82"/>
                      <a:pt x="126" y="77"/>
                    </a:cubicBezTo>
                    <a:cubicBezTo>
                      <a:pt x="127" y="73"/>
                      <a:pt x="126" y="70"/>
                      <a:pt x="124" y="67"/>
                    </a:cubicBezTo>
                    <a:cubicBezTo>
                      <a:pt x="127" y="65"/>
                      <a:pt x="128" y="61"/>
                      <a:pt x="128" y="58"/>
                    </a:cubicBezTo>
                    <a:cubicBezTo>
                      <a:pt x="128" y="58"/>
                      <a:pt x="128" y="58"/>
                      <a:pt x="128" y="58"/>
                    </a:cubicBezTo>
                    <a:cubicBezTo>
                      <a:pt x="128" y="57"/>
                      <a:pt x="128" y="57"/>
                      <a:pt x="128" y="56"/>
                    </a:cubicBezTo>
                    <a:cubicBezTo>
                      <a:pt x="128" y="51"/>
                      <a:pt x="125" y="44"/>
                      <a:pt x="117" y="42"/>
                    </a:cubicBezTo>
                    <a:close/>
                    <a:moveTo>
                      <a:pt x="28" y="116"/>
                    </a:moveTo>
                    <a:cubicBezTo>
                      <a:pt x="28" y="118"/>
                      <a:pt x="26" y="120"/>
                      <a:pt x="24" y="120"/>
                    </a:cubicBezTo>
                    <a:cubicBezTo>
                      <a:pt x="12" y="120"/>
                      <a:pt x="12" y="120"/>
                      <a:pt x="12" y="120"/>
                    </a:cubicBezTo>
                    <a:cubicBezTo>
                      <a:pt x="10" y="120"/>
                      <a:pt x="8" y="118"/>
                      <a:pt x="8" y="116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0"/>
                      <a:pt x="10" y="48"/>
                      <a:pt x="12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6" y="48"/>
                      <a:pt x="28" y="50"/>
                      <a:pt x="28" y="52"/>
                    </a:cubicBezTo>
                    <a:lnTo>
                      <a:pt x="28" y="116"/>
                    </a:lnTo>
                    <a:close/>
                    <a:moveTo>
                      <a:pt x="120" y="58"/>
                    </a:moveTo>
                    <a:cubicBezTo>
                      <a:pt x="120" y="60"/>
                      <a:pt x="119" y="64"/>
                      <a:pt x="112" y="64"/>
                    </a:cubicBezTo>
                    <a:cubicBezTo>
                      <a:pt x="106" y="64"/>
                      <a:pt x="104" y="64"/>
                      <a:pt x="104" y="64"/>
                    </a:cubicBezTo>
                    <a:cubicBezTo>
                      <a:pt x="103" y="64"/>
                      <a:pt x="102" y="65"/>
                      <a:pt x="102" y="66"/>
                    </a:cubicBezTo>
                    <a:cubicBezTo>
                      <a:pt x="102" y="67"/>
                      <a:pt x="103" y="68"/>
                      <a:pt x="104" y="68"/>
                    </a:cubicBezTo>
                    <a:cubicBezTo>
                      <a:pt x="104" y="68"/>
                      <a:pt x="106" y="68"/>
                      <a:pt x="112" y="68"/>
                    </a:cubicBezTo>
                    <a:cubicBezTo>
                      <a:pt x="118" y="68"/>
                      <a:pt x="119" y="73"/>
                      <a:pt x="118" y="75"/>
                    </a:cubicBezTo>
                    <a:cubicBezTo>
                      <a:pt x="118" y="78"/>
                      <a:pt x="116" y="84"/>
                      <a:pt x="110" y="84"/>
                    </a:cubicBezTo>
                    <a:cubicBezTo>
                      <a:pt x="103" y="84"/>
                      <a:pt x="100" y="84"/>
                      <a:pt x="100" y="84"/>
                    </a:cubicBezTo>
                    <a:cubicBezTo>
                      <a:pt x="99" y="84"/>
                      <a:pt x="98" y="85"/>
                      <a:pt x="98" y="86"/>
                    </a:cubicBezTo>
                    <a:cubicBezTo>
                      <a:pt x="98" y="87"/>
                      <a:pt x="99" y="88"/>
                      <a:pt x="100" y="88"/>
                    </a:cubicBezTo>
                    <a:cubicBezTo>
                      <a:pt x="100" y="88"/>
                      <a:pt x="105" y="88"/>
                      <a:pt x="108" y="88"/>
                    </a:cubicBezTo>
                    <a:cubicBezTo>
                      <a:pt x="115" y="88"/>
                      <a:pt x="114" y="93"/>
                      <a:pt x="113" y="96"/>
                    </a:cubicBezTo>
                    <a:cubicBezTo>
                      <a:pt x="112" y="100"/>
                      <a:pt x="111" y="104"/>
                      <a:pt x="103" y="104"/>
                    </a:cubicBezTo>
                    <a:cubicBezTo>
                      <a:pt x="100" y="104"/>
                      <a:pt x="96" y="104"/>
                      <a:pt x="96" y="104"/>
                    </a:cubicBezTo>
                    <a:cubicBezTo>
                      <a:pt x="95" y="104"/>
                      <a:pt x="94" y="105"/>
                      <a:pt x="94" y="106"/>
                    </a:cubicBezTo>
                    <a:cubicBezTo>
                      <a:pt x="94" y="107"/>
                      <a:pt x="95" y="108"/>
                      <a:pt x="96" y="108"/>
                    </a:cubicBezTo>
                    <a:cubicBezTo>
                      <a:pt x="96" y="108"/>
                      <a:pt x="99" y="108"/>
                      <a:pt x="102" y="108"/>
                    </a:cubicBezTo>
                    <a:cubicBezTo>
                      <a:pt x="107" y="108"/>
                      <a:pt x="107" y="112"/>
                      <a:pt x="106" y="114"/>
                    </a:cubicBezTo>
                    <a:cubicBezTo>
                      <a:pt x="106" y="115"/>
                      <a:pt x="105" y="116"/>
                      <a:pt x="105" y="117"/>
                    </a:cubicBezTo>
                    <a:cubicBezTo>
                      <a:pt x="104" y="119"/>
                      <a:pt x="102" y="120"/>
                      <a:pt x="98" y="120"/>
                    </a:cubicBezTo>
                    <a:cubicBezTo>
                      <a:pt x="76" y="120"/>
                      <a:pt x="76" y="120"/>
                      <a:pt x="76" y="120"/>
                    </a:cubicBezTo>
                    <a:cubicBezTo>
                      <a:pt x="65" y="120"/>
                      <a:pt x="54" y="118"/>
                      <a:pt x="54" y="117"/>
                    </a:cubicBezTo>
                    <a:cubicBezTo>
                      <a:pt x="37" y="114"/>
                      <a:pt x="36" y="113"/>
                      <a:pt x="35" y="113"/>
                    </a:cubicBezTo>
                    <a:cubicBezTo>
                      <a:pt x="35" y="113"/>
                      <a:pt x="32" y="112"/>
                      <a:pt x="32" y="110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2"/>
                      <a:pt x="33" y="51"/>
                      <a:pt x="35" y="50"/>
                    </a:cubicBezTo>
                    <a:cubicBezTo>
                      <a:pt x="35" y="50"/>
                      <a:pt x="36" y="50"/>
                      <a:pt x="36" y="50"/>
                    </a:cubicBezTo>
                    <a:cubicBezTo>
                      <a:pt x="54" y="42"/>
                      <a:pt x="60" y="26"/>
                      <a:pt x="60" y="12"/>
                    </a:cubicBezTo>
                    <a:cubicBezTo>
                      <a:pt x="60" y="10"/>
                      <a:pt x="62" y="8"/>
                      <a:pt x="64" y="8"/>
                    </a:cubicBezTo>
                    <a:cubicBezTo>
                      <a:pt x="68" y="8"/>
                      <a:pt x="76" y="16"/>
                      <a:pt x="76" y="27"/>
                    </a:cubicBezTo>
                    <a:cubicBezTo>
                      <a:pt x="76" y="36"/>
                      <a:pt x="75" y="38"/>
                      <a:pt x="72" y="48"/>
                    </a:cubicBezTo>
                    <a:cubicBezTo>
                      <a:pt x="112" y="48"/>
                      <a:pt x="112" y="49"/>
                      <a:pt x="115" y="50"/>
                    </a:cubicBezTo>
                    <a:cubicBezTo>
                      <a:pt x="120" y="51"/>
                      <a:pt x="120" y="54"/>
                      <a:pt x="120" y="56"/>
                    </a:cubicBezTo>
                    <a:cubicBezTo>
                      <a:pt x="120" y="57"/>
                      <a:pt x="120" y="57"/>
                      <a:pt x="120" y="58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368" name="Freeform 25"/>
              <p:cNvSpPr>
                <a:spLocks noEditPoints="1"/>
              </p:cNvSpPr>
              <p:nvPr/>
            </p:nvSpPr>
            <p:spPr bwMode="auto">
              <a:xfrm>
                <a:off x="44450" y="403225"/>
                <a:ext cx="46037" cy="46037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</p:grpSp>
        <p:grpSp>
          <p:nvGrpSpPr>
            <p:cNvPr id="369" name="Group 144"/>
            <p:cNvGrpSpPr/>
            <p:nvPr/>
          </p:nvGrpSpPr>
          <p:grpSpPr>
            <a:xfrm>
              <a:off x="5762580" y="4571984"/>
              <a:ext cx="287146" cy="403638"/>
              <a:chOff x="-1588" y="-3175"/>
              <a:chExt cx="341313" cy="490538"/>
            </a:xfrm>
            <a:solidFill>
              <a:schemeClr val="bg1">
                <a:lumMod val="50000"/>
              </a:schemeClr>
            </a:solidFill>
          </p:grpSpPr>
          <p:sp>
            <p:nvSpPr>
              <p:cNvPr id="370" name="Freeform 29"/>
              <p:cNvSpPr>
                <a:spLocks noEditPoints="1"/>
              </p:cNvSpPr>
              <p:nvPr/>
            </p:nvSpPr>
            <p:spPr bwMode="auto">
              <a:xfrm>
                <a:off x="-1588" y="-3175"/>
                <a:ext cx="341313" cy="490538"/>
              </a:xfrm>
              <a:custGeom>
                <a:avLst/>
                <a:gdLst>
                  <a:gd name="T0" fmla="*/ 44 w 88"/>
                  <a:gd name="T1" fmla="*/ 0 h 128"/>
                  <a:gd name="T2" fmla="*/ 0 w 88"/>
                  <a:gd name="T3" fmla="*/ 44 h 128"/>
                  <a:gd name="T4" fmla="*/ 20 w 88"/>
                  <a:gd name="T5" fmla="*/ 92 h 128"/>
                  <a:gd name="T6" fmla="*/ 44 w 88"/>
                  <a:gd name="T7" fmla="*/ 128 h 128"/>
                  <a:gd name="T8" fmla="*/ 68 w 88"/>
                  <a:gd name="T9" fmla="*/ 92 h 128"/>
                  <a:gd name="T10" fmla="*/ 88 w 88"/>
                  <a:gd name="T11" fmla="*/ 44 h 128"/>
                  <a:gd name="T12" fmla="*/ 44 w 88"/>
                  <a:gd name="T13" fmla="*/ 0 h 128"/>
                  <a:gd name="T14" fmla="*/ 54 w 88"/>
                  <a:gd name="T15" fmla="*/ 109 h 128"/>
                  <a:gd name="T16" fmla="*/ 35 w 88"/>
                  <a:gd name="T17" fmla="*/ 111 h 128"/>
                  <a:gd name="T18" fmla="*/ 32 w 88"/>
                  <a:gd name="T19" fmla="*/ 104 h 128"/>
                  <a:gd name="T20" fmla="*/ 32 w 88"/>
                  <a:gd name="T21" fmla="*/ 103 h 128"/>
                  <a:gd name="T22" fmla="*/ 57 w 88"/>
                  <a:gd name="T23" fmla="*/ 100 h 128"/>
                  <a:gd name="T24" fmla="*/ 56 w 88"/>
                  <a:gd name="T25" fmla="*/ 104 h 128"/>
                  <a:gd name="T26" fmla="*/ 54 w 88"/>
                  <a:gd name="T27" fmla="*/ 109 h 128"/>
                  <a:gd name="T28" fmla="*/ 31 w 88"/>
                  <a:gd name="T29" fmla="*/ 100 h 128"/>
                  <a:gd name="T30" fmla="*/ 28 w 88"/>
                  <a:gd name="T31" fmla="*/ 92 h 128"/>
                  <a:gd name="T32" fmla="*/ 60 w 88"/>
                  <a:gd name="T33" fmla="*/ 92 h 128"/>
                  <a:gd name="T34" fmla="*/ 58 w 88"/>
                  <a:gd name="T35" fmla="*/ 96 h 128"/>
                  <a:gd name="T36" fmla="*/ 31 w 88"/>
                  <a:gd name="T37" fmla="*/ 100 h 128"/>
                  <a:gd name="T38" fmla="*/ 44 w 88"/>
                  <a:gd name="T39" fmla="*/ 120 h 128"/>
                  <a:gd name="T40" fmla="*/ 36 w 88"/>
                  <a:gd name="T41" fmla="*/ 115 h 128"/>
                  <a:gd name="T42" fmla="*/ 53 w 88"/>
                  <a:gd name="T43" fmla="*/ 113 h 128"/>
                  <a:gd name="T44" fmla="*/ 44 w 88"/>
                  <a:gd name="T45" fmla="*/ 120 h 128"/>
                  <a:gd name="T46" fmla="*/ 63 w 88"/>
                  <a:gd name="T47" fmla="*/ 84 h 128"/>
                  <a:gd name="T48" fmla="*/ 25 w 88"/>
                  <a:gd name="T49" fmla="*/ 84 h 128"/>
                  <a:gd name="T50" fmla="*/ 19 w 88"/>
                  <a:gd name="T51" fmla="*/ 71 h 128"/>
                  <a:gd name="T52" fmla="*/ 8 w 88"/>
                  <a:gd name="T53" fmla="*/ 44 h 128"/>
                  <a:gd name="T54" fmla="*/ 44 w 88"/>
                  <a:gd name="T55" fmla="*/ 8 h 128"/>
                  <a:gd name="T56" fmla="*/ 80 w 88"/>
                  <a:gd name="T57" fmla="*/ 44 h 128"/>
                  <a:gd name="T58" fmla="*/ 69 w 88"/>
                  <a:gd name="T59" fmla="*/ 71 h 128"/>
                  <a:gd name="T60" fmla="*/ 63 w 88"/>
                  <a:gd name="T61" fmla="*/ 8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8" h="128">
                    <a:moveTo>
                      <a:pt x="44" y="0"/>
                    </a:moveTo>
                    <a:cubicBezTo>
                      <a:pt x="20" y="0"/>
                      <a:pt x="0" y="20"/>
                      <a:pt x="0" y="44"/>
                    </a:cubicBezTo>
                    <a:cubicBezTo>
                      <a:pt x="0" y="60"/>
                      <a:pt x="15" y="77"/>
                      <a:pt x="20" y="92"/>
                    </a:cubicBezTo>
                    <a:cubicBezTo>
                      <a:pt x="28" y="115"/>
                      <a:pt x="27" y="128"/>
                      <a:pt x="44" y="128"/>
                    </a:cubicBezTo>
                    <a:cubicBezTo>
                      <a:pt x="61" y="128"/>
                      <a:pt x="60" y="115"/>
                      <a:pt x="68" y="92"/>
                    </a:cubicBezTo>
                    <a:cubicBezTo>
                      <a:pt x="73" y="77"/>
                      <a:pt x="88" y="60"/>
                      <a:pt x="88" y="44"/>
                    </a:cubicBezTo>
                    <a:cubicBezTo>
                      <a:pt x="88" y="20"/>
                      <a:pt x="68" y="0"/>
                      <a:pt x="44" y="0"/>
                    </a:cubicBezTo>
                    <a:close/>
                    <a:moveTo>
                      <a:pt x="54" y="109"/>
                    </a:moveTo>
                    <a:cubicBezTo>
                      <a:pt x="35" y="111"/>
                      <a:pt x="35" y="111"/>
                      <a:pt x="35" y="111"/>
                    </a:cubicBezTo>
                    <a:cubicBezTo>
                      <a:pt x="34" y="109"/>
                      <a:pt x="33" y="107"/>
                      <a:pt x="32" y="104"/>
                    </a:cubicBezTo>
                    <a:cubicBezTo>
                      <a:pt x="32" y="104"/>
                      <a:pt x="32" y="104"/>
                      <a:pt x="32" y="103"/>
                    </a:cubicBezTo>
                    <a:cubicBezTo>
                      <a:pt x="57" y="100"/>
                      <a:pt x="57" y="100"/>
                      <a:pt x="57" y="100"/>
                    </a:cubicBezTo>
                    <a:cubicBezTo>
                      <a:pt x="57" y="102"/>
                      <a:pt x="56" y="103"/>
                      <a:pt x="56" y="104"/>
                    </a:cubicBezTo>
                    <a:cubicBezTo>
                      <a:pt x="55" y="106"/>
                      <a:pt x="55" y="107"/>
                      <a:pt x="54" y="109"/>
                    </a:cubicBezTo>
                    <a:close/>
                    <a:moveTo>
                      <a:pt x="31" y="100"/>
                    </a:moveTo>
                    <a:cubicBezTo>
                      <a:pt x="30" y="97"/>
                      <a:pt x="29" y="95"/>
                      <a:pt x="28" y="92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59" y="93"/>
                      <a:pt x="59" y="95"/>
                      <a:pt x="58" y="96"/>
                    </a:cubicBezTo>
                    <a:lnTo>
                      <a:pt x="31" y="100"/>
                    </a:lnTo>
                    <a:close/>
                    <a:moveTo>
                      <a:pt x="44" y="120"/>
                    </a:moveTo>
                    <a:cubicBezTo>
                      <a:pt x="40" y="120"/>
                      <a:pt x="38" y="120"/>
                      <a:pt x="36" y="115"/>
                    </a:cubicBezTo>
                    <a:cubicBezTo>
                      <a:pt x="53" y="113"/>
                      <a:pt x="53" y="113"/>
                      <a:pt x="53" y="113"/>
                    </a:cubicBezTo>
                    <a:cubicBezTo>
                      <a:pt x="51" y="119"/>
                      <a:pt x="49" y="120"/>
                      <a:pt x="44" y="120"/>
                    </a:cubicBezTo>
                    <a:close/>
                    <a:moveTo>
                      <a:pt x="63" y="84"/>
                    </a:moveTo>
                    <a:cubicBezTo>
                      <a:pt x="25" y="84"/>
                      <a:pt x="25" y="84"/>
                      <a:pt x="25" y="84"/>
                    </a:cubicBezTo>
                    <a:cubicBezTo>
                      <a:pt x="23" y="80"/>
                      <a:pt x="21" y="75"/>
                      <a:pt x="19" y="71"/>
                    </a:cubicBezTo>
                    <a:cubicBezTo>
                      <a:pt x="13" y="62"/>
                      <a:pt x="8" y="52"/>
                      <a:pt x="8" y="44"/>
                    </a:cubicBezTo>
                    <a:cubicBezTo>
                      <a:pt x="8" y="24"/>
                      <a:pt x="24" y="8"/>
                      <a:pt x="44" y="8"/>
                    </a:cubicBezTo>
                    <a:cubicBezTo>
                      <a:pt x="64" y="8"/>
                      <a:pt x="80" y="24"/>
                      <a:pt x="80" y="44"/>
                    </a:cubicBezTo>
                    <a:cubicBezTo>
                      <a:pt x="80" y="52"/>
                      <a:pt x="75" y="62"/>
                      <a:pt x="69" y="71"/>
                    </a:cubicBezTo>
                    <a:cubicBezTo>
                      <a:pt x="67" y="75"/>
                      <a:pt x="65" y="80"/>
                      <a:pt x="63" y="84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371" name="Freeform 30"/>
              <p:cNvSpPr>
                <a:spLocks/>
              </p:cNvSpPr>
              <p:nvPr/>
            </p:nvSpPr>
            <p:spPr bwMode="auto">
              <a:xfrm>
                <a:off x="76200" y="73025"/>
                <a:ext cx="101600" cy="100013"/>
              </a:xfrm>
              <a:custGeom>
                <a:avLst/>
                <a:gdLst>
                  <a:gd name="T0" fmla="*/ 24 w 26"/>
                  <a:gd name="T1" fmla="*/ 0 h 26"/>
                  <a:gd name="T2" fmla="*/ 0 w 26"/>
                  <a:gd name="T3" fmla="*/ 24 h 26"/>
                  <a:gd name="T4" fmla="*/ 2 w 26"/>
                  <a:gd name="T5" fmla="*/ 26 h 26"/>
                  <a:gd name="T6" fmla="*/ 4 w 26"/>
                  <a:gd name="T7" fmla="*/ 24 h 26"/>
                  <a:gd name="T8" fmla="*/ 24 w 26"/>
                  <a:gd name="T9" fmla="*/ 4 h 26"/>
                  <a:gd name="T10" fmla="*/ 26 w 26"/>
                  <a:gd name="T11" fmla="*/ 2 h 26"/>
                  <a:gd name="T12" fmla="*/ 24 w 26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24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25"/>
                      <a:pt x="1" y="26"/>
                      <a:pt x="2" y="26"/>
                    </a:cubicBezTo>
                    <a:cubicBezTo>
                      <a:pt x="3" y="26"/>
                      <a:pt x="4" y="25"/>
                      <a:pt x="4" y="24"/>
                    </a:cubicBezTo>
                    <a:cubicBezTo>
                      <a:pt x="4" y="13"/>
                      <a:pt x="13" y="4"/>
                      <a:pt x="24" y="4"/>
                    </a:cubicBezTo>
                    <a:cubicBezTo>
                      <a:pt x="25" y="4"/>
                      <a:pt x="26" y="3"/>
                      <a:pt x="26" y="2"/>
                    </a:cubicBezTo>
                    <a:cubicBezTo>
                      <a:pt x="26" y="1"/>
                      <a:pt x="25" y="0"/>
                      <a:pt x="24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</p:grpSp>
        <p:grpSp>
          <p:nvGrpSpPr>
            <p:cNvPr id="372" name="Group 145"/>
            <p:cNvGrpSpPr/>
            <p:nvPr/>
          </p:nvGrpSpPr>
          <p:grpSpPr>
            <a:xfrm>
              <a:off x="6405522" y="6143620"/>
              <a:ext cx="357190" cy="214314"/>
              <a:chOff x="6351" y="0"/>
              <a:chExt cx="490538" cy="311150"/>
            </a:xfrm>
            <a:solidFill>
              <a:schemeClr val="bg1">
                <a:lumMod val="50000"/>
              </a:schemeClr>
            </a:solidFill>
          </p:grpSpPr>
          <p:sp>
            <p:nvSpPr>
              <p:cNvPr id="373" name="Freeform 144"/>
              <p:cNvSpPr>
                <a:spLocks noEditPoints="1"/>
              </p:cNvSpPr>
              <p:nvPr/>
            </p:nvSpPr>
            <p:spPr bwMode="auto">
              <a:xfrm>
                <a:off x="6351" y="0"/>
                <a:ext cx="490538" cy="311150"/>
              </a:xfrm>
              <a:custGeom>
                <a:avLst/>
                <a:gdLst>
                  <a:gd name="T0" fmla="*/ 128 w 128"/>
                  <a:gd name="T1" fmla="*/ 39 h 80"/>
                  <a:gd name="T2" fmla="*/ 128 w 128"/>
                  <a:gd name="T3" fmla="*/ 39 h 80"/>
                  <a:gd name="T4" fmla="*/ 127 w 128"/>
                  <a:gd name="T5" fmla="*/ 38 h 80"/>
                  <a:gd name="T6" fmla="*/ 127 w 128"/>
                  <a:gd name="T7" fmla="*/ 38 h 80"/>
                  <a:gd name="T8" fmla="*/ 64 w 128"/>
                  <a:gd name="T9" fmla="*/ 0 h 80"/>
                  <a:gd name="T10" fmla="*/ 0 w 128"/>
                  <a:gd name="T11" fmla="*/ 38 h 80"/>
                  <a:gd name="T12" fmla="*/ 0 w 128"/>
                  <a:gd name="T13" fmla="*/ 38 h 80"/>
                  <a:gd name="T14" fmla="*/ 0 w 128"/>
                  <a:gd name="T15" fmla="*/ 39 h 80"/>
                  <a:gd name="T16" fmla="*/ 0 w 128"/>
                  <a:gd name="T17" fmla="*/ 39 h 80"/>
                  <a:gd name="T18" fmla="*/ 0 w 128"/>
                  <a:gd name="T19" fmla="*/ 40 h 80"/>
                  <a:gd name="T20" fmla="*/ 0 w 128"/>
                  <a:gd name="T21" fmla="*/ 41 h 80"/>
                  <a:gd name="T22" fmla="*/ 0 w 128"/>
                  <a:gd name="T23" fmla="*/ 41 h 80"/>
                  <a:gd name="T24" fmla="*/ 0 w 128"/>
                  <a:gd name="T25" fmla="*/ 42 h 80"/>
                  <a:gd name="T26" fmla="*/ 0 w 128"/>
                  <a:gd name="T27" fmla="*/ 42 h 80"/>
                  <a:gd name="T28" fmla="*/ 64 w 128"/>
                  <a:gd name="T29" fmla="*/ 80 h 80"/>
                  <a:gd name="T30" fmla="*/ 127 w 128"/>
                  <a:gd name="T31" fmla="*/ 42 h 80"/>
                  <a:gd name="T32" fmla="*/ 127 w 128"/>
                  <a:gd name="T33" fmla="*/ 42 h 80"/>
                  <a:gd name="T34" fmla="*/ 128 w 128"/>
                  <a:gd name="T35" fmla="*/ 41 h 80"/>
                  <a:gd name="T36" fmla="*/ 128 w 128"/>
                  <a:gd name="T37" fmla="*/ 41 h 80"/>
                  <a:gd name="T38" fmla="*/ 128 w 128"/>
                  <a:gd name="T39" fmla="*/ 40 h 80"/>
                  <a:gd name="T40" fmla="*/ 128 w 128"/>
                  <a:gd name="T41" fmla="*/ 39 h 80"/>
                  <a:gd name="T42" fmla="*/ 64 w 128"/>
                  <a:gd name="T43" fmla="*/ 72 h 80"/>
                  <a:gd name="T44" fmla="*/ 9 w 128"/>
                  <a:gd name="T45" fmla="*/ 40 h 80"/>
                  <a:gd name="T46" fmla="*/ 64 w 128"/>
                  <a:gd name="T47" fmla="*/ 8 h 80"/>
                  <a:gd name="T48" fmla="*/ 119 w 128"/>
                  <a:gd name="T49" fmla="*/ 40 h 80"/>
                  <a:gd name="T50" fmla="*/ 64 w 128"/>
                  <a:gd name="T51" fmla="*/ 7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8" h="80">
                    <a:moveTo>
                      <a:pt x="128" y="39"/>
                    </a:moveTo>
                    <a:cubicBezTo>
                      <a:pt x="128" y="39"/>
                      <a:pt x="128" y="39"/>
                      <a:pt x="128" y="39"/>
                    </a:cubicBezTo>
                    <a:cubicBezTo>
                      <a:pt x="128" y="39"/>
                      <a:pt x="128" y="38"/>
                      <a:pt x="127" y="38"/>
                    </a:cubicBezTo>
                    <a:cubicBezTo>
                      <a:pt x="127" y="38"/>
                      <a:pt x="127" y="38"/>
                      <a:pt x="127" y="38"/>
                    </a:cubicBezTo>
                    <a:cubicBezTo>
                      <a:pt x="116" y="16"/>
                      <a:pt x="91" y="0"/>
                      <a:pt x="64" y="0"/>
                    </a:cubicBezTo>
                    <a:cubicBezTo>
                      <a:pt x="37" y="0"/>
                      <a:pt x="12" y="16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40"/>
                      <a:pt x="0" y="40"/>
                    </a:cubicBezTo>
                    <a:cubicBezTo>
                      <a:pt x="0" y="40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12" y="64"/>
                      <a:pt x="37" y="80"/>
                      <a:pt x="64" y="80"/>
                    </a:cubicBezTo>
                    <a:cubicBezTo>
                      <a:pt x="91" y="80"/>
                      <a:pt x="116" y="64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0"/>
                      <a:pt x="128" y="40"/>
                    </a:cubicBezTo>
                    <a:cubicBezTo>
                      <a:pt x="128" y="40"/>
                      <a:pt x="128" y="39"/>
                      <a:pt x="128" y="39"/>
                    </a:cubicBezTo>
                    <a:close/>
                    <a:moveTo>
                      <a:pt x="64" y="72"/>
                    </a:moveTo>
                    <a:cubicBezTo>
                      <a:pt x="41" y="72"/>
                      <a:pt x="19" y="59"/>
                      <a:pt x="9" y="40"/>
                    </a:cubicBezTo>
                    <a:cubicBezTo>
                      <a:pt x="20" y="21"/>
                      <a:pt x="41" y="8"/>
                      <a:pt x="64" y="8"/>
                    </a:cubicBezTo>
                    <a:cubicBezTo>
                      <a:pt x="86" y="8"/>
                      <a:pt x="108" y="21"/>
                      <a:pt x="119" y="40"/>
                    </a:cubicBezTo>
                    <a:cubicBezTo>
                      <a:pt x="108" y="59"/>
                      <a:pt x="86" y="72"/>
                      <a:pt x="64" y="72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374" name="Freeform 145"/>
              <p:cNvSpPr>
                <a:spLocks/>
              </p:cNvSpPr>
              <p:nvPr/>
            </p:nvSpPr>
            <p:spPr bwMode="auto">
              <a:xfrm>
                <a:off x="190501" y="93663"/>
                <a:ext cx="68263" cy="69850"/>
              </a:xfrm>
              <a:custGeom>
                <a:avLst/>
                <a:gdLst>
                  <a:gd name="T0" fmla="*/ 16 w 18"/>
                  <a:gd name="T1" fmla="*/ 0 h 18"/>
                  <a:gd name="T2" fmla="*/ 16 w 18"/>
                  <a:gd name="T3" fmla="*/ 0 h 18"/>
                  <a:gd name="T4" fmla="*/ 0 w 18"/>
                  <a:gd name="T5" fmla="*/ 16 h 18"/>
                  <a:gd name="T6" fmla="*/ 2 w 18"/>
                  <a:gd name="T7" fmla="*/ 18 h 18"/>
                  <a:gd name="T8" fmla="*/ 4 w 18"/>
                  <a:gd name="T9" fmla="*/ 16 h 18"/>
                  <a:gd name="T10" fmla="*/ 16 w 18"/>
                  <a:gd name="T11" fmla="*/ 4 h 18"/>
                  <a:gd name="T12" fmla="*/ 16 w 18"/>
                  <a:gd name="T13" fmla="*/ 4 h 18"/>
                  <a:gd name="T14" fmla="*/ 18 w 18"/>
                  <a:gd name="T15" fmla="*/ 2 h 18"/>
                  <a:gd name="T16" fmla="*/ 16 w 1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8">
                    <a:moveTo>
                      <a:pt x="16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7"/>
                      <a:pt x="1" y="18"/>
                      <a:pt x="2" y="18"/>
                    </a:cubicBezTo>
                    <a:cubicBezTo>
                      <a:pt x="3" y="18"/>
                      <a:pt x="4" y="17"/>
                      <a:pt x="4" y="16"/>
                    </a:cubicBezTo>
                    <a:cubicBezTo>
                      <a:pt x="4" y="9"/>
                      <a:pt x="9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8" y="3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375" name="Freeform 146"/>
              <p:cNvSpPr>
                <a:spLocks noEditPoints="1"/>
              </p:cNvSpPr>
              <p:nvPr/>
            </p:nvSpPr>
            <p:spPr bwMode="auto">
              <a:xfrm>
                <a:off x="144463" y="46038"/>
                <a:ext cx="214313" cy="219075"/>
              </a:xfrm>
              <a:custGeom>
                <a:avLst/>
                <a:gdLst>
                  <a:gd name="T0" fmla="*/ 28 w 56"/>
                  <a:gd name="T1" fmla="*/ 0 h 56"/>
                  <a:gd name="T2" fmla="*/ 0 w 56"/>
                  <a:gd name="T3" fmla="*/ 28 h 56"/>
                  <a:gd name="T4" fmla="*/ 28 w 56"/>
                  <a:gd name="T5" fmla="*/ 56 h 56"/>
                  <a:gd name="T6" fmla="*/ 56 w 56"/>
                  <a:gd name="T7" fmla="*/ 28 h 56"/>
                  <a:gd name="T8" fmla="*/ 28 w 56"/>
                  <a:gd name="T9" fmla="*/ 0 h 56"/>
                  <a:gd name="T10" fmla="*/ 28 w 56"/>
                  <a:gd name="T11" fmla="*/ 52 h 56"/>
                  <a:gd name="T12" fmla="*/ 4 w 56"/>
                  <a:gd name="T13" fmla="*/ 28 h 56"/>
                  <a:gd name="T14" fmla="*/ 28 w 56"/>
                  <a:gd name="T15" fmla="*/ 4 h 56"/>
                  <a:gd name="T16" fmla="*/ 52 w 56"/>
                  <a:gd name="T17" fmla="*/ 28 h 56"/>
                  <a:gd name="T18" fmla="*/ 28 w 56"/>
                  <a:gd name="T19" fmla="*/ 5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28" y="0"/>
                    </a:moveTo>
                    <a:cubicBezTo>
                      <a:pt x="12" y="0"/>
                      <a:pt x="0" y="13"/>
                      <a:pt x="0" y="28"/>
                    </a:cubicBezTo>
                    <a:cubicBezTo>
                      <a:pt x="0" y="43"/>
                      <a:pt x="12" y="56"/>
                      <a:pt x="28" y="56"/>
                    </a:cubicBezTo>
                    <a:cubicBezTo>
                      <a:pt x="43" y="56"/>
                      <a:pt x="56" y="43"/>
                      <a:pt x="56" y="28"/>
                    </a:cubicBezTo>
                    <a:cubicBezTo>
                      <a:pt x="56" y="13"/>
                      <a:pt x="43" y="0"/>
                      <a:pt x="28" y="0"/>
                    </a:cubicBezTo>
                    <a:close/>
                    <a:moveTo>
                      <a:pt x="28" y="52"/>
                    </a:moveTo>
                    <a:cubicBezTo>
                      <a:pt x="15" y="52"/>
                      <a:pt x="4" y="41"/>
                      <a:pt x="4" y="28"/>
                    </a:cubicBezTo>
                    <a:cubicBezTo>
                      <a:pt x="4" y="15"/>
                      <a:pt x="15" y="4"/>
                      <a:pt x="28" y="4"/>
                    </a:cubicBezTo>
                    <a:cubicBezTo>
                      <a:pt x="41" y="4"/>
                      <a:pt x="52" y="15"/>
                      <a:pt x="52" y="28"/>
                    </a:cubicBezTo>
                    <a:cubicBezTo>
                      <a:pt x="52" y="41"/>
                      <a:pt x="41" y="52"/>
                      <a:pt x="28" y="52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</p:grpSp>
        <p:grpSp>
          <p:nvGrpSpPr>
            <p:cNvPr id="376" name="Group 224"/>
            <p:cNvGrpSpPr/>
            <p:nvPr/>
          </p:nvGrpSpPr>
          <p:grpSpPr>
            <a:xfrm>
              <a:off x="8905852" y="5146877"/>
              <a:ext cx="357190" cy="357190"/>
              <a:chOff x="6350" y="4763"/>
              <a:chExt cx="492125" cy="492125"/>
            </a:xfrm>
            <a:solidFill>
              <a:srgbClr val="BFBFBF"/>
            </a:solidFill>
          </p:grpSpPr>
          <p:sp>
            <p:nvSpPr>
              <p:cNvPr id="377" name="Freeform 156"/>
              <p:cNvSpPr>
                <a:spLocks noEditPoints="1"/>
              </p:cNvSpPr>
              <p:nvPr/>
            </p:nvSpPr>
            <p:spPr bwMode="auto">
              <a:xfrm>
                <a:off x="6350" y="4763"/>
                <a:ext cx="492125" cy="492125"/>
              </a:xfrm>
              <a:custGeom>
                <a:avLst/>
                <a:gdLst>
                  <a:gd name="T0" fmla="*/ 109 w 128"/>
                  <a:gd name="T1" fmla="*/ 48 h 128"/>
                  <a:gd name="T2" fmla="*/ 114 w 128"/>
                  <a:gd name="T3" fmla="*/ 33 h 128"/>
                  <a:gd name="T4" fmla="*/ 105 w 128"/>
                  <a:gd name="T5" fmla="*/ 15 h 128"/>
                  <a:gd name="T6" fmla="*/ 95 w 128"/>
                  <a:gd name="T7" fmla="*/ 14 h 128"/>
                  <a:gd name="T8" fmla="*/ 80 w 128"/>
                  <a:gd name="T9" fmla="*/ 19 h 128"/>
                  <a:gd name="T10" fmla="*/ 69 w 128"/>
                  <a:gd name="T11" fmla="*/ 0 h 128"/>
                  <a:gd name="T12" fmla="*/ 51 w 128"/>
                  <a:gd name="T13" fmla="*/ 6 h 128"/>
                  <a:gd name="T14" fmla="*/ 43 w 128"/>
                  <a:gd name="T15" fmla="*/ 21 h 128"/>
                  <a:gd name="T16" fmla="*/ 28 w 128"/>
                  <a:gd name="T17" fmla="*/ 13 h 128"/>
                  <a:gd name="T18" fmla="*/ 15 w 128"/>
                  <a:gd name="T19" fmla="*/ 23 h 128"/>
                  <a:gd name="T20" fmla="*/ 21 w 128"/>
                  <a:gd name="T21" fmla="*/ 43 h 128"/>
                  <a:gd name="T22" fmla="*/ 6 w 128"/>
                  <a:gd name="T23" fmla="*/ 51 h 128"/>
                  <a:gd name="T24" fmla="*/ 0 w 128"/>
                  <a:gd name="T25" fmla="*/ 69 h 128"/>
                  <a:gd name="T26" fmla="*/ 19 w 128"/>
                  <a:gd name="T27" fmla="*/ 80 h 128"/>
                  <a:gd name="T28" fmla="*/ 14 w 128"/>
                  <a:gd name="T29" fmla="*/ 95 h 128"/>
                  <a:gd name="T30" fmla="*/ 23 w 128"/>
                  <a:gd name="T31" fmla="*/ 113 h 128"/>
                  <a:gd name="T32" fmla="*/ 33 w 128"/>
                  <a:gd name="T33" fmla="*/ 114 h 128"/>
                  <a:gd name="T34" fmla="*/ 48 w 128"/>
                  <a:gd name="T35" fmla="*/ 109 h 128"/>
                  <a:gd name="T36" fmla="*/ 59 w 128"/>
                  <a:gd name="T37" fmla="*/ 128 h 128"/>
                  <a:gd name="T38" fmla="*/ 77 w 128"/>
                  <a:gd name="T39" fmla="*/ 122 h 128"/>
                  <a:gd name="T40" fmla="*/ 85 w 128"/>
                  <a:gd name="T41" fmla="*/ 107 h 128"/>
                  <a:gd name="T42" fmla="*/ 100 w 128"/>
                  <a:gd name="T43" fmla="*/ 115 h 128"/>
                  <a:gd name="T44" fmla="*/ 113 w 128"/>
                  <a:gd name="T45" fmla="*/ 105 h 128"/>
                  <a:gd name="T46" fmla="*/ 107 w 128"/>
                  <a:gd name="T47" fmla="*/ 85 h 128"/>
                  <a:gd name="T48" fmla="*/ 122 w 128"/>
                  <a:gd name="T49" fmla="*/ 77 h 128"/>
                  <a:gd name="T50" fmla="*/ 128 w 128"/>
                  <a:gd name="T51" fmla="*/ 59 h 128"/>
                  <a:gd name="T52" fmla="*/ 108 w 128"/>
                  <a:gd name="T53" fmla="*/ 72 h 128"/>
                  <a:gd name="T54" fmla="*/ 100 w 128"/>
                  <a:gd name="T55" fmla="*/ 81 h 128"/>
                  <a:gd name="T56" fmla="*/ 107 w 128"/>
                  <a:gd name="T57" fmla="*/ 100 h 128"/>
                  <a:gd name="T58" fmla="*/ 89 w 128"/>
                  <a:gd name="T59" fmla="*/ 101 h 128"/>
                  <a:gd name="T60" fmla="*/ 81 w 128"/>
                  <a:gd name="T61" fmla="*/ 100 h 128"/>
                  <a:gd name="T62" fmla="*/ 72 w 128"/>
                  <a:gd name="T63" fmla="*/ 108 h 128"/>
                  <a:gd name="T64" fmla="*/ 59 w 128"/>
                  <a:gd name="T65" fmla="*/ 120 h 128"/>
                  <a:gd name="T66" fmla="*/ 51 w 128"/>
                  <a:gd name="T67" fmla="*/ 102 h 128"/>
                  <a:gd name="T68" fmla="*/ 43 w 128"/>
                  <a:gd name="T69" fmla="*/ 99 h 128"/>
                  <a:gd name="T70" fmla="*/ 28 w 128"/>
                  <a:gd name="T71" fmla="*/ 107 h 128"/>
                  <a:gd name="T72" fmla="*/ 27 w 128"/>
                  <a:gd name="T73" fmla="*/ 89 h 128"/>
                  <a:gd name="T74" fmla="*/ 26 w 128"/>
                  <a:gd name="T75" fmla="*/ 77 h 128"/>
                  <a:gd name="T76" fmla="*/ 8 w 128"/>
                  <a:gd name="T77" fmla="*/ 69 h 128"/>
                  <a:gd name="T78" fmla="*/ 20 w 128"/>
                  <a:gd name="T79" fmla="*/ 56 h 128"/>
                  <a:gd name="T80" fmla="*/ 28 w 128"/>
                  <a:gd name="T81" fmla="*/ 47 h 128"/>
                  <a:gd name="T82" fmla="*/ 21 w 128"/>
                  <a:gd name="T83" fmla="*/ 28 h 128"/>
                  <a:gd name="T84" fmla="*/ 39 w 128"/>
                  <a:gd name="T85" fmla="*/ 27 h 128"/>
                  <a:gd name="T86" fmla="*/ 47 w 128"/>
                  <a:gd name="T87" fmla="*/ 28 h 128"/>
                  <a:gd name="T88" fmla="*/ 56 w 128"/>
                  <a:gd name="T89" fmla="*/ 20 h 128"/>
                  <a:gd name="T90" fmla="*/ 69 w 128"/>
                  <a:gd name="T91" fmla="*/ 8 h 128"/>
                  <a:gd name="T92" fmla="*/ 77 w 128"/>
                  <a:gd name="T93" fmla="*/ 26 h 128"/>
                  <a:gd name="T94" fmla="*/ 85 w 128"/>
                  <a:gd name="T95" fmla="*/ 29 h 128"/>
                  <a:gd name="T96" fmla="*/ 100 w 128"/>
                  <a:gd name="T97" fmla="*/ 21 h 128"/>
                  <a:gd name="T98" fmla="*/ 101 w 128"/>
                  <a:gd name="T99" fmla="*/ 39 h 128"/>
                  <a:gd name="T100" fmla="*/ 102 w 128"/>
                  <a:gd name="T101" fmla="*/ 51 h 128"/>
                  <a:gd name="T102" fmla="*/ 120 w 128"/>
                  <a:gd name="T103" fmla="*/ 59 h 128"/>
                  <a:gd name="T104" fmla="*/ 108 w 128"/>
                  <a:gd name="T105" fmla="*/ 7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8" h="128">
                    <a:moveTo>
                      <a:pt x="122" y="51"/>
                    </a:moveTo>
                    <a:cubicBezTo>
                      <a:pt x="109" y="48"/>
                      <a:pt x="109" y="48"/>
                      <a:pt x="109" y="48"/>
                    </a:cubicBezTo>
                    <a:cubicBezTo>
                      <a:pt x="109" y="46"/>
                      <a:pt x="108" y="45"/>
                      <a:pt x="107" y="43"/>
                    </a:cubicBezTo>
                    <a:cubicBezTo>
                      <a:pt x="114" y="33"/>
                      <a:pt x="114" y="33"/>
                      <a:pt x="114" y="33"/>
                    </a:cubicBezTo>
                    <a:cubicBezTo>
                      <a:pt x="116" y="30"/>
                      <a:pt x="116" y="25"/>
                      <a:pt x="113" y="23"/>
                    </a:cubicBezTo>
                    <a:cubicBezTo>
                      <a:pt x="105" y="15"/>
                      <a:pt x="105" y="15"/>
                      <a:pt x="105" y="15"/>
                    </a:cubicBezTo>
                    <a:cubicBezTo>
                      <a:pt x="104" y="13"/>
                      <a:pt x="102" y="13"/>
                      <a:pt x="100" y="13"/>
                    </a:cubicBezTo>
                    <a:cubicBezTo>
                      <a:pt x="98" y="13"/>
                      <a:pt x="97" y="13"/>
                      <a:pt x="95" y="14"/>
                    </a:cubicBezTo>
                    <a:cubicBezTo>
                      <a:pt x="85" y="21"/>
                      <a:pt x="85" y="21"/>
                      <a:pt x="85" y="21"/>
                    </a:cubicBezTo>
                    <a:cubicBezTo>
                      <a:pt x="83" y="20"/>
                      <a:pt x="82" y="19"/>
                      <a:pt x="80" y="19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7" y="3"/>
                      <a:pt x="73" y="0"/>
                      <a:pt x="6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5" y="0"/>
                      <a:pt x="51" y="3"/>
                      <a:pt x="51" y="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6" y="19"/>
                      <a:pt x="45" y="20"/>
                      <a:pt x="43" y="21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1" y="13"/>
                      <a:pt x="30" y="13"/>
                      <a:pt x="28" y="13"/>
                    </a:cubicBezTo>
                    <a:cubicBezTo>
                      <a:pt x="26" y="13"/>
                      <a:pt x="24" y="13"/>
                      <a:pt x="23" y="15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2" y="25"/>
                      <a:pt x="12" y="30"/>
                      <a:pt x="14" y="3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5"/>
                      <a:pt x="19" y="46"/>
                      <a:pt x="19" y="48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3" y="51"/>
                      <a:pt x="0" y="55"/>
                      <a:pt x="0" y="5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7"/>
                      <a:pt x="6" y="77"/>
                    </a:cubicBezTo>
                    <a:cubicBezTo>
                      <a:pt x="19" y="80"/>
                      <a:pt x="19" y="80"/>
                      <a:pt x="19" y="80"/>
                    </a:cubicBezTo>
                    <a:cubicBezTo>
                      <a:pt x="19" y="82"/>
                      <a:pt x="20" y="83"/>
                      <a:pt x="21" y="85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2" y="98"/>
                      <a:pt x="12" y="103"/>
                      <a:pt x="15" y="105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4" y="115"/>
                      <a:pt x="26" y="115"/>
                      <a:pt x="28" y="115"/>
                    </a:cubicBezTo>
                    <a:cubicBezTo>
                      <a:pt x="30" y="115"/>
                      <a:pt x="31" y="115"/>
                      <a:pt x="33" y="114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45" y="108"/>
                      <a:pt x="46" y="109"/>
                      <a:pt x="48" y="109"/>
                    </a:cubicBezTo>
                    <a:cubicBezTo>
                      <a:pt x="51" y="122"/>
                      <a:pt x="51" y="122"/>
                      <a:pt x="51" y="122"/>
                    </a:cubicBezTo>
                    <a:cubicBezTo>
                      <a:pt x="51" y="125"/>
                      <a:pt x="55" y="128"/>
                      <a:pt x="59" y="128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73" y="128"/>
                      <a:pt x="77" y="125"/>
                      <a:pt x="77" y="122"/>
                    </a:cubicBezTo>
                    <a:cubicBezTo>
                      <a:pt x="80" y="109"/>
                      <a:pt x="80" y="109"/>
                      <a:pt x="80" y="109"/>
                    </a:cubicBezTo>
                    <a:cubicBezTo>
                      <a:pt x="82" y="109"/>
                      <a:pt x="83" y="108"/>
                      <a:pt x="85" y="107"/>
                    </a:cubicBezTo>
                    <a:cubicBezTo>
                      <a:pt x="95" y="114"/>
                      <a:pt x="95" y="114"/>
                      <a:pt x="95" y="114"/>
                    </a:cubicBezTo>
                    <a:cubicBezTo>
                      <a:pt x="97" y="115"/>
                      <a:pt x="98" y="115"/>
                      <a:pt x="100" y="115"/>
                    </a:cubicBezTo>
                    <a:cubicBezTo>
                      <a:pt x="102" y="115"/>
                      <a:pt x="104" y="115"/>
                      <a:pt x="105" y="113"/>
                    </a:cubicBezTo>
                    <a:cubicBezTo>
                      <a:pt x="113" y="105"/>
                      <a:pt x="113" y="105"/>
                      <a:pt x="113" y="105"/>
                    </a:cubicBezTo>
                    <a:cubicBezTo>
                      <a:pt x="116" y="103"/>
                      <a:pt x="116" y="98"/>
                      <a:pt x="114" y="95"/>
                    </a:cubicBezTo>
                    <a:cubicBezTo>
                      <a:pt x="107" y="85"/>
                      <a:pt x="107" y="85"/>
                      <a:pt x="107" y="85"/>
                    </a:cubicBezTo>
                    <a:cubicBezTo>
                      <a:pt x="108" y="83"/>
                      <a:pt x="109" y="82"/>
                      <a:pt x="109" y="80"/>
                    </a:cubicBezTo>
                    <a:cubicBezTo>
                      <a:pt x="122" y="77"/>
                      <a:pt x="122" y="77"/>
                      <a:pt x="122" y="77"/>
                    </a:cubicBezTo>
                    <a:cubicBezTo>
                      <a:pt x="125" y="77"/>
                      <a:pt x="128" y="73"/>
                      <a:pt x="128" y="69"/>
                    </a:cubicBezTo>
                    <a:cubicBezTo>
                      <a:pt x="128" y="59"/>
                      <a:pt x="128" y="59"/>
                      <a:pt x="128" y="59"/>
                    </a:cubicBezTo>
                    <a:cubicBezTo>
                      <a:pt x="128" y="55"/>
                      <a:pt x="125" y="51"/>
                      <a:pt x="122" y="51"/>
                    </a:cubicBezTo>
                    <a:close/>
                    <a:moveTo>
                      <a:pt x="108" y="72"/>
                    </a:moveTo>
                    <a:cubicBezTo>
                      <a:pt x="105" y="72"/>
                      <a:pt x="103" y="74"/>
                      <a:pt x="102" y="77"/>
                    </a:cubicBezTo>
                    <a:cubicBezTo>
                      <a:pt x="101" y="79"/>
                      <a:pt x="101" y="80"/>
                      <a:pt x="100" y="81"/>
                    </a:cubicBezTo>
                    <a:cubicBezTo>
                      <a:pt x="99" y="84"/>
                      <a:pt x="99" y="87"/>
                      <a:pt x="101" y="89"/>
                    </a:cubicBezTo>
                    <a:cubicBezTo>
                      <a:pt x="107" y="100"/>
                      <a:pt x="107" y="100"/>
                      <a:pt x="107" y="100"/>
                    </a:cubicBezTo>
                    <a:cubicBezTo>
                      <a:pt x="100" y="107"/>
                      <a:pt x="100" y="107"/>
                      <a:pt x="100" y="107"/>
                    </a:cubicBezTo>
                    <a:cubicBezTo>
                      <a:pt x="89" y="101"/>
                      <a:pt x="89" y="101"/>
                      <a:pt x="89" y="101"/>
                    </a:cubicBezTo>
                    <a:cubicBezTo>
                      <a:pt x="88" y="100"/>
                      <a:pt x="86" y="99"/>
                      <a:pt x="85" y="99"/>
                    </a:cubicBezTo>
                    <a:cubicBezTo>
                      <a:pt x="84" y="99"/>
                      <a:pt x="83" y="99"/>
                      <a:pt x="81" y="100"/>
                    </a:cubicBezTo>
                    <a:cubicBezTo>
                      <a:pt x="80" y="101"/>
                      <a:pt x="79" y="101"/>
                      <a:pt x="77" y="102"/>
                    </a:cubicBezTo>
                    <a:cubicBezTo>
                      <a:pt x="74" y="103"/>
                      <a:pt x="72" y="105"/>
                      <a:pt x="72" y="108"/>
                    </a:cubicBezTo>
                    <a:cubicBezTo>
                      <a:pt x="69" y="120"/>
                      <a:pt x="69" y="120"/>
                      <a:pt x="69" y="120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56" y="108"/>
                      <a:pt x="56" y="108"/>
                      <a:pt x="56" y="108"/>
                    </a:cubicBezTo>
                    <a:cubicBezTo>
                      <a:pt x="56" y="105"/>
                      <a:pt x="54" y="103"/>
                      <a:pt x="51" y="102"/>
                    </a:cubicBezTo>
                    <a:cubicBezTo>
                      <a:pt x="49" y="101"/>
                      <a:pt x="48" y="101"/>
                      <a:pt x="47" y="100"/>
                    </a:cubicBezTo>
                    <a:cubicBezTo>
                      <a:pt x="45" y="99"/>
                      <a:pt x="44" y="99"/>
                      <a:pt x="43" y="99"/>
                    </a:cubicBezTo>
                    <a:cubicBezTo>
                      <a:pt x="42" y="99"/>
                      <a:pt x="40" y="100"/>
                      <a:pt x="39" y="101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1" y="100"/>
                      <a:pt x="21" y="100"/>
                      <a:pt x="21" y="100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29" y="87"/>
                      <a:pt x="29" y="84"/>
                      <a:pt x="28" y="81"/>
                    </a:cubicBezTo>
                    <a:cubicBezTo>
                      <a:pt x="27" y="80"/>
                      <a:pt x="27" y="79"/>
                      <a:pt x="26" y="77"/>
                    </a:cubicBezTo>
                    <a:cubicBezTo>
                      <a:pt x="25" y="74"/>
                      <a:pt x="23" y="72"/>
                      <a:pt x="20" y="72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3" y="56"/>
                      <a:pt x="25" y="54"/>
                      <a:pt x="26" y="51"/>
                    </a:cubicBezTo>
                    <a:cubicBezTo>
                      <a:pt x="27" y="49"/>
                      <a:pt x="27" y="48"/>
                      <a:pt x="28" y="47"/>
                    </a:cubicBezTo>
                    <a:cubicBezTo>
                      <a:pt x="29" y="44"/>
                      <a:pt x="29" y="41"/>
                      <a:pt x="27" y="3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0" y="28"/>
                      <a:pt x="42" y="29"/>
                      <a:pt x="43" y="29"/>
                    </a:cubicBezTo>
                    <a:cubicBezTo>
                      <a:pt x="44" y="29"/>
                      <a:pt x="45" y="29"/>
                      <a:pt x="47" y="28"/>
                    </a:cubicBezTo>
                    <a:cubicBezTo>
                      <a:pt x="48" y="27"/>
                      <a:pt x="49" y="27"/>
                      <a:pt x="51" y="26"/>
                    </a:cubicBezTo>
                    <a:cubicBezTo>
                      <a:pt x="54" y="25"/>
                      <a:pt x="56" y="23"/>
                      <a:pt x="56" y="20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3"/>
                      <a:pt x="74" y="25"/>
                      <a:pt x="77" y="26"/>
                    </a:cubicBezTo>
                    <a:cubicBezTo>
                      <a:pt x="79" y="27"/>
                      <a:pt x="80" y="27"/>
                      <a:pt x="81" y="28"/>
                    </a:cubicBezTo>
                    <a:cubicBezTo>
                      <a:pt x="83" y="29"/>
                      <a:pt x="84" y="29"/>
                      <a:pt x="85" y="29"/>
                    </a:cubicBezTo>
                    <a:cubicBezTo>
                      <a:pt x="86" y="29"/>
                      <a:pt x="88" y="28"/>
                      <a:pt x="89" y="27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1" y="39"/>
                      <a:pt x="101" y="39"/>
                      <a:pt x="101" y="39"/>
                    </a:cubicBezTo>
                    <a:cubicBezTo>
                      <a:pt x="99" y="41"/>
                      <a:pt x="99" y="44"/>
                      <a:pt x="100" y="47"/>
                    </a:cubicBezTo>
                    <a:cubicBezTo>
                      <a:pt x="101" y="48"/>
                      <a:pt x="101" y="49"/>
                      <a:pt x="102" y="51"/>
                    </a:cubicBezTo>
                    <a:cubicBezTo>
                      <a:pt x="103" y="54"/>
                      <a:pt x="105" y="56"/>
                      <a:pt x="108" y="56"/>
                    </a:cubicBezTo>
                    <a:cubicBezTo>
                      <a:pt x="120" y="59"/>
                      <a:pt x="120" y="59"/>
                      <a:pt x="120" y="59"/>
                    </a:cubicBezTo>
                    <a:cubicBezTo>
                      <a:pt x="120" y="69"/>
                      <a:pt x="120" y="69"/>
                      <a:pt x="120" y="69"/>
                    </a:cubicBezTo>
                    <a:lnTo>
                      <a:pt x="108" y="72"/>
                    </a:lnTo>
                    <a:close/>
                  </a:path>
                </a:pathLst>
              </a:custGeom>
              <a:grpFill/>
              <a:ln>
                <a:solidFill>
                  <a:srgbClr val="EA004B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378" name="Freeform 157"/>
              <p:cNvSpPr>
                <a:spLocks noEditPoints="1"/>
              </p:cNvSpPr>
              <p:nvPr/>
            </p:nvSpPr>
            <p:spPr bwMode="auto">
              <a:xfrm>
                <a:off x="146050" y="144463"/>
                <a:ext cx="214313" cy="214313"/>
              </a:xfrm>
              <a:custGeom>
                <a:avLst/>
                <a:gdLst>
                  <a:gd name="T0" fmla="*/ 28 w 56"/>
                  <a:gd name="T1" fmla="*/ 0 h 56"/>
                  <a:gd name="T2" fmla="*/ 0 w 56"/>
                  <a:gd name="T3" fmla="*/ 28 h 56"/>
                  <a:gd name="T4" fmla="*/ 28 w 56"/>
                  <a:gd name="T5" fmla="*/ 56 h 56"/>
                  <a:gd name="T6" fmla="*/ 56 w 56"/>
                  <a:gd name="T7" fmla="*/ 28 h 56"/>
                  <a:gd name="T8" fmla="*/ 28 w 56"/>
                  <a:gd name="T9" fmla="*/ 0 h 56"/>
                  <a:gd name="T10" fmla="*/ 28 w 56"/>
                  <a:gd name="T11" fmla="*/ 53 h 56"/>
                  <a:gd name="T12" fmla="*/ 4 w 56"/>
                  <a:gd name="T13" fmla="*/ 28 h 56"/>
                  <a:gd name="T14" fmla="*/ 28 w 56"/>
                  <a:gd name="T15" fmla="*/ 4 h 56"/>
                  <a:gd name="T16" fmla="*/ 53 w 56"/>
                  <a:gd name="T17" fmla="*/ 28 h 56"/>
                  <a:gd name="T18" fmla="*/ 28 w 56"/>
                  <a:gd name="T19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28" y="0"/>
                    </a:moveTo>
                    <a:cubicBezTo>
                      <a:pt x="13" y="0"/>
                      <a:pt x="0" y="13"/>
                      <a:pt x="0" y="28"/>
                    </a:cubicBezTo>
                    <a:cubicBezTo>
                      <a:pt x="0" y="43"/>
                      <a:pt x="13" y="56"/>
                      <a:pt x="28" y="56"/>
                    </a:cubicBezTo>
                    <a:cubicBezTo>
                      <a:pt x="43" y="56"/>
                      <a:pt x="56" y="43"/>
                      <a:pt x="56" y="28"/>
                    </a:cubicBezTo>
                    <a:cubicBezTo>
                      <a:pt x="56" y="13"/>
                      <a:pt x="43" y="0"/>
                      <a:pt x="28" y="0"/>
                    </a:cubicBezTo>
                    <a:close/>
                    <a:moveTo>
                      <a:pt x="28" y="53"/>
                    </a:moveTo>
                    <a:cubicBezTo>
                      <a:pt x="14" y="53"/>
                      <a:pt x="4" y="42"/>
                      <a:pt x="4" y="28"/>
                    </a:cubicBezTo>
                    <a:cubicBezTo>
                      <a:pt x="4" y="14"/>
                      <a:pt x="14" y="4"/>
                      <a:pt x="28" y="4"/>
                    </a:cubicBezTo>
                    <a:cubicBezTo>
                      <a:pt x="42" y="4"/>
                      <a:pt x="53" y="14"/>
                      <a:pt x="53" y="28"/>
                    </a:cubicBezTo>
                    <a:cubicBezTo>
                      <a:pt x="53" y="42"/>
                      <a:pt x="42" y="53"/>
                      <a:pt x="28" y="53"/>
                    </a:cubicBezTo>
                    <a:close/>
                  </a:path>
                </a:pathLst>
              </a:custGeom>
              <a:grpFill/>
              <a:ln>
                <a:solidFill>
                  <a:srgbClr val="EA004B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379" name="Freeform 158"/>
              <p:cNvSpPr>
                <a:spLocks noEditPoints="1"/>
              </p:cNvSpPr>
              <p:nvPr/>
            </p:nvSpPr>
            <p:spPr bwMode="auto">
              <a:xfrm>
                <a:off x="192088" y="190501"/>
                <a:ext cx="122238" cy="122238"/>
              </a:xfrm>
              <a:custGeom>
                <a:avLst/>
                <a:gdLst>
                  <a:gd name="T0" fmla="*/ 16 w 32"/>
                  <a:gd name="T1" fmla="*/ 0 h 32"/>
                  <a:gd name="T2" fmla="*/ 0 w 32"/>
                  <a:gd name="T3" fmla="*/ 16 h 32"/>
                  <a:gd name="T4" fmla="*/ 16 w 32"/>
                  <a:gd name="T5" fmla="*/ 32 h 32"/>
                  <a:gd name="T6" fmla="*/ 32 w 32"/>
                  <a:gd name="T7" fmla="*/ 16 h 32"/>
                  <a:gd name="T8" fmla="*/ 16 w 32"/>
                  <a:gd name="T9" fmla="*/ 0 h 32"/>
                  <a:gd name="T10" fmla="*/ 16 w 32"/>
                  <a:gd name="T11" fmla="*/ 28 h 32"/>
                  <a:gd name="T12" fmla="*/ 4 w 32"/>
                  <a:gd name="T13" fmla="*/ 16 h 32"/>
                  <a:gd name="T14" fmla="*/ 16 w 32"/>
                  <a:gd name="T15" fmla="*/ 4 h 32"/>
                  <a:gd name="T16" fmla="*/ 28 w 32"/>
                  <a:gd name="T17" fmla="*/ 16 h 32"/>
                  <a:gd name="T18" fmla="*/ 16 w 32"/>
                  <a:gd name="T19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25"/>
                      <a:pt x="7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7"/>
                      <a:pt x="25" y="0"/>
                      <a:pt x="16" y="0"/>
                    </a:cubicBezTo>
                    <a:close/>
                    <a:moveTo>
                      <a:pt x="16" y="28"/>
                    </a:moveTo>
                    <a:cubicBezTo>
                      <a:pt x="9" y="28"/>
                      <a:pt x="4" y="23"/>
                      <a:pt x="4" y="16"/>
                    </a:cubicBezTo>
                    <a:cubicBezTo>
                      <a:pt x="4" y="9"/>
                      <a:pt x="9" y="4"/>
                      <a:pt x="16" y="4"/>
                    </a:cubicBezTo>
                    <a:cubicBezTo>
                      <a:pt x="23" y="4"/>
                      <a:pt x="28" y="9"/>
                      <a:pt x="28" y="16"/>
                    </a:cubicBezTo>
                    <a:cubicBezTo>
                      <a:pt x="28" y="23"/>
                      <a:pt x="23" y="28"/>
                      <a:pt x="16" y="28"/>
                    </a:cubicBezTo>
                    <a:close/>
                  </a:path>
                </a:pathLst>
              </a:custGeom>
              <a:grpFill/>
              <a:ln>
                <a:solidFill>
                  <a:srgbClr val="EA004B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</p:grpSp>
        <p:sp>
          <p:nvSpPr>
            <p:cNvPr id="380" name="TextBox 379"/>
            <p:cNvSpPr txBox="1"/>
            <p:nvPr/>
          </p:nvSpPr>
          <p:spPr>
            <a:xfrm>
              <a:off x="12049124" y="3575241"/>
              <a:ext cx="2857520" cy="27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</a:rPr>
                <a:t>Разработка промышленной системы, </a:t>
              </a:r>
              <a:endParaRPr lang="en-US" sz="1200" b="1" dirty="0" smtClean="0">
                <a:solidFill>
                  <a:schemeClr val="bg1">
                    <a:lumMod val="50000"/>
                  </a:schemeClr>
                </a:solidFill>
                <a:latin typeface="Bebas Neue" panose="020B0606020202050201" pitchFamily="34" charset="0"/>
              </a:endParaRPr>
            </a:p>
            <a:p>
              <a:pPr algn="ctr"/>
              <a:r>
                <a:rPr lang="ru-RU" sz="1200" b="1" dirty="0" smtClean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</a:rPr>
                <a:t>Промышленное освоение (</a:t>
              </a:r>
              <a:r>
                <a:rPr lang="en-US" sz="1200" b="1" dirty="0" smtClean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</a:rPr>
                <a:t>TRL  7-9)</a:t>
              </a:r>
              <a:endParaRPr lang="id-ID" sz="1200" b="1" dirty="0">
                <a:solidFill>
                  <a:schemeClr val="bg1">
                    <a:lumMod val="50000"/>
                  </a:schemeClr>
                </a:solidFill>
                <a:latin typeface="Bebas Neue" panose="020B0606020202050201" pitchFamily="34" charset="0"/>
              </a:endParaRPr>
            </a:p>
          </p:txBody>
        </p:sp>
        <p:cxnSp>
          <p:nvCxnSpPr>
            <p:cNvPr id="381" name="Straight Connector 28"/>
            <p:cNvCxnSpPr/>
            <p:nvPr/>
          </p:nvCxnSpPr>
          <p:spPr>
            <a:xfrm rot="16200000" flipV="1">
              <a:off x="5869738" y="5250645"/>
              <a:ext cx="2071700" cy="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28"/>
            <p:cNvCxnSpPr/>
            <p:nvPr/>
          </p:nvCxnSpPr>
          <p:spPr>
            <a:xfrm rot="5400000" flipH="1" flipV="1">
              <a:off x="5760887" y="5716688"/>
              <a:ext cx="3003783" cy="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3" name="TextBox 382"/>
            <p:cNvSpPr txBox="1"/>
            <p:nvPr/>
          </p:nvSpPr>
          <p:spPr>
            <a:xfrm>
              <a:off x="6691274" y="5286364"/>
              <a:ext cx="1928826" cy="385593"/>
            </a:xfrm>
            <a:prstGeom prst="rect">
              <a:avLst/>
            </a:prstGeom>
            <a:solidFill>
              <a:srgbClr val="FAFAFA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Raleway" panose="020B0003030101060003" pitchFamily="34" charset="0"/>
                </a:rPr>
                <a:t>2. Принципиальное описание проекта, разработка исследовательской повестки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384" name="TextBox 383"/>
            <p:cNvSpPr txBox="1"/>
            <p:nvPr/>
          </p:nvSpPr>
          <p:spPr>
            <a:xfrm>
              <a:off x="6262646" y="4639046"/>
              <a:ext cx="2071702" cy="3855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Raleway" panose="020B0003030101060003" pitchFamily="34" charset="0"/>
                </a:rPr>
                <a:t>1. Первичная концепция способа </a:t>
              </a:r>
              <a:r>
                <a:rPr lang="ru-RU" sz="1200" dirty="0" err="1" smtClean="0">
                  <a:solidFill>
                    <a:schemeClr val="bg1">
                      <a:lumMod val="50000"/>
                    </a:schemeClr>
                  </a:solidFill>
                  <a:latin typeface="Raleway" panose="020B0003030101060003" pitchFamily="34" charset="0"/>
                </a:rPr>
                <a:t>крио-ассистированного</a:t>
              </a:r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Raleway" panose="020B0003030101060003" pitchFamily="34" charset="0"/>
                </a:rPr>
                <a:t> аддитивного формования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7048464" y="6210682"/>
              <a:ext cx="1928826" cy="3855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Raleway" panose="020B0003030101060003" pitchFamily="34" charset="0"/>
                </a:rPr>
                <a:t>3. Исследование рынка и литературных источников, патентный поиск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386" name="TextBox 385"/>
            <p:cNvSpPr txBox="1"/>
            <p:nvPr/>
          </p:nvSpPr>
          <p:spPr>
            <a:xfrm>
              <a:off x="5691142" y="6861389"/>
              <a:ext cx="1571636" cy="495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Raleway" panose="020B0003030101060003" pitchFamily="34" charset="0"/>
                </a:rPr>
                <a:t>4. Формирование перспективной модели реализации, утверждение проекта</a:t>
              </a:r>
              <a:endParaRPr lang="id-ID" sz="1200" dirty="0">
                <a:solidFill>
                  <a:schemeClr val="bg1">
                    <a:lumMod val="50000"/>
                  </a:schemeClr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387" name="TextBox 386"/>
            <p:cNvSpPr txBox="1"/>
            <p:nvPr/>
          </p:nvSpPr>
          <p:spPr>
            <a:xfrm>
              <a:off x="5762580" y="3075175"/>
              <a:ext cx="336813" cy="1652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chemeClr val="bg1">
                      <a:lumMod val="50000"/>
                    </a:schemeClr>
                  </a:solidFill>
                  <a:latin typeface="Raleway" panose="020B0003030101060003" pitchFamily="34" charset="0"/>
                </a:rPr>
                <a:t>2021</a:t>
              </a:r>
              <a:endParaRPr lang="id-ID" sz="1200" b="1" dirty="0">
                <a:solidFill>
                  <a:schemeClr val="bg1">
                    <a:lumMod val="50000"/>
                  </a:schemeClr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388" name="TextBox 387"/>
            <p:cNvSpPr txBox="1"/>
            <p:nvPr/>
          </p:nvSpPr>
          <p:spPr>
            <a:xfrm>
              <a:off x="9048728" y="3075175"/>
              <a:ext cx="336813" cy="1652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rgbClr val="FF0000"/>
                  </a:solidFill>
                  <a:latin typeface="Raleway" panose="020B0003030101060003" pitchFamily="34" charset="0"/>
                </a:rPr>
                <a:t>2022</a:t>
              </a:r>
              <a:endParaRPr lang="id-ID" sz="1200" b="1" dirty="0">
                <a:solidFill>
                  <a:srgbClr val="FF0000"/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389" name="TextBox 388"/>
            <p:cNvSpPr txBox="1"/>
            <p:nvPr/>
          </p:nvSpPr>
          <p:spPr>
            <a:xfrm>
              <a:off x="11691934" y="3075175"/>
              <a:ext cx="336813" cy="1652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2023</a:t>
              </a:r>
              <a:endParaRPr lang="id-ID" sz="1200" b="1" dirty="0">
                <a:solidFill>
                  <a:srgbClr val="A20027"/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390" name="TextBox 389"/>
            <p:cNvSpPr txBox="1"/>
            <p:nvPr/>
          </p:nvSpPr>
          <p:spPr>
            <a:xfrm>
              <a:off x="12977818" y="3075175"/>
              <a:ext cx="336813" cy="1652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2024</a:t>
              </a:r>
              <a:endParaRPr lang="id-ID" sz="1200" b="1" dirty="0">
                <a:solidFill>
                  <a:srgbClr val="A20027"/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391" name="TextBox 390"/>
            <p:cNvSpPr txBox="1"/>
            <p:nvPr/>
          </p:nvSpPr>
          <p:spPr>
            <a:xfrm>
              <a:off x="13977950" y="3075175"/>
              <a:ext cx="336813" cy="1652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2025</a:t>
              </a:r>
              <a:endParaRPr lang="id-ID" sz="1200" b="1" dirty="0">
                <a:solidFill>
                  <a:srgbClr val="A20027"/>
                </a:solidFill>
                <a:latin typeface="Raleway" panose="020B0003030101060003" pitchFamily="34" charset="0"/>
              </a:endParaRPr>
            </a:p>
          </p:txBody>
        </p:sp>
        <p:cxnSp>
          <p:nvCxnSpPr>
            <p:cNvPr id="392" name="Straight Connector 28"/>
            <p:cNvCxnSpPr/>
            <p:nvPr/>
          </p:nvCxnSpPr>
          <p:spPr>
            <a:xfrm rot="5400000" flipH="1" flipV="1">
              <a:off x="8048597" y="4361060"/>
              <a:ext cx="285751" cy="1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3" name="Freeform 33"/>
            <p:cNvSpPr>
              <a:spLocks noEditPoints="1"/>
            </p:cNvSpPr>
            <p:nvPr/>
          </p:nvSpPr>
          <p:spPr bwMode="auto">
            <a:xfrm>
              <a:off x="7691406" y="4218183"/>
              <a:ext cx="357190" cy="357190"/>
            </a:xfrm>
            <a:custGeom>
              <a:avLst/>
              <a:gdLst>
                <a:gd name="T0" fmla="*/ 211 w 214"/>
                <a:gd name="T1" fmla="*/ 26 h 189"/>
                <a:gd name="T2" fmla="*/ 193 w 214"/>
                <a:gd name="T3" fmla="*/ 7 h 189"/>
                <a:gd name="T4" fmla="*/ 183 w 214"/>
                <a:gd name="T5" fmla="*/ 7 h 189"/>
                <a:gd name="T6" fmla="*/ 181 w 214"/>
                <a:gd name="T7" fmla="*/ 13 h 189"/>
                <a:gd name="T8" fmla="*/ 177 w 214"/>
                <a:gd name="T9" fmla="*/ 14 h 189"/>
                <a:gd name="T10" fmla="*/ 177 w 214"/>
                <a:gd name="T11" fmla="*/ 14 h 189"/>
                <a:gd name="T12" fmla="*/ 129 w 214"/>
                <a:gd name="T13" fmla="*/ 63 h 189"/>
                <a:gd name="T14" fmla="*/ 126 w 214"/>
                <a:gd name="T15" fmla="*/ 75 h 189"/>
                <a:gd name="T16" fmla="*/ 131 w 214"/>
                <a:gd name="T17" fmla="*/ 80 h 189"/>
                <a:gd name="T18" fmla="*/ 131 w 214"/>
                <a:gd name="T19" fmla="*/ 80 h 189"/>
                <a:gd name="T20" fmla="*/ 131 w 214"/>
                <a:gd name="T21" fmla="*/ 81 h 189"/>
                <a:gd name="T22" fmla="*/ 121 w 214"/>
                <a:gd name="T23" fmla="*/ 92 h 189"/>
                <a:gd name="T24" fmla="*/ 85 w 214"/>
                <a:gd name="T25" fmla="*/ 56 h 189"/>
                <a:gd name="T26" fmla="*/ 74 w 214"/>
                <a:gd name="T27" fmla="*/ 15 h 189"/>
                <a:gd name="T28" fmla="*/ 34 w 214"/>
                <a:gd name="T29" fmla="*/ 4 h 189"/>
                <a:gd name="T30" fmla="*/ 57 w 214"/>
                <a:gd name="T31" fmla="*/ 28 h 189"/>
                <a:gd name="T32" fmla="*/ 51 w 214"/>
                <a:gd name="T33" fmla="*/ 52 h 189"/>
                <a:gd name="T34" fmla="*/ 28 w 214"/>
                <a:gd name="T35" fmla="*/ 58 h 189"/>
                <a:gd name="T36" fmla="*/ 4 w 214"/>
                <a:gd name="T37" fmla="*/ 34 h 189"/>
                <a:gd name="T38" fmla="*/ 15 w 214"/>
                <a:gd name="T39" fmla="*/ 75 h 189"/>
                <a:gd name="T40" fmla="*/ 58 w 214"/>
                <a:gd name="T41" fmla="*/ 85 h 189"/>
                <a:gd name="T42" fmla="*/ 58 w 214"/>
                <a:gd name="T43" fmla="*/ 85 h 189"/>
                <a:gd name="T44" fmla="*/ 92 w 214"/>
                <a:gd name="T45" fmla="*/ 120 h 189"/>
                <a:gd name="T46" fmla="*/ 60 w 214"/>
                <a:gd name="T47" fmla="*/ 153 h 189"/>
                <a:gd name="T48" fmla="*/ 58 w 214"/>
                <a:gd name="T49" fmla="*/ 151 h 189"/>
                <a:gd name="T50" fmla="*/ 49 w 214"/>
                <a:gd name="T51" fmla="*/ 158 h 189"/>
                <a:gd name="T52" fmla="*/ 33 w 214"/>
                <a:gd name="T53" fmla="*/ 183 h 189"/>
                <a:gd name="T54" fmla="*/ 37 w 214"/>
                <a:gd name="T55" fmla="*/ 187 h 189"/>
                <a:gd name="T56" fmla="*/ 61 w 214"/>
                <a:gd name="T57" fmla="*/ 171 h 189"/>
                <a:gd name="T58" fmla="*/ 69 w 214"/>
                <a:gd name="T59" fmla="*/ 162 h 189"/>
                <a:gd name="T60" fmla="*/ 67 w 214"/>
                <a:gd name="T61" fmla="*/ 160 h 189"/>
                <a:gd name="T62" fmla="*/ 100 w 214"/>
                <a:gd name="T63" fmla="*/ 127 h 189"/>
                <a:gd name="T64" fmla="*/ 156 w 214"/>
                <a:gd name="T65" fmla="*/ 184 h 189"/>
                <a:gd name="T66" fmla="*/ 170 w 214"/>
                <a:gd name="T67" fmla="*/ 189 h 189"/>
                <a:gd name="T68" fmla="*/ 184 w 214"/>
                <a:gd name="T69" fmla="*/ 184 h 189"/>
                <a:gd name="T70" fmla="*/ 184 w 214"/>
                <a:gd name="T71" fmla="*/ 155 h 189"/>
                <a:gd name="T72" fmla="*/ 128 w 214"/>
                <a:gd name="T73" fmla="*/ 99 h 189"/>
                <a:gd name="T74" fmla="*/ 139 w 214"/>
                <a:gd name="T75" fmla="*/ 89 h 189"/>
                <a:gd name="T76" fmla="*/ 143 w 214"/>
                <a:gd name="T77" fmla="*/ 93 h 189"/>
                <a:gd name="T78" fmla="*/ 156 w 214"/>
                <a:gd name="T79" fmla="*/ 90 h 189"/>
                <a:gd name="T80" fmla="*/ 204 w 214"/>
                <a:gd name="T81" fmla="*/ 42 h 189"/>
                <a:gd name="T82" fmla="*/ 205 w 214"/>
                <a:gd name="T83" fmla="*/ 41 h 189"/>
                <a:gd name="T84" fmla="*/ 204 w 214"/>
                <a:gd name="T85" fmla="*/ 41 h 189"/>
                <a:gd name="T86" fmla="*/ 206 w 214"/>
                <a:gd name="T87" fmla="*/ 37 h 189"/>
                <a:gd name="T88" fmla="*/ 211 w 214"/>
                <a:gd name="T89" fmla="*/ 36 h 189"/>
                <a:gd name="T90" fmla="*/ 211 w 214"/>
                <a:gd name="T91" fmla="*/ 26 h 189"/>
                <a:gd name="T92" fmla="*/ 172 w 214"/>
                <a:gd name="T93" fmla="*/ 165 h 189"/>
                <a:gd name="T94" fmla="*/ 180 w 214"/>
                <a:gd name="T95" fmla="*/ 173 h 189"/>
                <a:gd name="T96" fmla="*/ 172 w 214"/>
                <a:gd name="T97" fmla="*/ 180 h 189"/>
                <a:gd name="T98" fmla="*/ 164 w 214"/>
                <a:gd name="T99" fmla="*/ 173 h 189"/>
                <a:gd name="T100" fmla="*/ 172 w 214"/>
                <a:gd name="T101" fmla="*/ 165 h 189"/>
                <a:gd name="T102" fmla="*/ 145 w 214"/>
                <a:gd name="T103" fmla="*/ 66 h 189"/>
                <a:gd name="T104" fmla="*/ 142 w 214"/>
                <a:gd name="T105" fmla="*/ 62 h 189"/>
                <a:gd name="T106" fmla="*/ 178 w 214"/>
                <a:gd name="T107" fmla="*/ 26 h 189"/>
                <a:gd name="T108" fmla="*/ 181 w 214"/>
                <a:gd name="T109" fmla="*/ 29 h 189"/>
                <a:gd name="T110" fmla="*/ 145 w 214"/>
                <a:gd name="T111" fmla="*/ 66 h 189"/>
                <a:gd name="T112" fmla="*/ 156 w 214"/>
                <a:gd name="T113" fmla="*/ 77 h 189"/>
                <a:gd name="T114" fmla="*/ 153 w 214"/>
                <a:gd name="T115" fmla="*/ 74 h 189"/>
                <a:gd name="T116" fmla="*/ 189 w 214"/>
                <a:gd name="T117" fmla="*/ 38 h 189"/>
                <a:gd name="T118" fmla="*/ 193 w 214"/>
                <a:gd name="T119" fmla="*/ 41 h 189"/>
                <a:gd name="T120" fmla="*/ 156 w 214"/>
                <a:gd name="T121" fmla="*/ 7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4" h="189">
                  <a:moveTo>
                    <a:pt x="211" y="26"/>
                  </a:moveTo>
                  <a:cubicBezTo>
                    <a:pt x="193" y="7"/>
                    <a:pt x="193" y="7"/>
                    <a:pt x="193" y="7"/>
                  </a:cubicBezTo>
                  <a:cubicBezTo>
                    <a:pt x="190" y="5"/>
                    <a:pt x="186" y="5"/>
                    <a:pt x="183" y="7"/>
                  </a:cubicBezTo>
                  <a:cubicBezTo>
                    <a:pt x="182" y="9"/>
                    <a:pt x="181" y="11"/>
                    <a:pt x="181" y="13"/>
                  </a:cubicBezTo>
                  <a:cubicBezTo>
                    <a:pt x="180" y="13"/>
                    <a:pt x="179" y="13"/>
                    <a:pt x="177" y="14"/>
                  </a:cubicBezTo>
                  <a:cubicBezTo>
                    <a:pt x="177" y="14"/>
                    <a:pt x="177" y="14"/>
                    <a:pt x="177" y="14"/>
                  </a:cubicBezTo>
                  <a:cubicBezTo>
                    <a:pt x="129" y="63"/>
                    <a:pt x="129" y="63"/>
                    <a:pt x="129" y="63"/>
                  </a:cubicBezTo>
                  <a:cubicBezTo>
                    <a:pt x="129" y="67"/>
                    <a:pt x="128" y="72"/>
                    <a:pt x="126" y="75"/>
                  </a:cubicBezTo>
                  <a:cubicBezTo>
                    <a:pt x="131" y="80"/>
                    <a:pt x="131" y="80"/>
                    <a:pt x="131" y="80"/>
                  </a:cubicBezTo>
                  <a:cubicBezTo>
                    <a:pt x="131" y="80"/>
                    <a:pt x="131" y="80"/>
                    <a:pt x="131" y="80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21" y="92"/>
                    <a:pt x="121" y="92"/>
                    <a:pt x="121" y="92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9" y="42"/>
                    <a:pt x="86" y="26"/>
                    <a:pt x="74" y="15"/>
                  </a:cubicBezTo>
                  <a:cubicBezTo>
                    <a:pt x="63" y="4"/>
                    <a:pt x="48" y="0"/>
                    <a:pt x="34" y="4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0" y="48"/>
                    <a:pt x="4" y="64"/>
                    <a:pt x="15" y="75"/>
                  </a:cubicBezTo>
                  <a:cubicBezTo>
                    <a:pt x="26" y="86"/>
                    <a:pt x="43" y="90"/>
                    <a:pt x="58" y="85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58" y="151"/>
                    <a:pt x="58" y="151"/>
                    <a:pt x="58" y="151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61" y="171"/>
                    <a:pt x="61" y="171"/>
                    <a:pt x="61" y="171"/>
                  </a:cubicBezTo>
                  <a:cubicBezTo>
                    <a:pt x="69" y="162"/>
                    <a:pt x="69" y="162"/>
                    <a:pt x="69" y="162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100" y="127"/>
                    <a:pt x="100" y="127"/>
                    <a:pt x="100" y="127"/>
                  </a:cubicBezTo>
                  <a:cubicBezTo>
                    <a:pt x="156" y="184"/>
                    <a:pt x="156" y="184"/>
                    <a:pt x="156" y="184"/>
                  </a:cubicBezTo>
                  <a:cubicBezTo>
                    <a:pt x="160" y="188"/>
                    <a:pt x="165" y="189"/>
                    <a:pt x="170" y="189"/>
                  </a:cubicBezTo>
                  <a:cubicBezTo>
                    <a:pt x="175" y="189"/>
                    <a:pt x="180" y="188"/>
                    <a:pt x="184" y="184"/>
                  </a:cubicBezTo>
                  <a:cubicBezTo>
                    <a:pt x="192" y="176"/>
                    <a:pt x="192" y="163"/>
                    <a:pt x="184" y="155"/>
                  </a:cubicBezTo>
                  <a:cubicBezTo>
                    <a:pt x="128" y="99"/>
                    <a:pt x="128" y="99"/>
                    <a:pt x="128" y="99"/>
                  </a:cubicBezTo>
                  <a:cubicBezTo>
                    <a:pt x="139" y="89"/>
                    <a:pt x="139" y="89"/>
                    <a:pt x="139" y="89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7" y="91"/>
                    <a:pt x="151" y="90"/>
                    <a:pt x="156" y="90"/>
                  </a:cubicBezTo>
                  <a:cubicBezTo>
                    <a:pt x="204" y="42"/>
                    <a:pt x="204" y="42"/>
                    <a:pt x="204" y="42"/>
                  </a:cubicBezTo>
                  <a:cubicBezTo>
                    <a:pt x="205" y="41"/>
                    <a:pt x="205" y="41"/>
                    <a:pt x="205" y="41"/>
                  </a:cubicBezTo>
                  <a:cubicBezTo>
                    <a:pt x="204" y="41"/>
                    <a:pt x="204" y="41"/>
                    <a:pt x="204" y="41"/>
                  </a:cubicBezTo>
                  <a:cubicBezTo>
                    <a:pt x="205" y="40"/>
                    <a:pt x="206" y="39"/>
                    <a:pt x="206" y="37"/>
                  </a:cubicBezTo>
                  <a:cubicBezTo>
                    <a:pt x="208" y="38"/>
                    <a:pt x="210" y="37"/>
                    <a:pt x="211" y="36"/>
                  </a:cubicBezTo>
                  <a:cubicBezTo>
                    <a:pt x="214" y="33"/>
                    <a:pt x="214" y="29"/>
                    <a:pt x="211" y="26"/>
                  </a:cubicBezTo>
                  <a:moveTo>
                    <a:pt x="172" y="165"/>
                  </a:moveTo>
                  <a:cubicBezTo>
                    <a:pt x="176" y="165"/>
                    <a:pt x="180" y="168"/>
                    <a:pt x="180" y="173"/>
                  </a:cubicBezTo>
                  <a:cubicBezTo>
                    <a:pt x="180" y="177"/>
                    <a:pt x="176" y="180"/>
                    <a:pt x="172" y="180"/>
                  </a:cubicBezTo>
                  <a:cubicBezTo>
                    <a:pt x="168" y="180"/>
                    <a:pt x="164" y="177"/>
                    <a:pt x="164" y="173"/>
                  </a:cubicBezTo>
                  <a:cubicBezTo>
                    <a:pt x="164" y="168"/>
                    <a:pt x="168" y="165"/>
                    <a:pt x="172" y="165"/>
                  </a:cubicBezTo>
                  <a:moveTo>
                    <a:pt x="145" y="66"/>
                  </a:moveTo>
                  <a:cubicBezTo>
                    <a:pt x="142" y="62"/>
                    <a:pt x="142" y="62"/>
                    <a:pt x="142" y="62"/>
                  </a:cubicBezTo>
                  <a:cubicBezTo>
                    <a:pt x="178" y="26"/>
                    <a:pt x="178" y="26"/>
                    <a:pt x="178" y="26"/>
                  </a:cubicBezTo>
                  <a:cubicBezTo>
                    <a:pt x="181" y="29"/>
                    <a:pt x="181" y="29"/>
                    <a:pt x="181" y="29"/>
                  </a:cubicBezTo>
                  <a:lnTo>
                    <a:pt x="145" y="66"/>
                  </a:lnTo>
                  <a:close/>
                  <a:moveTo>
                    <a:pt x="156" y="77"/>
                  </a:moveTo>
                  <a:cubicBezTo>
                    <a:pt x="153" y="74"/>
                    <a:pt x="153" y="74"/>
                    <a:pt x="153" y="74"/>
                  </a:cubicBezTo>
                  <a:cubicBezTo>
                    <a:pt x="189" y="38"/>
                    <a:pt x="189" y="38"/>
                    <a:pt x="189" y="38"/>
                  </a:cubicBezTo>
                  <a:cubicBezTo>
                    <a:pt x="193" y="41"/>
                    <a:pt x="193" y="41"/>
                    <a:pt x="193" y="41"/>
                  </a:cubicBezTo>
                  <a:lnTo>
                    <a:pt x="156" y="7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200"/>
            </a:p>
          </p:txBody>
        </p:sp>
        <p:cxnSp>
          <p:nvCxnSpPr>
            <p:cNvPr id="394" name="Straight Connector 28"/>
            <p:cNvCxnSpPr/>
            <p:nvPr/>
          </p:nvCxnSpPr>
          <p:spPr>
            <a:xfrm rot="5400000" flipH="1" flipV="1">
              <a:off x="7584253" y="5111154"/>
              <a:ext cx="1785943" cy="1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28"/>
            <p:cNvCxnSpPr/>
            <p:nvPr/>
          </p:nvCxnSpPr>
          <p:spPr>
            <a:xfrm rot="5400000" flipH="1" flipV="1">
              <a:off x="6905589" y="6075572"/>
              <a:ext cx="3714775" cy="1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6" name="Group 2064"/>
            <p:cNvGrpSpPr/>
            <p:nvPr/>
          </p:nvGrpSpPr>
          <p:grpSpPr>
            <a:xfrm>
              <a:off x="7834282" y="5789819"/>
              <a:ext cx="371475" cy="367904"/>
              <a:chOff x="7219950" y="3429000"/>
              <a:chExt cx="495300" cy="490538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397" name="Freeform 32"/>
              <p:cNvSpPr>
                <a:spLocks noEditPoints="1"/>
              </p:cNvSpPr>
              <p:nvPr/>
            </p:nvSpPr>
            <p:spPr bwMode="auto">
              <a:xfrm>
                <a:off x="7219950" y="3475038"/>
                <a:ext cx="452438" cy="444500"/>
              </a:xfrm>
              <a:custGeom>
                <a:avLst/>
                <a:gdLst>
                  <a:gd name="T0" fmla="*/ 84 w 118"/>
                  <a:gd name="T1" fmla="*/ 3 h 116"/>
                  <a:gd name="T2" fmla="*/ 77 w 118"/>
                  <a:gd name="T3" fmla="*/ 0 h 116"/>
                  <a:gd name="T4" fmla="*/ 70 w 118"/>
                  <a:gd name="T5" fmla="*/ 3 h 116"/>
                  <a:gd name="T6" fmla="*/ 64 w 118"/>
                  <a:gd name="T7" fmla="*/ 9 h 116"/>
                  <a:gd name="T8" fmla="*/ 61 w 118"/>
                  <a:gd name="T9" fmla="*/ 16 h 116"/>
                  <a:gd name="T10" fmla="*/ 62 w 118"/>
                  <a:gd name="T11" fmla="*/ 21 h 116"/>
                  <a:gd name="T12" fmla="*/ 8 w 118"/>
                  <a:gd name="T13" fmla="*/ 43 h 116"/>
                  <a:gd name="T14" fmla="*/ 1 w 118"/>
                  <a:gd name="T15" fmla="*/ 51 h 116"/>
                  <a:gd name="T16" fmla="*/ 5 w 118"/>
                  <a:gd name="T17" fmla="*/ 62 h 116"/>
                  <a:gd name="T18" fmla="*/ 55 w 118"/>
                  <a:gd name="T19" fmla="*/ 112 h 116"/>
                  <a:gd name="T20" fmla="*/ 64 w 118"/>
                  <a:gd name="T21" fmla="*/ 116 h 116"/>
                  <a:gd name="T22" fmla="*/ 64 w 118"/>
                  <a:gd name="T23" fmla="*/ 116 h 116"/>
                  <a:gd name="T24" fmla="*/ 66 w 118"/>
                  <a:gd name="T25" fmla="*/ 116 h 116"/>
                  <a:gd name="T26" fmla="*/ 75 w 118"/>
                  <a:gd name="T27" fmla="*/ 108 h 116"/>
                  <a:gd name="T28" fmla="*/ 96 w 118"/>
                  <a:gd name="T29" fmla="*/ 55 h 116"/>
                  <a:gd name="T30" fmla="*/ 102 w 118"/>
                  <a:gd name="T31" fmla="*/ 57 h 116"/>
                  <a:gd name="T32" fmla="*/ 109 w 118"/>
                  <a:gd name="T33" fmla="*/ 54 h 116"/>
                  <a:gd name="T34" fmla="*/ 115 w 118"/>
                  <a:gd name="T35" fmla="*/ 48 h 116"/>
                  <a:gd name="T36" fmla="*/ 118 w 118"/>
                  <a:gd name="T37" fmla="*/ 41 h 116"/>
                  <a:gd name="T38" fmla="*/ 115 w 118"/>
                  <a:gd name="T39" fmla="*/ 34 h 116"/>
                  <a:gd name="T40" fmla="*/ 84 w 118"/>
                  <a:gd name="T41" fmla="*/ 3 h 116"/>
                  <a:gd name="T42" fmla="*/ 68 w 118"/>
                  <a:gd name="T43" fmla="*/ 105 h 116"/>
                  <a:gd name="T44" fmla="*/ 65 w 118"/>
                  <a:gd name="T45" fmla="*/ 108 h 116"/>
                  <a:gd name="T46" fmla="*/ 64 w 118"/>
                  <a:gd name="T47" fmla="*/ 108 h 116"/>
                  <a:gd name="T48" fmla="*/ 61 w 118"/>
                  <a:gd name="T49" fmla="*/ 107 h 116"/>
                  <a:gd name="T50" fmla="*/ 10 w 118"/>
                  <a:gd name="T51" fmla="*/ 56 h 116"/>
                  <a:gd name="T52" fmla="*/ 9 w 118"/>
                  <a:gd name="T53" fmla="*/ 53 h 116"/>
                  <a:gd name="T54" fmla="*/ 11 w 118"/>
                  <a:gd name="T55" fmla="*/ 50 h 116"/>
                  <a:gd name="T56" fmla="*/ 36 w 118"/>
                  <a:gd name="T57" fmla="*/ 40 h 116"/>
                  <a:gd name="T58" fmla="*/ 87 w 118"/>
                  <a:gd name="T59" fmla="*/ 58 h 116"/>
                  <a:gd name="T60" fmla="*/ 68 w 118"/>
                  <a:gd name="T61" fmla="*/ 105 h 116"/>
                  <a:gd name="T62" fmla="*/ 109 w 118"/>
                  <a:gd name="T63" fmla="*/ 42 h 116"/>
                  <a:gd name="T64" fmla="*/ 103 w 118"/>
                  <a:gd name="T65" fmla="*/ 48 h 116"/>
                  <a:gd name="T66" fmla="*/ 100 w 118"/>
                  <a:gd name="T67" fmla="*/ 48 h 116"/>
                  <a:gd name="T68" fmla="*/ 93 w 118"/>
                  <a:gd name="T69" fmla="*/ 41 h 116"/>
                  <a:gd name="T70" fmla="*/ 88 w 118"/>
                  <a:gd name="T71" fmla="*/ 55 h 116"/>
                  <a:gd name="T72" fmla="*/ 88 w 118"/>
                  <a:gd name="T73" fmla="*/ 54 h 116"/>
                  <a:gd name="T74" fmla="*/ 53 w 118"/>
                  <a:gd name="T75" fmla="*/ 39 h 116"/>
                  <a:gd name="T76" fmla="*/ 42 w 118"/>
                  <a:gd name="T77" fmla="*/ 38 h 116"/>
                  <a:gd name="T78" fmla="*/ 76 w 118"/>
                  <a:gd name="T79" fmla="*/ 24 h 116"/>
                  <a:gd name="T80" fmla="*/ 70 w 118"/>
                  <a:gd name="T81" fmla="*/ 17 h 116"/>
                  <a:gd name="T82" fmla="*/ 70 w 118"/>
                  <a:gd name="T83" fmla="*/ 14 h 116"/>
                  <a:gd name="T84" fmla="*/ 75 w 118"/>
                  <a:gd name="T85" fmla="*/ 9 h 116"/>
                  <a:gd name="T86" fmla="*/ 78 w 118"/>
                  <a:gd name="T87" fmla="*/ 9 h 116"/>
                  <a:gd name="T88" fmla="*/ 109 w 118"/>
                  <a:gd name="T89" fmla="*/ 39 h 116"/>
                  <a:gd name="T90" fmla="*/ 109 w 118"/>
                  <a:gd name="T91" fmla="*/ 4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8" h="116">
                    <a:moveTo>
                      <a:pt x="84" y="3"/>
                    </a:moveTo>
                    <a:cubicBezTo>
                      <a:pt x="82" y="1"/>
                      <a:pt x="79" y="0"/>
                      <a:pt x="77" y="0"/>
                    </a:cubicBezTo>
                    <a:cubicBezTo>
                      <a:pt x="74" y="0"/>
                      <a:pt x="71" y="1"/>
                      <a:pt x="70" y="3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2" y="10"/>
                      <a:pt x="61" y="13"/>
                      <a:pt x="61" y="16"/>
                    </a:cubicBezTo>
                    <a:cubicBezTo>
                      <a:pt x="61" y="18"/>
                      <a:pt x="62" y="19"/>
                      <a:pt x="62" y="21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5" y="44"/>
                      <a:pt x="2" y="48"/>
                      <a:pt x="1" y="51"/>
                    </a:cubicBezTo>
                    <a:cubicBezTo>
                      <a:pt x="0" y="55"/>
                      <a:pt x="2" y="59"/>
                      <a:pt x="5" y="62"/>
                    </a:cubicBezTo>
                    <a:cubicBezTo>
                      <a:pt x="55" y="112"/>
                      <a:pt x="55" y="112"/>
                      <a:pt x="55" y="112"/>
                    </a:cubicBezTo>
                    <a:cubicBezTo>
                      <a:pt x="58" y="115"/>
                      <a:pt x="61" y="116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ubicBezTo>
                      <a:pt x="65" y="116"/>
                      <a:pt x="66" y="116"/>
                      <a:pt x="66" y="116"/>
                    </a:cubicBezTo>
                    <a:cubicBezTo>
                      <a:pt x="70" y="115"/>
                      <a:pt x="74" y="112"/>
                      <a:pt x="75" y="108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8" y="56"/>
                      <a:pt x="100" y="57"/>
                      <a:pt x="102" y="57"/>
                    </a:cubicBezTo>
                    <a:cubicBezTo>
                      <a:pt x="105" y="57"/>
                      <a:pt x="107" y="56"/>
                      <a:pt x="109" y="54"/>
                    </a:cubicBezTo>
                    <a:cubicBezTo>
                      <a:pt x="115" y="48"/>
                      <a:pt x="115" y="48"/>
                      <a:pt x="115" y="48"/>
                    </a:cubicBezTo>
                    <a:cubicBezTo>
                      <a:pt x="117" y="46"/>
                      <a:pt x="118" y="44"/>
                      <a:pt x="118" y="41"/>
                    </a:cubicBezTo>
                    <a:cubicBezTo>
                      <a:pt x="118" y="38"/>
                      <a:pt x="117" y="36"/>
                      <a:pt x="115" y="34"/>
                    </a:cubicBezTo>
                    <a:lnTo>
                      <a:pt x="84" y="3"/>
                    </a:lnTo>
                    <a:close/>
                    <a:moveTo>
                      <a:pt x="68" y="105"/>
                    </a:moveTo>
                    <a:cubicBezTo>
                      <a:pt x="67" y="107"/>
                      <a:pt x="66" y="108"/>
                      <a:pt x="65" y="108"/>
                    </a:cubicBezTo>
                    <a:cubicBezTo>
                      <a:pt x="64" y="108"/>
                      <a:pt x="64" y="108"/>
                      <a:pt x="64" y="108"/>
                    </a:cubicBezTo>
                    <a:cubicBezTo>
                      <a:pt x="63" y="108"/>
                      <a:pt x="62" y="108"/>
                      <a:pt x="61" y="10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56"/>
                      <a:pt x="9" y="54"/>
                      <a:pt x="9" y="53"/>
                    </a:cubicBezTo>
                    <a:cubicBezTo>
                      <a:pt x="9" y="52"/>
                      <a:pt x="10" y="51"/>
                      <a:pt x="11" y="5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53" y="46"/>
                      <a:pt x="70" y="40"/>
                      <a:pt x="87" y="58"/>
                    </a:cubicBezTo>
                    <a:lnTo>
                      <a:pt x="68" y="105"/>
                    </a:lnTo>
                    <a:close/>
                    <a:moveTo>
                      <a:pt x="109" y="42"/>
                    </a:move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3" y="41"/>
                      <a:pt x="93" y="41"/>
                      <a:pt x="93" y="41"/>
                    </a:cubicBezTo>
                    <a:cubicBezTo>
                      <a:pt x="88" y="55"/>
                      <a:pt x="88" y="55"/>
                      <a:pt x="88" y="55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76" y="42"/>
                      <a:pt x="64" y="41"/>
                      <a:pt x="53" y="39"/>
                    </a:cubicBezTo>
                    <a:cubicBezTo>
                      <a:pt x="49" y="39"/>
                      <a:pt x="46" y="38"/>
                      <a:pt x="42" y="38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69" y="16"/>
                      <a:pt x="69" y="15"/>
                      <a:pt x="70" y="14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6" y="8"/>
                      <a:pt x="77" y="8"/>
                      <a:pt x="78" y="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10" y="40"/>
                      <a:pt x="110" y="42"/>
                      <a:pt x="109" y="42"/>
                    </a:cubicBezTo>
                    <a:close/>
                  </a:path>
                </a:pathLst>
              </a:cu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398" name="Freeform 33"/>
              <p:cNvSpPr>
                <a:spLocks noEditPoints="1"/>
              </p:cNvSpPr>
              <p:nvPr/>
            </p:nvSpPr>
            <p:spPr bwMode="auto">
              <a:xfrm>
                <a:off x="7439025" y="3675063"/>
                <a:ext cx="76200" cy="76200"/>
              </a:xfrm>
              <a:custGeom>
                <a:avLst/>
                <a:gdLst>
                  <a:gd name="T0" fmla="*/ 10 w 20"/>
                  <a:gd name="T1" fmla="*/ 20 h 20"/>
                  <a:gd name="T2" fmla="*/ 20 w 20"/>
                  <a:gd name="T3" fmla="*/ 10 h 20"/>
                  <a:gd name="T4" fmla="*/ 10 w 20"/>
                  <a:gd name="T5" fmla="*/ 0 h 20"/>
                  <a:gd name="T6" fmla="*/ 0 w 20"/>
                  <a:gd name="T7" fmla="*/ 10 h 20"/>
                  <a:gd name="T8" fmla="*/ 10 w 20"/>
                  <a:gd name="T9" fmla="*/ 20 h 20"/>
                  <a:gd name="T10" fmla="*/ 10 w 20"/>
                  <a:gd name="T11" fmla="*/ 4 h 20"/>
                  <a:gd name="T12" fmla="*/ 16 w 20"/>
                  <a:gd name="T13" fmla="*/ 10 h 20"/>
                  <a:gd name="T14" fmla="*/ 10 w 20"/>
                  <a:gd name="T15" fmla="*/ 16 h 20"/>
                  <a:gd name="T16" fmla="*/ 4 w 20"/>
                  <a:gd name="T17" fmla="*/ 10 h 20"/>
                  <a:gd name="T18" fmla="*/ 10 w 20"/>
                  <a:gd name="T19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lose/>
                    <a:moveTo>
                      <a:pt x="10" y="4"/>
                    </a:move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lose/>
                  </a:path>
                </a:pathLst>
              </a:cu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399" name="Freeform 34"/>
              <p:cNvSpPr>
                <a:spLocks noEditPoints="1"/>
              </p:cNvSpPr>
              <p:nvPr/>
            </p:nvSpPr>
            <p:spPr bwMode="auto">
              <a:xfrm>
                <a:off x="7639050" y="3429000"/>
                <a:ext cx="76200" cy="76200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00" name="Freeform 35"/>
              <p:cNvSpPr>
                <a:spLocks noEditPoints="1"/>
              </p:cNvSpPr>
              <p:nvPr/>
            </p:nvSpPr>
            <p:spPr bwMode="auto">
              <a:xfrm>
                <a:off x="7346950" y="3659188"/>
                <a:ext cx="61913" cy="61913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16 h 16"/>
                  <a:gd name="T4" fmla="*/ 16 w 16"/>
                  <a:gd name="T5" fmla="*/ 8 h 16"/>
                  <a:gd name="T6" fmla="*/ 8 w 16"/>
                  <a:gd name="T7" fmla="*/ 0 h 16"/>
                  <a:gd name="T8" fmla="*/ 0 w 16"/>
                  <a:gd name="T9" fmla="*/ 8 h 16"/>
                  <a:gd name="T10" fmla="*/ 8 w 16"/>
                  <a:gd name="T11" fmla="*/ 4 h 16"/>
                  <a:gd name="T12" fmla="*/ 12 w 16"/>
                  <a:gd name="T13" fmla="*/ 8 h 16"/>
                  <a:gd name="T14" fmla="*/ 8 w 16"/>
                  <a:gd name="T15" fmla="*/ 12 h 16"/>
                  <a:gd name="T16" fmla="*/ 4 w 16"/>
                  <a:gd name="T17" fmla="*/ 8 h 16"/>
                  <a:gd name="T18" fmla="*/ 8 w 16"/>
                  <a:gd name="T1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6">
                    <a:moveTo>
                      <a:pt x="0" y="8"/>
                    </a:moveTo>
                    <a:cubicBezTo>
                      <a:pt x="0" y="12"/>
                      <a:pt x="4" y="16"/>
                      <a:pt x="8" y="16"/>
                    </a:cubicBezTo>
                    <a:cubicBezTo>
                      <a:pt x="12" y="16"/>
                      <a:pt x="16" y="12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2" y="6"/>
                      <a:pt x="12" y="8"/>
                    </a:cubicBezTo>
                    <a:cubicBezTo>
                      <a:pt x="12" y="10"/>
                      <a:pt x="10" y="12"/>
                      <a:pt x="8" y="12"/>
                    </a:cubicBezTo>
                    <a:cubicBezTo>
                      <a:pt x="6" y="12"/>
                      <a:pt x="4" y="10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lose/>
                  </a:path>
                </a:pathLst>
              </a:cu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01" name="Oval 36"/>
              <p:cNvSpPr>
                <a:spLocks noChangeArrowheads="1"/>
              </p:cNvSpPr>
              <p:nvPr/>
            </p:nvSpPr>
            <p:spPr bwMode="auto">
              <a:xfrm>
                <a:off x="7408863" y="3767138"/>
                <a:ext cx="30163" cy="30163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02" name="Oval 37"/>
              <p:cNvSpPr>
                <a:spLocks noChangeArrowheads="1"/>
              </p:cNvSpPr>
              <p:nvPr/>
            </p:nvSpPr>
            <p:spPr bwMode="auto">
              <a:xfrm>
                <a:off x="7653338" y="3536950"/>
                <a:ext cx="31750" cy="30163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</p:grpSp>
        <p:grpSp>
          <p:nvGrpSpPr>
            <p:cNvPr id="403" name="Group 237"/>
            <p:cNvGrpSpPr/>
            <p:nvPr/>
          </p:nvGrpSpPr>
          <p:grpSpPr>
            <a:xfrm flipH="1">
              <a:off x="8905852" y="7647376"/>
              <a:ext cx="280742" cy="428459"/>
              <a:chOff x="6553" y="1835403"/>
              <a:chExt cx="576263" cy="879476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404" name="Freeform 50"/>
              <p:cNvSpPr>
                <a:spLocks/>
              </p:cNvSpPr>
              <p:nvPr/>
            </p:nvSpPr>
            <p:spPr bwMode="auto">
              <a:xfrm>
                <a:off x="63703" y="1835403"/>
                <a:ext cx="442913" cy="150813"/>
              </a:xfrm>
              <a:custGeom>
                <a:avLst/>
                <a:gdLst>
                  <a:gd name="T0" fmla="*/ 231 w 279"/>
                  <a:gd name="T1" fmla="*/ 95 h 95"/>
                  <a:gd name="T2" fmla="*/ 58 w 279"/>
                  <a:gd name="T3" fmla="*/ 95 h 95"/>
                  <a:gd name="T4" fmla="*/ 0 w 279"/>
                  <a:gd name="T5" fmla="*/ 0 h 95"/>
                  <a:gd name="T6" fmla="*/ 279 w 279"/>
                  <a:gd name="T7" fmla="*/ 0 h 95"/>
                  <a:gd name="T8" fmla="*/ 231 w 279"/>
                  <a:gd name="T9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9" h="95">
                    <a:moveTo>
                      <a:pt x="231" y="95"/>
                    </a:moveTo>
                    <a:lnTo>
                      <a:pt x="58" y="95"/>
                    </a:lnTo>
                    <a:lnTo>
                      <a:pt x="0" y="0"/>
                    </a:lnTo>
                    <a:lnTo>
                      <a:pt x="279" y="0"/>
                    </a:lnTo>
                    <a:lnTo>
                      <a:pt x="231" y="95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05" name="Freeform 51"/>
              <p:cNvSpPr>
                <a:spLocks/>
              </p:cNvSpPr>
              <p:nvPr/>
            </p:nvSpPr>
            <p:spPr bwMode="auto">
              <a:xfrm>
                <a:off x="6553" y="1986216"/>
                <a:ext cx="576263" cy="728663"/>
              </a:xfrm>
              <a:custGeom>
                <a:avLst/>
                <a:gdLst>
                  <a:gd name="T0" fmla="*/ 219 w 363"/>
                  <a:gd name="T1" fmla="*/ 459 h 459"/>
                  <a:gd name="T2" fmla="*/ 142 w 363"/>
                  <a:gd name="T3" fmla="*/ 459 h 459"/>
                  <a:gd name="T4" fmla="*/ 0 w 363"/>
                  <a:gd name="T5" fmla="*/ 158 h 459"/>
                  <a:gd name="T6" fmla="*/ 94 w 363"/>
                  <a:gd name="T7" fmla="*/ 0 h 459"/>
                  <a:gd name="T8" fmla="*/ 267 w 363"/>
                  <a:gd name="T9" fmla="*/ 0 h 459"/>
                  <a:gd name="T10" fmla="*/ 363 w 363"/>
                  <a:gd name="T11" fmla="*/ 158 h 459"/>
                  <a:gd name="T12" fmla="*/ 219 w 363"/>
                  <a:gd name="T13" fmla="*/ 459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3" h="459">
                    <a:moveTo>
                      <a:pt x="219" y="459"/>
                    </a:moveTo>
                    <a:lnTo>
                      <a:pt x="142" y="459"/>
                    </a:lnTo>
                    <a:lnTo>
                      <a:pt x="0" y="158"/>
                    </a:lnTo>
                    <a:lnTo>
                      <a:pt x="94" y="0"/>
                    </a:lnTo>
                    <a:lnTo>
                      <a:pt x="267" y="0"/>
                    </a:lnTo>
                    <a:lnTo>
                      <a:pt x="363" y="158"/>
                    </a:lnTo>
                    <a:lnTo>
                      <a:pt x="219" y="459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06" name="Line 52"/>
              <p:cNvSpPr>
                <a:spLocks noChangeShapeType="1"/>
              </p:cNvSpPr>
              <p:nvPr/>
            </p:nvSpPr>
            <p:spPr bwMode="auto">
              <a:xfrm>
                <a:off x="292303" y="2291016"/>
                <a:ext cx="0" cy="423863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07" name="Oval 53"/>
              <p:cNvSpPr>
                <a:spLocks noChangeArrowheads="1"/>
              </p:cNvSpPr>
              <p:nvPr/>
            </p:nvSpPr>
            <p:spPr bwMode="auto">
              <a:xfrm>
                <a:off x="216103" y="2138616"/>
                <a:ext cx="152400" cy="152400"/>
              </a:xfrm>
              <a:prstGeom prst="ellips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</p:grpSp>
        <p:cxnSp>
          <p:nvCxnSpPr>
            <p:cNvPr id="408" name="Straight Connector 28"/>
            <p:cNvCxnSpPr/>
            <p:nvPr/>
          </p:nvCxnSpPr>
          <p:spPr>
            <a:xfrm rot="5400000" flipH="1" flipV="1">
              <a:off x="8834415" y="4789686"/>
              <a:ext cx="1143007" cy="1"/>
            </a:xfrm>
            <a:prstGeom prst="line">
              <a:avLst/>
            </a:prstGeom>
            <a:ln w="12700">
              <a:solidFill>
                <a:srgbClr val="EA004B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" name="TextBox 408"/>
            <p:cNvSpPr txBox="1"/>
            <p:nvPr/>
          </p:nvSpPr>
          <p:spPr>
            <a:xfrm>
              <a:off x="7262778" y="7575769"/>
              <a:ext cx="1500198" cy="27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aleway" panose="020B0003030101060003" pitchFamily="34" charset="0"/>
                </a:rPr>
                <a:t>7. Подготовка и подача патентных заявок</a:t>
              </a:r>
              <a:endPara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endParaRPr>
            </a:p>
          </p:txBody>
        </p:sp>
        <p:cxnSp>
          <p:nvCxnSpPr>
            <p:cNvPr id="410" name="Straight Connector 28"/>
            <p:cNvCxnSpPr/>
            <p:nvPr/>
          </p:nvCxnSpPr>
          <p:spPr>
            <a:xfrm rot="5400000" flipH="1" flipV="1">
              <a:off x="9048730" y="5361189"/>
              <a:ext cx="2286013" cy="1"/>
            </a:xfrm>
            <a:prstGeom prst="line">
              <a:avLst/>
            </a:prstGeom>
            <a:ln w="12700">
              <a:solidFill>
                <a:srgbClr val="EA004B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" name="TextBox 410"/>
            <p:cNvSpPr txBox="1"/>
            <p:nvPr/>
          </p:nvSpPr>
          <p:spPr>
            <a:xfrm>
              <a:off x="8548662" y="5575505"/>
              <a:ext cx="1500198" cy="4957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aleway" panose="020B0003030101060003" pitchFamily="34" charset="0"/>
                </a:rPr>
                <a:t>6. Корректировка способа формования</a:t>
              </a:r>
            </a:p>
            <a:p>
              <a: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aleway" panose="020B0003030101060003" pitchFamily="34" charset="0"/>
                </a:rPr>
                <a:t>Разработка и апробация печатных масс</a:t>
              </a:r>
              <a:endPara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8262910" y="4289621"/>
              <a:ext cx="1928826" cy="4957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aleway" panose="020B0003030101060003" pitchFamily="34" charset="0"/>
                </a:rPr>
                <a:t>5. Принципиальная апробация способа формования ручным эжектором керамической массы непосредственно в морозильной камере</a:t>
              </a:r>
              <a:endPara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</a:endParaRPr>
            </a:p>
          </p:txBody>
        </p:sp>
        <p:grpSp>
          <p:nvGrpSpPr>
            <p:cNvPr id="413" name="Group 230"/>
            <p:cNvGrpSpPr/>
            <p:nvPr/>
          </p:nvGrpSpPr>
          <p:grpSpPr>
            <a:xfrm>
              <a:off x="9691670" y="6218447"/>
              <a:ext cx="357190" cy="357190"/>
              <a:chOff x="2501147" y="287196"/>
              <a:chExt cx="879475" cy="879475"/>
            </a:xfrm>
          </p:grpSpPr>
          <p:sp>
            <p:nvSpPr>
              <p:cNvPr id="414" name="Rectangle 19"/>
              <p:cNvSpPr>
                <a:spLocks noChangeArrowheads="1"/>
              </p:cNvSpPr>
              <p:nvPr/>
            </p:nvSpPr>
            <p:spPr bwMode="auto">
              <a:xfrm>
                <a:off x="2501147" y="287196"/>
                <a:ext cx="879475" cy="879475"/>
              </a:xfrm>
              <a:prstGeom prst="rect">
                <a:avLst/>
              </a:prstGeom>
              <a:noFill/>
              <a:ln w="12700" cap="rnd">
                <a:solidFill>
                  <a:srgbClr val="EA004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15" name="Line 20"/>
              <p:cNvSpPr>
                <a:spLocks noChangeShapeType="1"/>
              </p:cNvSpPr>
              <p:nvPr/>
            </p:nvSpPr>
            <p:spPr bwMode="auto">
              <a:xfrm flipV="1">
                <a:off x="2956760" y="560246"/>
                <a:ext cx="0" cy="261938"/>
              </a:xfrm>
              <a:prstGeom prst="line">
                <a:avLst/>
              </a:prstGeom>
              <a:noFill/>
              <a:ln w="12700" cap="rnd">
                <a:solidFill>
                  <a:srgbClr val="EA004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16" name="Line 21"/>
              <p:cNvSpPr>
                <a:spLocks noChangeShapeType="1"/>
              </p:cNvSpPr>
              <p:nvPr/>
            </p:nvSpPr>
            <p:spPr bwMode="auto">
              <a:xfrm flipV="1">
                <a:off x="3137735" y="742809"/>
                <a:ext cx="0" cy="79375"/>
              </a:xfrm>
              <a:prstGeom prst="line">
                <a:avLst/>
              </a:prstGeom>
              <a:noFill/>
              <a:ln w="12700" cap="rnd">
                <a:solidFill>
                  <a:srgbClr val="EA004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17" name="Line 22"/>
              <p:cNvSpPr>
                <a:spLocks noChangeShapeType="1"/>
              </p:cNvSpPr>
              <p:nvPr/>
            </p:nvSpPr>
            <p:spPr bwMode="auto">
              <a:xfrm flipV="1">
                <a:off x="2744035" y="399909"/>
                <a:ext cx="0" cy="220663"/>
              </a:xfrm>
              <a:prstGeom prst="line">
                <a:avLst/>
              </a:prstGeom>
              <a:noFill/>
              <a:ln w="12700" cap="rnd">
                <a:solidFill>
                  <a:srgbClr val="EA004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18" name="Line 23"/>
              <p:cNvSpPr>
                <a:spLocks noChangeShapeType="1"/>
              </p:cNvSpPr>
              <p:nvPr/>
            </p:nvSpPr>
            <p:spPr bwMode="auto">
              <a:xfrm flipV="1">
                <a:off x="2744035" y="680896"/>
                <a:ext cx="0" cy="141288"/>
              </a:xfrm>
              <a:prstGeom prst="line">
                <a:avLst/>
              </a:prstGeom>
              <a:noFill/>
              <a:ln w="12700" cap="rnd">
                <a:solidFill>
                  <a:srgbClr val="EA004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19" name="Line 24"/>
              <p:cNvSpPr>
                <a:spLocks noChangeShapeType="1"/>
              </p:cNvSpPr>
              <p:nvPr/>
            </p:nvSpPr>
            <p:spPr bwMode="auto">
              <a:xfrm flipV="1">
                <a:off x="3137735" y="399909"/>
                <a:ext cx="0" cy="280988"/>
              </a:xfrm>
              <a:prstGeom prst="line">
                <a:avLst/>
              </a:prstGeom>
              <a:noFill/>
              <a:ln w="12700" cap="rnd">
                <a:solidFill>
                  <a:srgbClr val="EA004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20" name="Line 25"/>
              <p:cNvSpPr>
                <a:spLocks noChangeShapeType="1"/>
              </p:cNvSpPr>
              <p:nvPr/>
            </p:nvSpPr>
            <p:spPr bwMode="auto">
              <a:xfrm flipV="1">
                <a:off x="2956760" y="399909"/>
                <a:ext cx="0" cy="98425"/>
              </a:xfrm>
              <a:prstGeom prst="line">
                <a:avLst/>
              </a:prstGeom>
              <a:noFill/>
              <a:ln w="12700" cap="rnd">
                <a:solidFill>
                  <a:srgbClr val="EA004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21" name="Rectangle 26"/>
              <p:cNvSpPr>
                <a:spLocks noChangeArrowheads="1"/>
              </p:cNvSpPr>
              <p:nvPr/>
            </p:nvSpPr>
            <p:spPr bwMode="auto">
              <a:xfrm>
                <a:off x="3077410" y="680896"/>
                <a:ext cx="122238" cy="61913"/>
              </a:xfrm>
              <a:prstGeom prst="rect">
                <a:avLst/>
              </a:prstGeom>
              <a:noFill/>
              <a:ln w="12700" cap="rnd">
                <a:solidFill>
                  <a:srgbClr val="EA004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22" name="Rectangle 27"/>
              <p:cNvSpPr>
                <a:spLocks noChangeArrowheads="1"/>
              </p:cNvSpPr>
              <p:nvPr/>
            </p:nvSpPr>
            <p:spPr bwMode="auto">
              <a:xfrm>
                <a:off x="2894847" y="498334"/>
                <a:ext cx="122238" cy="61913"/>
              </a:xfrm>
              <a:prstGeom prst="rect">
                <a:avLst/>
              </a:prstGeom>
              <a:noFill/>
              <a:ln w="12700" cap="rnd">
                <a:solidFill>
                  <a:srgbClr val="EA004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23" name="Rectangle 28"/>
              <p:cNvSpPr>
                <a:spLocks noChangeArrowheads="1"/>
              </p:cNvSpPr>
              <p:nvPr/>
            </p:nvSpPr>
            <p:spPr bwMode="auto">
              <a:xfrm>
                <a:off x="2682122" y="620571"/>
                <a:ext cx="122238" cy="60325"/>
              </a:xfrm>
              <a:prstGeom prst="rect">
                <a:avLst/>
              </a:prstGeom>
              <a:noFill/>
              <a:ln w="12700" cap="rnd">
                <a:solidFill>
                  <a:srgbClr val="EA004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24" name="Oval 29"/>
              <p:cNvSpPr>
                <a:spLocks noChangeArrowheads="1"/>
              </p:cNvSpPr>
              <p:nvPr/>
            </p:nvSpPr>
            <p:spPr bwMode="auto">
              <a:xfrm>
                <a:off x="3077410" y="923784"/>
                <a:ext cx="122238" cy="122238"/>
              </a:xfrm>
              <a:prstGeom prst="ellipse">
                <a:avLst/>
              </a:prstGeom>
              <a:noFill/>
              <a:ln w="12700" cap="rnd">
                <a:solidFill>
                  <a:srgbClr val="EA004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25" name="Oval 30"/>
              <p:cNvSpPr>
                <a:spLocks noChangeArrowheads="1"/>
              </p:cNvSpPr>
              <p:nvPr/>
            </p:nvSpPr>
            <p:spPr bwMode="auto">
              <a:xfrm>
                <a:off x="2894847" y="923784"/>
                <a:ext cx="122238" cy="122238"/>
              </a:xfrm>
              <a:prstGeom prst="ellipse">
                <a:avLst/>
              </a:prstGeom>
              <a:noFill/>
              <a:ln w="12700" cap="rnd">
                <a:solidFill>
                  <a:srgbClr val="EA004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26" name="Oval 31"/>
              <p:cNvSpPr>
                <a:spLocks noChangeArrowheads="1"/>
              </p:cNvSpPr>
              <p:nvPr/>
            </p:nvSpPr>
            <p:spPr bwMode="auto">
              <a:xfrm>
                <a:off x="2682122" y="923784"/>
                <a:ext cx="122238" cy="122238"/>
              </a:xfrm>
              <a:prstGeom prst="ellipse">
                <a:avLst/>
              </a:prstGeom>
              <a:noFill/>
              <a:ln w="12700" cap="rnd">
                <a:solidFill>
                  <a:srgbClr val="EA004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</p:grpSp>
        <p:sp>
          <p:nvSpPr>
            <p:cNvPr id="427" name="TextBox 426"/>
            <p:cNvSpPr txBox="1"/>
            <p:nvPr/>
          </p:nvSpPr>
          <p:spPr>
            <a:xfrm>
              <a:off x="8834414" y="6647075"/>
              <a:ext cx="2286016" cy="6059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rgbClr val="EA004B"/>
                  </a:solidFill>
                  <a:latin typeface="Raleway" panose="020B0003030101060003" pitchFamily="34" charset="0"/>
                </a:rPr>
                <a:t>10. Оценка оптимальных технологических параметров: скорость подачи массы, диаметр и форма сопла, длительность и температура заморозки – как функции типа материала и размеров формы изделия </a:t>
              </a:r>
              <a:endParaRPr lang="id-ID" sz="1200" dirty="0">
                <a:solidFill>
                  <a:srgbClr val="EA004B"/>
                </a:solidFill>
                <a:latin typeface="Raleway" panose="020B0003030101060003" pitchFamily="34" charset="0"/>
              </a:endParaRPr>
            </a:p>
          </p:txBody>
        </p:sp>
        <p:cxnSp>
          <p:nvCxnSpPr>
            <p:cNvPr id="428" name="Straight Connector 28"/>
            <p:cNvCxnSpPr/>
            <p:nvPr/>
          </p:nvCxnSpPr>
          <p:spPr>
            <a:xfrm rot="5400000" flipH="1" flipV="1">
              <a:off x="9620230" y="5646945"/>
              <a:ext cx="2857523" cy="1"/>
            </a:xfrm>
            <a:prstGeom prst="line">
              <a:avLst/>
            </a:prstGeom>
            <a:ln w="12700">
              <a:solidFill>
                <a:srgbClr val="EA004B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9" name="TextBox 428"/>
            <p:cNvSpPr txBox="1"/>
            <p:nvPr/>
          </p:nvSpPr>
          <p:spPr>
            <a:xfrm>
              <a:off x="9263042" y="7568004"/>
              <a:ext cx="2428892" cy="3855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rgbClr val="EA004B"/>
                  </a:solidFill>
                  <a:latin typeface="Raleway" panose="020B0003030101060003" pitchFamily="34" charset="0"/>
                </a:rPr>
                <a:t>11. Проведение анализа физико-химических свойств полученных образцов 3Д-печатных огнеупоров</a:t>
              </a:r>
              <a:endParaRPr lang="id-ID" sz="1200" dirty="0">
                <a:solidFill>
                  <a:srgbClr val="EA004B"/>
                </a:solidFill>
                <a:latin typeface="Raleway" panose="020B0003030101060003" pitchFamily="34" charset="0"/>
              </a:endParaRPr>
            </a:p>
          </p:txBody>
        </p:sp>
        <p:cxnSp>
          <p:nvCxnSpPr>
            <p:cNvPr id="430" name="Straight Connector 28"/>
            <p:cNvCxnSpPr>
              <a:stCxn id="429" idx="3"/>
            </p:cNvCxnSpPr>
            <p:nvPr/>
          </p:nvCxnSpPr>
          <p:spPr>
            <a:xfrm flipV="1">
              <a:off x="11691934" y="4218184"/>
              <a:ext cx="1" cy="3542616"/>
            </a:xfrm>
            <a:prstGeom prst="line">
              <a:avLst/>
            </a:prstGeom>
            <a:ln w="12700">
              <a:solidFill>
                <a:srgbClr val="EA004B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1" name="Group 234"/>
            <p:cNvGrpSpPr/>
            <p:nvPr/>
          </p:nvGrpSpPr>
          <p:grpSpPr>
            <a:xfrm>
              <a:off x="11120430" y="6861389"/>
              <a:ext cx="470727" cy="324846"/>
              <a:chOff x="812800" y="2719388"/>
              <a:chExt cx="1017588" cy="1158875"/>
            </a:xfrm>
            <a:solidFill>
              <a:schemeClr val="bg1"/>
            </a:solidFill>
          </p:grpSpPr>
          <p:sp>
            <p:nvSpPr>
              <p:cNvPr id="432" name="Freeform 35"/>
              <p:cNvSpPr>
                <a:spLocks noEditPoints="1"/>
              </p:cNvSpPr>
              <p:nvPr/>
            </p:nvSpPr>
            <p:spPr bwMode="auto">
              <a:xfrm>
                <a:off x="812800" y="2719388"/>
                <a:ext cx="1017588" cy="1158875"/>
              </a:xfrm>
              <a:custGeom>
                <a:avLst/>
                <a:gdLst>
                  <a:gd name="T0" fmla="*/ 56 w 112"/>
                  <a:gd name="T1" fmla="*/ 0 h 128"/>
                  <a:gd name="T2" fmla="*/ 0 w 112"/>
                  <a:gd name="T3" fmla="*/ 26 h 128"/>
                  <a:gd name="T4" fmla="*/ 0 w 112"/>
                  <a:gd name="T5" fmla="*/ 102 h 128"/>
                  <a:gd name="T6" fmla="*/ 56 w 112"/>
                  <a:gd name="T7" fmla="*/ 128 h 128"/>
                  <a:gd name="T8" fmla="*/ 112 w 112"/>
                  <a:gd name="T9" fmla="*/ 102 h 128"/>
                  <a:gd name="T10" fmla="*/ 112 w 112"/>
                  <a:gd name="T11" fmla="*/ 26 h 128"/>
                  <a:gd name="T12" fmla="*/ 56 w 112"/>
                  <a:gd name="T13" fmla="*/ 0 h 128"/>
                  <a:gd name="T14" fmla="*/ 104 w 112"/>
                  <a:gd name="T15" fmla="*/ 102 h 128"/>
                  <a:gd name="T16" fmla="*/ 56 w 112"/>
                  <a:gd name="T17" fmla="*/ 120 h 128"/>
                  <a:gd name="T18" fmla="*/ 8 w 112"/>
                  <a:gd name="T19" fmla="*/ 102 h 128"/>
                  <a:gd name="T20" fmla="*/ 8 w 112"/>
                  <a:gd name="T21" fmla="*/ 87 h 128"/>
                  <a:gd name="T22" fmla="*/ 56 w 112"/>
                  <a:gd name="T23" fmla="*/ 100 h 128"/>
                  <a:gd name="T24" fmla="*/ 104 w 112"/>
                  <a:gd name="T25" fmla="*/ 87 h 128"/>
                  <a:gd name="T26" fmla="*/ 104 w 112"/>
                  <a:gd name="T27" fmla="*/ 102 h 128"/>
                  <a:gd name="T28" fmla="*/ 104 w 112"/>
                  <a:gd name="T29" fmla="*/ 78 h 128"/>
                  <a:gd name="T30" fmla="*/ 104 w 112"/>
                  <a:gd name="T31" fmla="*/ 78 h 128"/>
                  <a:gd name="T32" fmla="*/ 104 w 112"/>
                  <a:gd name="T33" fmla="*/ 78 h 128"/>
                  <a:gd name="T34" fmla="*/ 56 w 112"/>
                  <a:gd name="T35" fmla="*/ 96 h 128"/>
                  <a:gd name="T36" fmla="*/ 8 w 112"/>
                  <a:gd name="T37" fmla="*/ 78 h 128"/>
                  <a:gd name="T38" fmla="*/ 8 w 112"/>
                  <a:gd name="T39" fmla="*/ 78 h 128"/>
                  <a:gd name="T40" fmla="*/ 8 w 112"/>
                  <a:gd name="T41" fmla="*/ 78 h 128"/>
                  <a:gd name="T42" fmla="*/ 8 w 112"/>
                  <a:gd name="T43" fmla="*/ 63 h 128"/>
                  <a:gd name="T44" fmla="*/ 56 w 112"/>
                  <a:gd name="T45" fmla="*/ 76 h 128"/>
                  <a:gd name="T46" fmla="*/ 104 w 112"/>
                  <a:gd name="T47" fmla="*/ 63 h 128"/>
                  <a:gd name="T48" fmla="*/ 104 w 112"/>
                  <a:gd name="T49" fmla="*/ 78 h 128"/>
                  <a:gd name="T50" fmla="*/ 104 w 112"/>
                  <a:gd name="T51" fmla="*/ 54 h 128"/>
                  <a:gd name="T52" fmla="*/ 104 w 112"/>
                  <a:gd name="T53" fmla="*/ 54 h 128"/>
                  <a:gd name="T54" fmla="*/ 104 w 112"/>
                  <a:gd name="T55" fmla="*/ 54 h 128"/>
                  <a:gd name="T56" fmla="*/ 56 w 112"/>
                  <a:gd name="T57" fmla="*/ 72 h 128"/>
                  <a:gd name="T58" fmla="*/ 8 w 112"/>
                  <a:gd name="T59" fmla="*/ 54 h 128"/>
                  <a:gd name="T60" fmla="*/ 8 w 112"/>
                  <a:gd name="T61" fmla="*/ 54 h 128"/>
                  <a:gd name="T62" fmla="*/ 8 w 112"/>
                  <a:gd name="T63" fmla="*/ 54 h 128"/>
                  <a:gd name="T64" fmla="*/ 8 w 112"/>
                  <a:gd name="T65" fmla="*/ 40 h 128"/>
                  <a:gd name="T66" fmla="*/ 56 w 112"/>
                  <a:gd name="T67" fmla="*/ 52 h 128"/>
                  <a:gd name="T68" fmla="*/ 104 w 112"/>
                  <a:gd name="T69" fmla="*/ 40 h 128"/>
                  <a:gd name="T70" fmla="*/ 104 w 112"/>
                  <a:gd name="T71" fmla="*/ 54 h 128"/>
                  <a:gd name="T72" fmla="*/ 56 w 112"/>
                  <a:gd name="T73" fmla="*/ 44 h 128"/>
                  <a:gd name="T74" fmla="*/ 8 w 112"/>
                  <a:gd name="T75" fmla="*/ 26 h 128"/>
                  <a:gd name="T76" fmla="*/ 56 w 112"/>
                  <a:gd name="T77" fmla="*/ 8 h 128"/>
                  <a:gd name="T78" fmla="*/ 104 w 112"/>
                  <a:gd name="T79" fmla="*/ 26 h 128"/>
                  <a:gd name="T80" fmla="*/ 56 w 112"/>
                  <a:gd name="T81" fmla="*/ 4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2" h="128">
                    <a:moveTo>
                      <a:pt x="56" y="0"/>
                    </a:moveTo>
                    <a:cubicBezTo>
                      <a:pt x="29" y="0"/>
                      <a:pt x="0" y="8"/>
                      <a:pt x="0" y="26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20"/>
                      <a:pt x="29" y="128"/>
                      <a:pt x="56" y="128"/>
                    </a:cubicBezTo>
                    <a:cubicBezTo>
                      <a:pt x="83" y="128"/>
                      <a:pt x="112" y="120"/>
                      <a:pt x="112" y="102"/>
                    </a:cubicBezTo>
                    <a:cubicBezTo>
                      <a:pt x="112" y="26"/>
                      <a:pt x="112" y="26"/>
                      <a:pt x="112" y="26"/>
                    </a:cubicBezTo>
                    <a:cubicBezTo>
                      <a:pt x="112" y="8"/>
                      <a:pt x="83" y="0"/>
                      <a:pt x="56" y="0"/>
                    </a:cubicBezTo>
                    <a:close/>
                    <a:moveTo>
                      <a:pt x="104" y="102"/>
                    </a:moveTo>
                    <a:cubicBezTo>
                      <a:pt x="104" y="112"/>
                      <a:pt x="83" y="120"/>
                      <a:pt x="56" y="120"/>
                    </a:cubicBezTo>
                    <a:cubicBezTo>
                      <a:pt x="29" y="120"/>
                      <a:pt x="8" y="112"/>
                      <a:pt x="8" y="102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16" y="96"/>
                      <a:pt x="36" y="100"/>
                      <a:pt x="56" y="100"/>
                    </a:cubicBezTo>
                    <a:cubicBezTo>
                      <a:pt x="76" y="100"/>
                      <a:pt x="96" y="96"/>
                      <a:pt x="104" y="87"/>
                    </a:cubicBezTo>
                    <a:lnTo>
                      <a:pt x="104" y="102"/>
                    </a:lnTo>
                    <a:close/>
                    <a:moveTo>
                      <a:pt x="104" y="78"/>
                    </a:moveTo>
                    <a:cubicBezTo>
                      <a:pt x="104" y="78"/>
                      <a:pt x="104" y="78"/>
                      <a:pt x="104" y="78"/>
                    </a:cubicBezTo>
                    <a:cubicBezTo>
                      <a:pt x="104" y="78"/>
                      <a:pt x="104" y="78"/>
                      <a:pt x="104" y="78"/>
                    </a:cubicBezTo>
                    <a:cubicBezTo>
                      <a:pt x="104" y="88"/>
                      <a:pt x="83" y="96"/>
                      <a:pt x="56" y="96"/>
                    </a:cubicBezTo>
                    <a:cubicBezTo>
                      <a:pt x="29" y="96"/>
                      <a:pt x="8" y="88"/>
                      <a:pt x="8" y="78"/>
                    </a:cubicBezTo>
                    <a:cubicBezTo>
                      <a:pt x="8" y="78"/>
                      <a:pt x="8" y="78"/>
                      <a:pt x="8" y="78"/>
                    </a:cubicBezTo>
                    <a:cubicBezTo>
                      <a:pt x="8" y="78"/>
                      <a:pt x="8" y="78"/>
                      <a:pt x="8" y="78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16" y="72"/>
                      <a:pt x="36" y="76"/>
                      <a:pt x="56" y="76"/>
                    </a:cubicBezTo>
                    <a:cubicBezTo>
                      <a:pt x="76" y="76"/>
                      <a:pt x="96" y="72"/>
                      <a:pt x="104" y="63"/>
                    </a:cubicBezTo>
                    <a:lnTo>
                      <a:pt x="104" y="78"/>
                    </a:lnTo>
                    <a:close/>
                    <a:moveTo>
                      <a:pt x="104" y="54"/>
                    </a:moveTo>
                    <a:cubicBezTo>
                      <a:pt x="104" y="54"/>
                      <a:pt x="104" y="54"/>
                      <a:pt x="104" y="54"/>
                    </a:cubicBezTo>
                    <a:cubicBezTo>
                      <a:pt x="104" y="54"/>
                      <a:pt x="104" y="54"/>
                      <a:pt x="104" y="54"/>
                    </a:cubicBezTo>
                    <a:cubicBezTo>
                      <a:pt x="104" y="64"/>
                      <a:pt x="83" y="72"/>
                      <a:pt x="56" y="72"/>
                    </a:cubicBezTo>
                    <a:cubicBezTo>
                      <a:pt x="29" y="72"/>
                      <a:pt x="8" y="64"/>
                      <a:pt x="8" y="54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18" y="48"/>
                      <a:pt x="38" y="52"/>
                      <a:pt x="56" y="52"/>
                    </a:cubicBezTo>
                    <a:cubicBezTo>
                      <a:pt x="74" y="52"/>
                      <a:pt x="94" y="48"/>
                      <a:pt x="104" y="40"/>
                    </a:cubicBezTo>
                    <a:lnTo>
                      <a:pt x="104" y="54"/>
                    </a:lnTo>
                    <a:close/>
                    <a:moveTo>
                      <a:pt x="56" y="44"/>
                    </a:moveTo>
                    <a:cubicBezTo>
                      <a:pt x="29" y="44"/>
                      <a:pt x="8" y="36"/>
                      <a:pt x="8" y="26"/>
                    </a:cubicBezTo>
                    <a:cubicBezTo>
                      <a:pt x="8" y="16"/>
                      <a:pt x="29" y="8"/>
                      <a:pt x="56" y="8"/>
                    </a:cubicBezTo>
                    <a:cubicBezTo>
                      <a:pt x="83" y="8"/>
                      <a:pt x="104" y="16"/>
                      <a:pt x="104" y="26"/>
                    </a:cubicBezTo>
                    <a:cubicBezTo>
                      <a:pt x="104" y="36"/>
                      <a:pt x="83" y="44"/>
                      <a:pt x="56" y="44"/>
                    </a:cubicBezTo>
                    <a:close/>
                  </a:path>
                </a:pathLst>
              </a:custGeom>
              <a:grpFill/>
              <a:ln>
                <a:solidFill>
                  <a:srgbClr val="EA004B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33" name="Oval 36"/>
              <p:cNvSpPr>
                <a:spLocks noChangeArrowheads="1"/>
              </p:cNvSpPr>
              <p:nvPr/>
            </p:nvSpPr>
            <p:spPr bwMode="auto">
              <a:xfrm>
                <a:off x="1612900" y="3624263"/>
                <a:ext cx="71438" cy="73025"/>
              </a:xfrm>
              <a:prstGeom prst="ellipse">
                <a:avLst/>
              </a:prstGeom>
              <a:grpFill/>
              <a:ln>
                <a:solidFill>
                  <a:srgbClr val="EA004B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34" name="Oval 37"/>
              <p:cNvSpPr>
                <a:spLocks noChangeArrowheads="1"/>
              </p:cNvSpPr>
              <p:nvPr/>
            </p:nvSpPr>
            <p:spPr bwMode="auto">
              <a:xfrm>
                <a:off x="1612900" y="3406776"/>
                <a:ext cx="71438" cy="73025"/>
              </a:xfrm>
              <a:prstGeom prst="ellipse">
                <a:avLst/>
              </a:prstGeom>
              <a:grpFill/>
              <a:ln>
                <a:solidFill>
                  <a:srgbClr val="EA004B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35" name="Oval 38"/>
              <p:cNvSpPr>
                <a:spLocks noChangeArrowheads="1"/>
              </p:cNvSpPr>
              <p:nvPr/>
            </p:nvSpPr>
            <p:spPr bwMode="auto">
              <a:xfrm>
                <a:off x="1612900" y="3190876"/>
                <a:ext cx="71438" cy="71438"/>
              </a:xfrm>
              <a:prstGeom prst="ellipse">
                <a:avLst/>
              </a:prstGeom>
              <a:grpFill/>
              <a:ln>
                <a:solidFill>
                  <a:srgbClr val="EA004B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</p:grpSp>
        <p:sp>
          <p:nvSpPr>
            <p:cNvPr id="436" name="TextBox 435"/>
            <p:cNvSpPr txBox="1"/>
            <p:nvPr/>
          </p:nvSpPr>
          <p:spPr>
            <a:xfrm>
              <a:off x="9477356" y="4789687"/>
              <a:ext cx="2428892" cy="3855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rgbClr val="EA004B"/>
                  </a:solidFill>
                  <a:latin typeface="Raleway" panose="020B0003030101060003" pitchFamily="34" charset="0"/>
                </a:rPr>
                <a:t>8. Разработка КД на </a:t>
              </a:r>
              <a:r>
                <a:rPr lang="ru-RU" sz="1200" dirty="0" err="1" smtClean="0">
                  <a:solidFill>
                    <a:srgbClr val="EA004B"/>
                  </a:solidFill>
                  <a:latin typeface="Raleway" panose="020B0003030101060003" pitchFamily="34" charset="0"/>
                </a:rPr>
                <a:t>пилотную</a:t>
              </a:r>
              <a:r>
                <a:rPr lang="ru-RU" sz="1200" dirty="0" smtClean="0">
                  <a:solidFill>
                    <a:srgbClr val="EA004B"/>
                  </a:solidFill>
                  <a:latin typeface="Raleway" panose="020B0003030101060003" pitchFamily="34" charset="0"/>
                </a:rPr>
                <a:t> установку – </a:t>
              </a:r>
              <a:r>
                <a:rPr lang="ru-RU" sz="1200" dirty="0" err="1" smtClean="0">
                  <a:solidFill>
                    <a:srgbClr val="EA004B"/>
                  </a:solidFill>
                  <a:latin typeface="Raleway" panose="020B0003030101060003" pitchFamily="34" charset="0"/>
                </a:rPr>
                <a:t>однофорсуночный</a:t>
              </a:r>
              <a:r>
                <a:rPr lang="ru-RU" sz="1200" dirty="0" smtClean="0">
                  <a:solidFill>
                    <a:srgbClr val="EA004B"/>
                  </a:solidFill>
                  <a:latin typeface="Raleway" panose="020B0003030101060003" pitchFamily="34" charset="0"/>
                </a:rPr>
                <a:t> 3Д-принтер с функцией подачи </a:t>
              </a:r>
              <a:r>
                <a:rPr lang="ru-RU" sz="1200" dirty="0" err="1" smtClean="0">
                  <a:solidFill>
                    <a:srgbClr val="EA004B"/>
                  </a:solidFill>
                  <a:latin typeface="Raleway" panose="020B0003030101060003" pitchFamily="34" charset="0"/>
                </a:rPr>
                <a:t>хладогента</a:t>
              </a:r>
              <a:r>
                <a:rPr lang="ru-RU" sz="1200" dirty="0" smtClean="0">
                  <a:solidFill>
                    <a:srgbClr val="EA004B"/>
                  </a:solidFill>
                  <a:latin typeface="Raleway" panose="020B0003030101060003" pitchFamily="34" charset="0"/>
                </a:rPr>
                <a:t> в зону печати</a:t>
              </a:r>
              <a:endParaRPr lang="id-ID" sz="1200" dirty="0">
                <a:solidFill>
                  <a:srgbClr val="EA004B"/>
                </a:solidFill>
                <a:latin typeface="Raleway" panose="020B0003030101060003" pitchFamily="34" charset="0"/>
              </a:endParaRPr>
            </a:p>
          </p:txBody>
        </p:sp>
        <p:grpSp>
          <p:nvGrpSpPr>
            <p:cNvPr id="437" name="Группа 436"/>
            <p:cNvGrpSpPr/>
            <p:nvPr/>
          </p:nvGrpSpPr>
          <p:grpSpPr>
            <a:xfrm>
              <a:off x="12049124" y="8075835"/>
              <a:ext cx="272102" cy="265205"/>
              <a:chOff x="6921065" y="4764410"/>
              <a:chExt cx="272102" cy="265205"/>
            </a:xfrm>
            <a:solidFill>
              <a:srgbClr val="EA004B"/>
            </a:solidFill>
          </p:grpSpPr>
          <p:sp>
            <p:nvSpPr>
              <p:cNvPr id="438" name="Rectangle 61"/>
              <p:cNvSpPr>
                <a:spLocks noChangeArrowheads="1"/>
              </p:cNvSpPr>
              <p:nvPr/>
            </p:nvSpPr>
            <p:spPr bwMode="auto">
              <a:xfrm>
                <a:off x="7153310" y="4764410"/>
                <a:ext cx="39857" cy="265204"/>
              </a:xfrm>
              <a:prstGeom prst="rect">
                <a:avLst/>
              </a:prstGeom>
              <a:grpFill/>
              <a:ln>
                <a:solidFill>
                  <a:srgbClr val="EA004B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39" name="Rectangle 62"/>
              <p:cNvSpPr>
                <a:spLocks noChangeArrowheads="1"/>
              </p:cNvSpPr>
              <p:nvPr/>
            </p:nvSpPr>
            <p:spPr bwMode="auto">
              <a:xfrm>
                <a:off x="7095824" y="4910042"/>
                <a:ext cx="39857" cy="119572"/>
              </a:xfrm>
              <a:prstGeom prst="rect">
                <a:avLst/>
              </a:prstGeom>
              <a:grpFill/>
              <a:ln>
                <a:solidFill>
                  <a:srgbClr val="EA004B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40" name="Rectangle 63"/>
              <p:cNvSpPr>
                <a:spLocks noChangeArrowheads="1"/>
              </p:cNvSpPr>
              <p:nvPr/>
            </p:nvSpPr>
            <p:spPr bwMode="auto">
              <a:xfrm>
                <a:off x="7037571" y="4804267"/>
                <a:ext cx="39857" cy="225347"/>
              </a:xfrm>
              <a:prstGeom prst="rect">
                <a:avLst/>
              </a:prstGeom>
              <a:grpFill/>
              <a:ln>
                <a:solidFill>
                  <a:srgbClr val="EA004B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41" name="Rectangle 64"/>
              <p:cNvSpPr>
                <a:spLocks noChangeArrowheads="1"/>
              </p:cNvSpPr>
              <p:nvPr/>
            </p:nvSpPr>
            <p:spPr bwMode="auto">
              <a:xfrm>
                <a:off x="6979318" y="4875551"/>
                <a:ext cx="39857" cy="154064"/>
              </a:xfrm>
              <a:prstGeom prst="rect">
                <a:avLst/>
              </a:prstGeom>
              <a:grpFill/>
              <a:ln>
                <a:solidFill>
                  <a:srgbClr val="EA004B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42" name="Rectangle 65"/>
              <p:cNvSpPr>
                <a:spLocks noChangeArrowheads="1"/>
              </p:cNvSpPr>
              <p:nvPr/>
            </p:nvSpPr>
            <p:spPr bwMode="auto">
              <a:xfrm>
                <a:off x="6921065" y="4849490"/>
                <a:ext cx="39857" cy="180124"/>
              </a:xfrm>
              <a:prstGeom prst="rect">
                <a:avLst/>
              </a:prstGeom>
              <a:grpFill/>
              <a:ln>
                <a:solidFill>
                  <a:srgbClr val="EA004B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</p:grpSp>
        <p:cxnSp>
          <p:nvCxnSpPr>
            <p:cNvPr id="443" name="Straight Connector 28"/>
            <p:cNvCxnSpPr/>
            <p:nvPr/>
          </p:nvCxnSpPr>
          <p:spPr>
            <a:xfrm rot="5400000" flipH="1" flipV="1">
              <a:off x="9798829" y="6182730"/>
              <a:ext cx="4071963" cy="1"/>
            </a:xfrm>
            <a:prstGeom prst="line">
              <a:avLst/>
            </a:prstGeom>
            <a:ln w="12700">
              <a:solidFill>
                <a:srgbClr val="EA004B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4" name="TextBox 443"/>
            <p:cNvSpPr txBox="1"/>
            <p:nvPr/>
          </p:nvSpPr>
          <p:spPr>
            <a:xfrm>
              <a:off x="10263174" y="5932695"/>
              <a:ext cx="2214578" cy="4957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rgbClr val="EA004B"/>
                  </a:solidFill>
                  <a:latin typeface="Raleway" panose="020B0003030101060003" pitchFamily="34" charset="0"/>
                </a:rPr>
                <a:t>9. Настройка и запуск </a:t>
              </a:r>
              <a:r>
                <a:rPr lang="ru-RU" sz="1200" dirty="0" err="1" smtClean="0">
                  <a:solidFill>
                    <a:srgbClr val="EA004B"/>
                  </a:solidFill>
                  <a:latin typeface="Raleway" panose="020B0003030101060003" pitchFamily="34" charset="0"/>
                </a:rPr>
                <a:t>пилотного</a:t>
              </a:r>
              <a:r>
                <a:rPr lang="ru-RU" sz="1200" dirty="0" smtClean="0">
                  <a:solidFill>
                    <a:srgbClr val="EA004B"/>
                  </a:solidFill>
                  <a:latin typeface="Raleway" panose="020B0003030101060003" pitchFamily="34" charset="0"/>
                </a:rPr>
                <a:t> принтера, отработка всего перечня разработанных печатных масс и печати изделий сложных форм</a:t>
              </a:r>
              <a:endParaRPr lang="id-ID" sz="1200" dirty="0">
                <a:solidFill>
                  <a:srgbClr val="EA004B"/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445" name="TextBox 444"/>
            <p:cNvSpPr txBox="1"/>
            <p:nvPr/>
          </p:nvSpPr>
          <p:spPr>
            <a:xfrm>
              <a:off x="7834282" y="8075835"/>
              <a:ext cx="4071966" cy="27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rgbClr val="EA004B"/>
                  </a:solidFill>
                  <a:latin typeface="Raleway" panose="020B0003030101060003" pitchFamily="34" charset="0"/>
                </a:rPr>
                <a:t>12. Настройка и запуск </a:t>
              </a:r>
              <a:r>
                <a:rPr lang="ru-RU" sz="1200" dirty="0" err="1" smtClean="0">
                  <a:solidFill>
                    <a:srgbClr val="EA004B"/>
                  </a:solidFill>
                  <a:latin typeface="Raleway" panose="020B0003030101060003" pitchFamily="34" charset="0"/>
                </a:rPr>
                <a:t>пилотного</a:t>
              </a:r>
              <a:r>
                <a:rPr lang="ru-RU" sz="1200" dirty="0" smtClean="0">
                  <a:solidFill>
                    <a:srgbClr val="EA004B"/>
                  </a:solidFill>
                  <a:latin typeface="Raleway" panose="020B0003030101060003" pitchFamily="34" charset="0"/>
                </a:rPr>
                <a:t> принтера, отработка всего перечня разработанных печатных масс и печати изделий сложных форм</a:t>
              </a:r>
              <a:endParaRPr lang="id-ID" sz="1200" dirty="0">
                <a:solidFill>
                  <a:srgbClr val="EA004B"/>
                </a:solidFill>
                <a:latin typeface="Raleway" panose="020B0003030101060003" pitchFamily="34" charset="0"/>
              </a:endParaRPr>
            </a:p>
          </p:txBody>
        </p:sp>
        <p:grpSp>
          <p:nvGrpSpPr>
            <p:cNvPr id="446" name="Группа 445"/>
            <p:cNvGrpSpPr/>
            <p:nvPr/>
          </p:nvGrpSpPr>
          <p:grpSpPr>
            <a:xfrm>
              <a:off x="14120826" y="6789951"/>
              <a:ext cx="428628" cy="359025"/>
              <a:chOff x="6989774" y="7046375"/>
              <a:chExt cx="310427" cy="311960"/>
            </a:xfrm>
            <a:solidFill>
              <a:srgbClr val="A20027"/>
            </a:solidFill>
          </p:grpSpPr>
          <p:sp>
            <p:nvSpPr>
              <p:cNvPr id="447" name="Freeform 59"/>
              <p:cNvSpPr>
                <a:spLocks noEditPoints="1"/>
              </p:cNvSpPr>
              <p:nvPr/>
            </p:nvSpPr>
            <p:spPr bwMode="auto">
              <a:xfrm>
                <a:off x="6989774" y="7142186"/>
                <a:ext cx="214616" cy="216149"/>
              </a:xfrm>
              <a:custGeom>
                <a:avLst/>
                <a:gdLst>
                  <a:gd name="T0" fmla="*/ 59 w 118"/>
                  <a:gd name="T1" fmla="*/ 119 h 119"/>
                  <a:gd name="T2" fmla="*/ 68 w 118"/>
                  <a:gd name="T3" fmla="*/ 119 h 119"/>
                  <a:gd name="T4" fmla="*/ 68 w 118"/>
                  <a:gd name="T5" fmla="*/ 110 h 119"/>
                  <a:gd name="T6" fmla="*/ 88 w 118"/>
                  <a:gd name="T7" fmla="*/ 102 h 119"/>
                  <a:gd name="T8" fmla="*/ 94 w 118"/>
                  <a:gd name="T9" fmla="*/ 108 h 119"/>
                  <a:gd name="T10" fmla="*/ 108 w 118"/>
                  <a:gd name="T11" fmla="*/ 95 h 119"/>
                  <a:gd name="T12" fmla="*/ 101 w 118"/>
                  <a:gd name="T13" fmla="*/ 89 h 119"/>
                  <a:gd name="T14" fmla="*/ 109 w 118"/>
                  <a:gd name="T15" fmla="*/ 69 h 119"/>
                  <a:gd name="T16" fmla="*/ 118 w 118"/>
                  <a:gd name="T17" fmla="*/ 69 h 119"/>
                  <a:gd name="T18" fmla="*/ 118 w 118"/>
                  <a:gd name="T19" fmla="*/ 50 h 119"/>
                  <a:gd name="T20" fmla="*/ 109 w 118"/>
                  <a:gd name="T21" fmla="*/ 50 h 119"/>
                  <a:gd name="T22" fmla="*/ 101 w 118"/>
                  <a:gd name="T23" fmla="*/ 31 h 119"/>
                  <a:gd name="T24" fmla="*/ 108 w 118"/>
                  <a:gd name="T25" fmla="*/ 24 h 119"/>
                  <a:gd name="T26" fmla="*/ 94 w 118"/>
                  <a:gd name="T27" fmla="*/ 11 h 119"/>
                  <a:gd name="T28" fmla="*/ 88 w 118"/>
                  <a:gd name="T29" fmla="*/ 17 h 119"/>
                  <a:gd name="T30" fmla="*/ 68 w 118"/>
                  <a:gd name="T31" fmla="*/ 9 h 119"/>
                  <a:gd name="T32" fmla="*/ 68 w 118"/>
                  <a:gd name="T33" fmla="*/ 0 h 119"/>
                  <a:gd name="T34" fmla="*/ 59 w 118"/>
                  <a:gd name="T35" fmla="*/ 0 h 119"/>
                  <a:gd name="T36" fmla="*/ 59 w 118"/>
                  <a:gd name="T37" fmla="*/ 22 h 119"/>
                  <a:gd name="T38" fmla="*/ 97 w 118"/>
                  <a:gd name="T39" fmla="*/ 60 h 119"/>
                  <a:gd name="T40" fmla="*/ 59 w 118"/>
                  <a:gd name="T41" fmla="*/ 97 h 119"/>
                  <a:gd name="T42" fmla="*/ 59 w 118"/>
                  <a:gd name="T43" fmla="*/ 119 h 119"/>
                  <a:gd name="T44" fmla="*/ 17 w 118"/>
                  <a:gd name="T45" fmla="*/ 89 h 119"/>
                  <a:gd name="T46" fmla="*/ 11 w 118"/>
                  <a:gd name="T47" fmla="*/ 95 h 119"/>
                  <a:gd name="T48" fmla="*/ 24 w 118"/>
                  <a:gd name="T49" fmla="*/ 108 h 119"/>
                  <a:gd name="T50" fmla="*/ 30 w 118"/>
                  <a:gd name="T51" fmla="*/ 102 h 119"/>
                  <a:gd name="T52" fmla="*/ 50 w 118"/>
                  <a:gd name="T53" fmla="*/ 110 h 119"/>
                  <a:gd name="T54" fmla="*/ 50 w 118"/>
                  <a:gd name="T55" fmla="*/ 119 h 119"/>
                  <a:gd name="T56" fmla="*/ 59 w 118"/>
                  <a:gd name="T57" fmla="*/ 119 h 119"/>
                  <a:gd name="T58" fmla="*/ 59 w 118"/>
                  <a:gd name="T59" fmla="*/ 97 h 119"/>
                  <a:gd name="T60" fmla="*/ 59 w 118"/>
                  <a:gd name="T61" fmla="*/ 97 h 119"/>
                  <a:gd name="T62" fmla="*/ 21 w 118"/>
                  <a:gd name="T63" fmla="*/ 60 h 119"/>
                  <a:gd name="T64" fmla="*/ 59 w 118"/>
                  <a:gd name="T65" fmla="*/ 22 h 119"/>
                  <a:gd name="T66" fmla="*/ 59 w 118"/>
                  <a:gd name="T67" fmla="*/ 22 h 119"/>
                  <a:gd name="T68" fmla="*/ 59 w 118"/>
                  <a:gd name="T69" fmla="*/ 22 h 119"/>
                  <a:gd name="T70" fmla="*/ 59 w 118"/>
                  <a:gd name="T71" fmla="*/ 0 h 119"/>
                  <a:gd name="T72" fmla="*/ 50 w 118"/>
                  <a:gd name="T73" fmla="*/ 0 h 119"/>
                  <a:gd name="T74" fmla="*/ 50 w 118"/>
                  <a:gd name="T75" fmla="*/ 9 h 119"/>
                  <a:gd name="T76" fmla="*/ 30 w 118"/>
                  <a:gd name="T77" fmla="*/ 17 h 119"/>
                  <a:gd name="T78" fmla="*/ 24 w 118"/>
                  <a:gd name="T79" fmla="*/ 11 h 119"/>
                  <a:gd name="T80" fmla="*/ 11 w 118"/>
                  <a:gd name="T81" fmla="*/ 24 h 119"/>
                  <a:gd name="T82" fmla="*/ 17 w 118"/>
                  <a:gd name="T83" fmla="*/ 31 h 119"/>
                  <a:gd name="T84" fmla="*/ 9 w 118"/>
                  <a:gd name="T85" fmla="*/ 50 h 119"/>
                  <a:gd name="T86" fmla="*/ 0 w 118"/>
                  <a:gd name="T87" fmla="*/ 50 h 119"/>
                  <a:gd name="T88" fmla="*/ 0 w 118"/>
                  <a:gd name="T89" fmla="*/ 69 h 119"/>
                  <a:gd name="T90" fmla="*/ 9 w 118"/>
                  <a:gd name="T91" fmla="*/ 69 h 119"/>
                  <a:gd name="T92" fmla="*/ 17 w 118"/>
                  <a:gd name="T93" fmla="*/ 8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8" h="119">
                    <a:moveTo>
                      <a:pt x="59" y="119"/>
                    </a:moveTo>
                    <a:cubicBezTo>
                      <a:pt x="68" y="119"/>
                      <a:pt x="68" y="119"/>
                      <a:pt x="68" y="119"/>
                    </a:cubicBezTo>
                    <a:cubicBezTo>
                      <a:pt x="68" y="110"/>
                      <a:pt x="68" y="110"/>
                      <a:pt x="68" y="110"/>
                    </a:cubicBezTo>
                    <a:cubicBezTo>
                      <a:pt x="76" y="109"/>
                      <a:pt x="82" y="106"/>
                      <a:pt x="88" y="102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108" y="95"/>
                      <a:pt x="108" y="95"/>
                      <a:pt x="108" y="95"/>
                    </a:cubicBezTo>
                    <a:cubicBezTo>
                      <a:pt x="101" y="89"/>
                      <a:pt x="101" y="89"/>
                      <a:pt x="101" y="89"/>
                    </a:cubicBezTo>
                    <a:cubicBezTo>
                      <a:pt x="105" y="83"/>
                      <a:pt x="108" y="76"/>
                      <a:pt x="109" y="69"/>
                    </a:cubicBezTo>
                    <a:cubicBezTo>
                      <a:pt x="118" y="69"/>
                      <a:pt x="118" y="69"/>
                      <a:pt x="118" y="69"/>
                    </a:cubicBezTo>
                    <a:cubicBezTo>
                      <a:pt x="118" y="50"/>
                      <a:pt x="118" y="50"/>
                      <a:pt x="118" y="50"/>
                    </a:cubicBezTo>
                    <a:cubicBezTo>
                      <a:pt x="109" y="50"/>
                      <a:pt x="109" y="50"/>
                      <a:pt x="109" y="50"/>
                    </a:cubicBezTo>
                    <a:cubicBezTo>
                      <a:pt x="108" y="43"/>
                      <a:pt x="105" y="36"/>
                      <a:pt x="101" y="31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94" y="11"/>
                      <a:pt x="94" y="11"/>
                      <a:pt x="94" y="11"/>
                    </a:cubicBezTo>
                    <a:cubicBezTo>
                      <a:pt x="88" y="17"/>
                      <a:pt x="88" y="17"/>
                      <a:pt x="88" y="17"/>
                    </a:cubicBezTo>
                    <a:cubicBezTo>
                      <a:pt x="82" y="13"/>
                      <a:pt x="76" y="11"/>
                      <a:pt x="68" y="9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80" y="22"/>
                      <a:pt x="97" y="39"/>
                      <a:pt x="97" y="60"/>
                    </a:cubicBezTo>
                    <a:cubicBezTo>
                      <a:pt x="97" y="81"/>
                      <a:pt x="80" y="97"/>
                      <a:pt x="59" y="97"/>
                    </a:cubicBezTo>
                    <a:lnTo>
                      <a:pt x="59" y="119"/>
                    </a:lnTo>
                    <a:close/>
                    <a:moveTo>
                      <a:pt x="17" y="89"/>
                    </a:moveTo>
                    <a:cubicBezTo>
                      <a:pt x="11" y="95"/>
                      <a:pt x="11" y="95"/>
                      <a:pt x="11" y="95"/>
                    </a:cubicBezTo>
                    <a:cubicBezTo>
                      <a:pt x="24" y="108"/>
                      <a:pt x="24" y="108"/>
                      <a:pt x="24" y="108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6" y="106"/>
                      <a:pt x="42" y="109"/>
                      <a:pt x="50" y="110"/>
                    </a:cubicBezTo>
                    <a:cubicBezTo>
                      <a:pt x="50" y="119"/>
                      <a:pt x="50" y="119"/>
                      <a:pt x="50" y="119"/>
                    </a:cubicBezTo>
                    <a:cubicBezTo>
                      <a:pt x="59" y="119"/>
                      <a:pt x="59" y="119"/>
                      <a:pt x="59" y="119"/>
                    </a:cubicBezTo>
                    <a:cubicBezTo>
                      <a:pt x="59" y="97"/>
                      <a:pt x="59" y="97"/>
                      <a:pt x="59" y="97"/>
                    </a:cubicBezTo>
                    <a:cubicBezTo>
                      <a:pt x="59" y="97"/>
                      <a:pt x="59" y="97"/>
                      <a:pt x="59" y="97"/>
                    </a:cubicBezTo>
                    <a:cubicBezTo>
                      <a:pt x="38" y="97"/>
                      <a:pt x="21" y="81"/>
                      <a:pt x="21" y="60"/>
                    </a:cubicBezTo>
                    <a:cubicBezTo>
                      <a:pt x="21" y="39"/>
                      <a:pt x="38" y="22"/>
                      <a:pt x="59" y="22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2" y="11"/>
                      <a:pt x="36" y="13"/>
                      <a:pt x="30" y="17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3" y="36"/>
                      <a:pt x="10" y="43"/>
                      <a:pt x="9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10" y="76"/>
                      <a:pt x="13" y="83"/>
                      <a:pt x="17" y="89"/>
                    </a:cubicBezTo>
                    <a:close/>
                  </a:path>
                </a:pathLst>
              </a:custGeom>
              <a:grpFill/>
              <a:ln>
                <a:solidFill>
                  <a:srgbClr val="A20027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48" name="Freeform 60"/>
              <p:cNvSpPr>
                <a:spLocks noEditPoints="1"/>
              </p:cNvSpPr>
              <p:nvPr/>
            </p:nvSpPr>
            <p:spPr bwMode="auto">
              <a:xfrm>
                <a:off x="7155335" y="7046375"/>
                <a:ext cx="144866" cy="144866"/>
              </a:xfrm>
              <a:custGeom>
                <a:avLst/>
                <a:gdLst>
                  <a:gd name="T0" fmla="*/ 74 w 80"/>
                  <a:gd name="T1" fmla="*/ 33 h 80"/>
                  <a:gd name="T2" fmla="*/ 80 w 80"/>
                  <a:gd name="T3" fmla="*/ 31 h 80"/>
                  <a:gd name="T4" fmla="*/ 74 w 80"/>
                  <a:gd name="T5" fmla="*/ 17 h 80"/>
                  <a:gd name="T6" fmla="*/ 68 w 80"/>
                  <a:gd name="T7" fmla="*/ 20 h 80"/>
                  <a:gd name="T8" fmla="*/ 60 w 80"/>
                  <a:gd name="T9" fmla="*/ 11 h 80"/>
                  <a:gd name="T10" fmla="*/ 62 w 80"/>
                  <a:gd name="T11" fmla="*/ 5 h 80"/>
                  <a:gd name="T12" fmla="*/ 48 w 80"/>
                  <a:gd name="T13" fmla="*/ 0 h 80"/>
                  <a:gd name="T14" fmla="*/ 46 w 80"/>
                  <a:gd name="T15" fmla="*/ 5 h 80"/>
                  <a:gd name="T16" fmla="*/ 40 w 80"/>
                  <a:gd name="T17" fmla="*/ 5 h 80"/>
                  <a:gd name="T18" fmla="*/ 40 w 80"/>
                  <a:gd name="T19" fmla="*/ 16 h 80"/>
                  <a:gd name="T20" fmla="*/ 62 w 80"/>
                  <a:gd name="T21" fmla="*/ 31 h 80"/>
                  <a:gd name="T22" fmla="*/ 49 w 80"/>
                  <a:gd name="T23" fmla="*/ 61 h 80"/>
                  <a:gd name="T24" fmla="*/ 49 w 80"/>
                  <a:gd name="T25" fmla="*/ 61 h 80"/>
                  <a:gd name="T26" fmla="*/ 40 w 80"/>
                  <a:gd name="T27" fmla="*/ 63 h 80"/>
                  <a:gd name="T28" fmla="*/ 40 w 80"/>
                  <a:gd name="T29" fmla="*/ 63 h 80"/>
                  <a:gd name="T30" fmla="*/ 40 w 80"/>
                  <a:gd name="T31" fmla="*/ 75 h 80"/>
                  <a:gd name="T32" fmla="*/ 46 w 80"/>
                  <a:gd name="T33" fmla="*/ 74 h 80"/>
                  <a:gd name="T34" fmla="*/ 49 w 80"/>
                  <a:gd name="T35" fmla="*/ 80 h 80"/>
                  <a:gd name="T36" fmla="*/ 63 w 80"/>
                  <a:gd name="T37" fmla="*/ 74 h 80"/>
                  <a:gd name="T38" fmla="*/ 60 w 80"/>
                  <a:gd name="T39" fmla="*/ 68 h 80"/>
                  <a:gd name="T40" fmla="*/ 69 w 80"/>
                  <a:gd name="T41" fmla="*/ 60 h 80"/>
                  <a:gd name="T42" fmla="*/ 74 w 80"/>
                  <a:gd name="T43" fmla="*/ 62 h 80"/>
                  <a:gd name="T44" fmla="*/ 80 w 80"/>
                  <a:gd name="T45" fmla="*/ 48 h 80"/>
                  <a:gd name="T46" fmla="*/ 74 w 80"/>
                  <a:gd name="T47" fmla="*/ 46 h 80"/>
                  <a:gd name="T48" fmla="*/ 74 w 80"/>
                  <a:gd name="T49" fmla="*/ 33 h 80"/>
                  <a:gd name="T50" fmla="*/ 40 w 80"/>
                  <a:gd name="T51" fmla="*/ 5 h 80"/>
                  <a:gd name="T52" fmla="*/ 33 w 80"/>
                  <a:gd name="T53" fmla="*/ 5 h 80"/>
                  <a:gd name="T54" fmla="*/ 31 w 80"/>
                  <a:gd name="T55" fmla="*/ 0 h 80"/>
                  <a:gd name="T56" fmla="*/ 17 w 80"/>
                  <a:gd name="T57" fmla="*/ 6 h 80"/>
                  <a:gd name="T58" fmla="*/ 20 w 80"/>
                  <a:gd name="T59" fmla="*/ 11 h 80"/>
                  <a:gd name="T60" fmla="*/ 11 w 80"/>
                  <a:gd name="T61" fmla="*/ 20 h 80"/>
                  <a:gd name="T62" fmla="*/ 5 w 80"/>
                  <a:gd name="T63" fmla="*/ 18 h 80"/>
                  <a:gd name="T64" fmla="*/ 0 w 80"/>
                  <a:gd name="T65" fmla="*/ 32 h 80"/>
                  <a:gd name="T66" fmla="*/ 5 w 80"/>
                  <a:gd name="T67" fmla="*/ 34 h 80"/>
                  <a:gd name="T68" fmla="*/ 6 w 80"/>
                  <a:gd name="T69" fmla="*/ 46 h 80"/>
                  <a:gd name="T70" fmla="*/ 0 w 80"/>
                  <a:gd name="T71" fmla="*/ 49 h 80"/>
                  <a:gd name="T72" fmla="*/ 6 w 80"/>
                  <a:gd name="T73" fmla="*/ 62 h 80"/>
                  <a:gd name="T74" fmla="*/ 11 w 80"/>
                  <a:gd name="T75" fmla="*/ 60 h 80"/>
                  <a:gd name="T76" fmla="*/ 20 w 80"/>
                  <a:gd name="T77" fmla="*/ 69 h 80"/>
                  <a:gd name="T78" fmla="*/ 18 w 80"/>
                  <a:gd name="T79" fmla="*/ 74 h 80"/>
                  <a:gd name="T80" fmla="*/ 32 w 80"/>
                  <a:gd name="T81" fmla="*/ 80 h 80"/>
                  <a:gd name="T82" fmla="*/ 34 w 80"/>
                  <a:gd name="T83" fmla="*/ 74 h 80"/>
                  <a:gd name="T84" fmla="*/ 40 w 80"/>
                  <a:gd name="T85" fmla="*/ 75 h 80"/>
                  <a:gd name="T86" fmla="*/ 40 w 80"/>
                  <a:gd name="T87" fmla="*/ 63 h 80"/>
                  <a:gd name="T88" fmla="*/ 18 w 80"/>
                  <a:gd name="T89" fmla="*/ 49 h 80"/>
                  <a:gd name="T90" fmla="*/ 31 w 80"/>
                  <a:gd name="T91" fmla="*/ 18 h 80"/>
                  <a:gd name="T92" fmla="*/ 40 w 80"/>
                  <a:gd name="T93" fmla="*/ 16 h 80"/>
                  <a:gd name="T94" fmla="*/ 40 w 80"/>
                  <a:gd name="T95" fmla="*/ 16 h 80"/>
                  <a:gd name="T96" fmla="*/ 40 w 80"/>
                  <a:gd name="T97" fmla="*/ 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0" h="80">
                    <a:moveTo>
                      <a:pt x="74" y="33"/>
                    </a:moveTo>
                    <a:cubicBezTo>
                      <a:pt x="80" y="31"/>
                      <a:pt x="80" y="31"/>
                      <a:pt x="80" y="31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68" y="20"/>
                      <a:pt x="68" y="20"/>
                      <a:pt x="68" y="20"/>
                    </a:cubicBezTo>
                    <a:cubicBezTo>
                      <a:pt x="66" y="16"/>
                      <a:pt x="63" y="13"/>
                      <a:pt x="60" y="11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4" y="5"/>
                      <a:pt x="42" y="5"/>
                      <a:pt x="40" y="5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9" y="16"/>
                      <a:pt x="58" y="22"/>
                      <a:pt x="62" y="31"/>
                    </a:cubicBezTo>
                    <a:cubicBezTo>
                      <a:pt x="67" y="43"/>
                      <a:pt x="61" y="56"/>
                      <a:pt x="49" y="61"/>
                    </a:cubicBezTo>
                    <a:cubicBezTo>
                      <a:pt x="49" y="61"/>
                      <a:pt x="49" y="61"/>
                      <a:pt x="49" y="61"/>
                    </a:cubicBezTo>
                    <a:cubicBezTo>
                      <a:pt x="46" y="63"/>
                      <a:pt x="43" y="63"/>
                      <a:pt x="40" y="63"/>
                    </a:cubicBezTo>
                    <a:cubicBezTo>
                      <a:pt x="40" y="63"/>
                      <a:pt x="40" y="63"/>
                      <a:pt x="40" y="63"/>
                    </a:cubicBezTo>
                    <a:cubicBezTo>
                      <a:pt x="40" y="75"/>
                      <a:pt x="40" y="75"/>
                      <a:pt x="40" y="75"/>
                    </a:cubicBezTo>
                    <a:cubicBezTo>
                      <a:pt x="42" y="75"/>
                      <a:pt x="44" y="75"/>
                      <a:pt x="46" y="74"/>
                    </a:cubicBezTo>
                    <a:cubicBezTo>
                      <a:pt x="49" y="80"/>
                      <a:pt x="49" y="80"/>
                      <a:pt x="49" y="80"/>
                    </a:cubicBezTo>
                    <a:cubicBezTo>
                      <a:pt x="63" y="74"/>
                      <a:pt x="63" y="74"/>
                      <a:pt x="63" y="74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4" y="66"/>
                      <a:pt x="67" y="63"/>
                      <a:pt x="69" y="60"/>
                    </a:cubicBezTo>
                    <a:cubicBezTo>
                      <a:pt x="74" y="62"/>
                      <a:pt x="74" y="62"/>
                      <a:pt x="74" y="62"/>
                    </a:cubicBezTo>
                    <a:cubicBezTo>
                      <a:pt x="80" y="48"/>
                      <a:pt x="80" y="48"/>
                      <a:pt x="80" y="48"/>
                    </a:cubicBezTo>
                    <a:cubicBezTo>
                      <a:pt x="74" y="46"/>
                      <a:pt x="74" y="46"/>
                      <a:pt x="74" y="46"/>
                    </a:cubicBezTo>
                    <a:cubicBezTo>
                      <a:pt x="75" y="42"/>
                      <a:pt x="75" y="37"/>
                      <a:pt x="74" y="33"/>
                    </a:cubicBezTo>
                    <a:close/>
                    <a:moveTo>
                      <a:pt x="40" y="5"/>
                    </a:moveTo>
                    <a:cubicBezTo>
                      <a:pt x="38" y="5"/>
                      <a:pt x="36" y="5"/>
                      <a:pt x="33" y="5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6" y="14"/>
                      <a:pt x="13" y="17"/>
                      <a:pt x="11" y="20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8"/>
                      <a:pt x="5" y="42"/>
                      <a:pt x="6" y="46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11" y="60"/>
                      <a:pt x="11" y="60"/>
                      <a:pt x="11" y="60"/>
                    </a:cubicBezTo>
                    <a:cubicBezTo>
                      <a:pt x="14" y="63"/>
                      <a:pt x="17" y="66"/>
                      <a:pt x="20" y="69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36" y="75"/>
                      <a:pt x="38" y="75"/>
                      <a:pt x="40" y="75"/>
                    </a:cubicBezTo>
                    <a:cubicBezTo>
                      <a:pt x="40" y="63"/>
                      <a:pt x="40" y="63"/>
                      <a:pt x="40" y="63"/>
                    </a:cubicBezTo>
                    <a:cubicBezTo>
                      <a:pt x="31" y="63"/>
                      <a:pt x="22" y="58"/>
                      <a:pt x="18" y="49"/>
                    </a:cubicBezTo>
                    <a:cubicBezTo>
                      <a:pt x="13" y="37"/>
                      <a:pt x="19" y="23"/>
                      <a:pt x="31" y="18"/>
                    </a:cubicBezTo>
                    <a:cubicBezTo>
                      <a:pt x="34" y="17"/>
                      <a:pt x="37" y="16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lnTo>
                      <a:pt x="40" y="5"/>
                    </a:lnTo>
                    <a:close/>
                  </a:path>
                </a:pathLst>
              </a:custGeom>
              <a:grpFill/>
              <a:ln>
                <a:solidFill>
                  <a:srgbClr val="A20027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</p:grpSp>
        <p:cxnSp>
          <p:nvCxnSpPr>
            <p:cNvPr id="449" name="Straight Connector 28"/>
            <p:cNvCxnSpPr/>
            <p:nvPr/>
          </p:nvCxnSpPr>
          <p:spPr>
            <a:xfrm rot="5400000" flipH="1" flipV="1">
              <a:off x="11835604" y="4361059"/>
              <a:ext cx="284958" cy="794"/>
            </a:xfrm>
            <a:prstGeom prst="line">
              <a:avLst/>
            </a:prstGeom>
            <a:ln w="12700">
              <a:solidFill>
                <a:srgbClr val="A20027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0" name="Группа 449"/>
            <p:cNvGrpSpPr/>
            <p:nvPr/>
          </p:nvGrpSpPr>
          <p:grpSpPr>
            <a:xfrm>
              <a:off x="12198906" y="4361059"/>
              <a:ext cx="350284" cy="340320"/>
              <a:chOff x="7204088" y="3215550"/>
              <a:chExt cx="350284" cy="340320"/>
            </a:xfrm>
            <a:solidFill>
              <a:srgbClr val="A20027"/>
            </a:solidFill>
          </p:grpSpPr>
          <p:sp>
            <p:nvSpPr>
              <p:cNvPr id="451" name="Oval 161"/>
              <p:cNvSpPr>
                <a:spLocks noChangeArrowheads="1"/>
              </p:cNvSpPr>
              <p:nvPr/>
            </p:nvSpPr>
            <p:spPr bwMode="auto">
              <a:xfrm>
                <a:off x="7396476" y="3215550"/>
                <a:ext cx="74349" cy="74349"/>
              </a:xfrm>
              <a:prstGeom prst="ellipse">
                <a:avLst/>
              </a:prstGeom>
              <a:grpFill/>
              <a:ln>
                <a:solidFill>
                  <a:srgbClr val="A20027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452" name="Freeform 162"/>
              <p:cNvSpPr>
                <a:spLocks/>
              </p:cNvSpPr>
              <p:nvPr/>
            </p:nvSpPr>
            <p:spPr bwMode="auto">
              <a:xfrm>
                <a:off x="7204088" y="3284534"/>
                <a:ext cx="350284" cy="271336"/>
              </a:xfrm>
              <a:custGeom>
                <a:avLst/>
                <a:gdLst>
                  <a:gd name="T0" fmla="*/ 367 w 457"/>
                  <a:gd name="T1" fmla="*/ 73 h 354"/>
                  <a:gd name="T2" fmla="*/ 315 w 457"/>
                  <a:gd name="T3" fmla="*/ 33 h 354"/>
                  <a:gd name="T4" fmla="*/ 230 w 457"/>
                  <a:gd name="T5" fmla="*/ 0 h 354"/>
                  <a:gd name="T6" fmla="*/ 126 w 457"/>
                  <a:gd name="T7" fmla="*/ 0 h 354"/>
                  <a:gd name="T8" fmla="*/ 74 w 457"/>
                  <a:gd name="T9" fmla="*/ 113 h 354"/>
                  <a:gd name="T10" fmla="*/ 62 w 457"/>
                  <a:gd name="T11" fmla="*/ 108 h 354"/>
                  <a:gd name="T12" fmla="*/ 55 w 457"/>
                  <a:gd name="T13" fmla="*/ 120 h 354"/>
                  <a:gd name="T14" fmla="*/ 55 w 457"/>
                  <a:gd name="T15" fmla="*/ 125 h 354"/>
                  <a:gd name="T16" fmla="*/ 52 w 457"/>
                  <a:gd name="T17" fmla="*/ 130 h 354"/>
                  <a:gd name="T18" fmla="*/ 36 w 457"/>
                  <a:gd name="T19" fmla="*/ 125 h 354"/>
                  <a:gd name="T20" fmla="*/ 0 w 457"/>
                  <a:gd name="T21" fmla="*/ 210 h 354"/>
                  <a:gd name="T22" fmla="*/ 83 w 457"/>
                  <a:gd name="T23" fmla="*/ 246 h 354"/>
                  <a:gd name="T24" fmla="*/ 90 w 457"/>
                  <a:gd name="T25" fmla="*/ 250 h 354"/>
                  <a:gd name="T26" fmla="*/ 93 w 457"/>
                  <a:gd name="T27" fmla="*/ 246 h 354"/>
                  <a:gd name="T28" fmla="*/ 128 w 457"/>
                  <a:gd name="T29" fmla="*/ 163 h 354"/>
                  <a:gd name="T30" fmla="*/ 112 w 457"/>
                  <a:gd name="T31" fmla="*/ 156 h 354"/>
                  <a:gd name="T32" fmla="*/ 114 w 457"/>
                  <a:gd name="T33" fmla="*/ 151 h 354"/>
                  <a:gd name="T34" fmla="*/ 116 w 457"/>
                  <a:gd name="T35" fmla="*/ 146 h 354"/>
                  <a:gd name="T36" fmla="*/ 121 w 457"/>
                  <a:gd name="T37" fmla="*/ 134 h 354"/>
                  <a:gd name="T38" fmla="*/ 107 w 457"/>
                  <a:gd name="T39" fmla="*/ 127 h 354"/>
                  <a:gd name="T40" fmla="*/ 147 w 457"/>
                  <a:gd name="T41" fmla="*/ 35 h 354"/>
                  <a:gd name="T42" fmla="*/ 218 w 457"/>
                  <a:gd name="T43" fmla="*/ 35 h 354"/>
                  <a:gd name="T44" fmla="*/ 171 w 457"/>
                  <a:gd name="T45" fmla="*/ 168 h 354"/>
                  <a:gd name="T46" fmla="*/ 159 w 457"/>
                  <a:gd name="T47" fmla="*/ 241 h 354"/>
                  <a:gd name="T48" fmla="*/ 138 w 457"/>
                  <a:gd name="T49" fmla="*/ 243 h 354"/>
                  <a:gd name="T50" fmla="*/ 128 w 457"/>
                  <a:gd name="T51" fmla="*/ 265 h 354"/>
                  <a:gd name="T52" fmla="*/ 123 w 457"/>
                  <a:gd name="T53" fmla="*/ 274 h 354"/>
                  <a:gd name="T54" fmla="*/ 114 w 457"/>
                  <a:gd name="T55" fmla="*/ 269 h 354"/>
                  <a:gd name="T56" fmla="*/ 62 w 457"/>
                  <a:gd name="T57" fmla="*/ 248 h 354"/>
                  <a:gd name="T58" fmla="*/ 52 w 457"/>
                  <a:gd name="T59" fmla="*/ 248 h 354"/>
                  <a:gd name="T60" fmla="*/ 57 w 457"/>
                  <a:gd name="T61" fmla="*/ 295 h 354"/>
                  <a:gd name="T62" fmla="*/ 199 w 457"/>
                  <a:gd name="T63" fmla="*/ 286 h 354"/>
                  <a:gd name="T64" fmla="*/ 213 w 457"/>
                  <a:gd name="T65" fmla="*/ 198 h 354"/>
                  <a:gd name="T66" fmla="*/ 218 w 457"/>
                  <a:gd name="T67" fmla="*/ 201 h 354"/>
                  <a:gd name="T68" fmla="*/ 272 w 457"/>
                  <a:gd name="T69" fmla="*/ 243 h 354"/>
                  <a:gd name="T70" fmla="*/ 280 w 457"/>
                  <a:gd name="T71" fmla="*/ 354 h 354"/>
                  <a:gd name="T72" fmla="*/ 327 w 457"/>
                  <a:gd name="T73" fmla="*/ 352 h 354"/>
                  <a:gd name="T74" fmla="*/ 320 w 457"/>
                  <a:gd name="T75" fmla="*/ 217 h 354"/>
                  <a:gd name="T76" fmla="*/ 251 w 457"/>
                  <a:gd name="T77" fmla="*/ 168 h 354"/>
                  <a:gd name="T78" fmla="*/ 301 w 457"/>
                  <a:gd name="T79" fmla="*/ 66 h 354"/>
                  <a:gd name="T80" fmla="*/ 367 w 457"/>
                  <a:gd name="T81" fmla="*/ 118 h 354"/>
                  <a:gd name="T82" fmla="*/ 457 w 457"/>
                  <a:gd name="T83" fmla="*/ 42 h 354"/>
                  <a:gd name="T84" fmla="*/ 433 w 457"/>
                  <a:gd name="T85" fmla="*/ 14 h 354"/>
                  <a:gd name="T86" fmla="*/ 367 w 457"/>
                  <a:gd name="T87" fmla="*/ 73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57" h="354">
                    <a:moveTo>
                      <a:pt x="367" y="73"/>
                    </a:moveTo>
                    <a:lnTo>
                      <a:pt x="315" y="33"/>
                    </a:lnTo>
                    <a:lnTo>
                      <a:pt x="230" y="0"/>
                    </a:lnTo>
                    <a:lnTo>
                      <a:pt x="126" y="0"/>
                    </a:lnTo>
                    <a:lnTo>
                      <a:pt x="74" y="113"/>
                    </a:lnTo>
                    <a:lnTo>
                      <a:pt x="62" y="108"/>
                    </a:lnTo>
                    <a:lnTo>
                      <a:pt x="55" y="120"/>
                    </a:lnTo>
                    <a:lnTo>
                      <a:pt x="55" y="125"/>
                    </a:lnTo>
                    <a:lnTo>
                      <a:pt x="52" y="130"/>
                    </a:lnTo>
                    <a:lnTo>
                      <a:pt x="36" y="125"/>
                    </a:lnTo>
                    <a:lnTo>
                      <a:pt x="0" y="210"/>
                    </a:lnTo>
                    <a:lnTo>
                      <a:pt x="83" y="246"/>
                    </a:lnTo>
                    <a:lnTo>
                      <a:pt x="90" y="250"/>
                    </a:lnTo>
                    <a:lnTo>
                      <a:pt x="93" y="246"/>
                    </a:lnTo>
                    <a:lnTo>
                      <a:pt x="128" y="163"/>
                    </a:lnTo>
                    <a:lnTo>
                      <a:pt x="112" y="156"/>
                    </a:lnTo>
                    <a:lnTo>
                      <a:pt x="114" y="151"/>
                    </a:lnTo>
                    <a:lnTo>
                      <a:pt x="116" y="146"/>
                    </a:lnTo>
                    <a:lnTo>
                      <a:pt x="121" y="134"/>
                    </a:lnTo>
                    <a:lnTo>
                      <a:pt x="107" y="127"/>
                    </a:lnTo>
                    <a:lnTo>
                      <a:pt x="147" y="35"/>
                    </a:lnTo>
                    <a:lnTo>
                      <a:pt x="218" y="35"/>
                    </a:lnTo>
                    <a:lnTo>
                      <a:pt x="171" y="168"/>
                    </a:lnTo>
                    <a:lnTo>
                      <a:pt x="159" y="241"/>
                    </a:lnTo>
                    <a:lnTo>
                      <a:pt x="138" y="243"/>
                    </a:lnTo>
                    <a:lnTo>
                      <a:pt x="128" y="265"/>
                    </a:lnTo>
                    <a:lnTo>
                      <a:pt x="123" y="274"/>
                    </a:lnTo>
                    <a:lnTo>
                      <a:pt x="114" y="269"/>
                    </a:lnTo>
                    <a:lnTo>
                      <a:pt x="62" y="248"/>
                    </a:lnTo>
                    <a:lnTo>
                      <a:pt x="52" y="248"/>
                    </a:lnTo>
                    <a:lnTo>
                      <a:pt x="57" y="295"/>
                    </a:lnTo>
                    <a:lnTo>
                      <a:pt x="199" y="286"/>
                    </a:lnTo>
                    <a:lnTo>
                      <a:pt x="213" y="198"/>
                    </a:lnTo>
                    <a:lnTo>
                      <a:pt x="218" y="201"/>
                    </a:lnTo>
                    <a:lnTo>
                      <a:pt x="272" y="243"/>
                    </a:lnTo>
                    <a:lnTo>
                      <a:pt x="280" y="354"/>
                    </a:lnTo>
                    <a:lnTo>
                      <a:pt x="327" y="352"/>
                    </a:lnTo>
                    <a:lnTo>
                      <a:pt x="320" y="217"/>
                    </a:lnTo>
                    <a:lnTo>
                      <a:pt x="251" y="168"/>
                    </a:lnTo>
                    <a:lnTo>
                      <a:pt x="301" y="66"/>
                    </a:lnTo>
                    <a:lnTo>
                      <a:pt x="367" y="118"/>
                    </a:lnTo>
                    <a:lnTo>
                      <a:pt x="457" y="42"/>
                    </a:lnTo>
                    <a:lnTo>
                      <a:pt x="433" y="14"/>
                    </a:lnTo>
                    <a:lnTo>
                      <a:pt x="367" y="73"/>
                    </a:lnTo>
                    <a:close/>
                  </a:path>
                </a:pathLst>
              </a:custGeom>
              <a:grpFill/>
              <a:ln>
                <a:solidFill>
                  <a:srgbClr val="A20027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53" name="Группа 452"/>
            <p:cNvGrpSpPr/>
            <p:nvPr/>
          </p:nvGrpSpPr>
          <p:grpSpPr>
            <a:xfrm>
              <a:off x="11906248" y="4789687"/>
              <a:ext cx="428628" cy="500066"/>
              <a:chOff x="4547514" y="2370338"/>
              <a:chExt cx="2092079" cy="2241882"/>
            </a:xfrm>
            <a:solidFill>
              <a:srgbClr val="A20027"/>
            </a:solidFill>
          </p:grpSpPr>
          <p:sp>
            <p:nvSpPr>
              <p:cNvPr id="454" name="Freeform 5"/>
              <p:cNvSpPr>
                <a:spLocks/>
              </p:cNvSpPr>
              <p:nvPr/>
            </p:nvSpPr>
            <p:spPr bwMode="auto">
              <a:xfrm>
                <a:off x="5187309" y="3362024"/>
                <a:ext cx="895999" cy="1250196"/>
              </a:xfrm>
              <a:custGeom>
                <a:avLst/>
                <a:gdLst>
                  <a:gd name="T0" fmla="*/ 217 w 252"/>
                  <a:gd name="T1" fmla="*/ 186 h 351"/>
                  <a:gd name="T2" fmla="*/ 191 w 252"/>
                  <a:gd name="T3" fmla="*/ 97 h 351"/>
                  <a:gd name="T4" fmla="*/ 191 w 252"/>
                  <a:gd name="T5" fmla="*/ 0 h 351"/>
                  <a:gd name="T6" fmla="*/ 130 w 252"/>
                  <a:gd name="T7" fmla="*/ 0 h 351"/>
                  <a:gd name="T8" fmla="*/ 122 w 252"/>
                  <a:gd name="T9" fmla="*/ 0 h 351"/>
                  <a:gd name="T10" fmla="*/ 61 w 252"/>
                  <a:gd name="T11" fmla="*/ 0 h 351"/>
                  <a:gd name="T12" fmla="*/ 61 w 252"/>
                  <a:gd name="T13" fmla="*/ 97 h 351"/>
                  <a:gd name="T14" fmla="*/ 35 w 252"/>
                  <a:gd name="T15" fmla="*/ 186 h 351"/>
                  <a:gd name="T16" fmla="*/ 0 w 252"/>
                  <a:gd name="T17" fmla="*/ 334 h 351"/>
                  <a:gd name="T18" fmla="*/ 0 w 252"/>
                  <a:gd name="T19" fmla="*/ 351 h 351"/>
                  <a:gd name="T20" fmla="*/ 124 w 252"/>
                  <a:gd name="T21" fmla="*/ 351 h 351"/>
                  <a:gd name="T22" fmla="*/ 128 w 252"/>
                  <a:gd name="T23" fmla="*/ 351 h 351"/>
                  <a:gd name="T24" fmla="*/ 252 w 252"/>
                  <a:gd name="T25" fmla="*/ 351 h 351"/>
                  <a:gd name="T26" fmla="*/ 252 w 252"/>
                  <a:gd name="T27" fmla="*/ 334 h 351"/>
                  <a:gd name="T28" fmla="*/ 217 w 252"/>
                  <a:gd name="T29" fmla="*/ 186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2" h="351">
                    <a:moveTo>
                      <a:pt x="217" y="186"/>
                    </a:moveTo>
                    <a:cubicBezTo>
                      <a:pt x="195" y="147"/>
                      <a:pt x="191" y="97"/>
                      <a:pt x="191" y="97"/>
                    </a:cubicBezTo>
                    <a:cubicBezTo>
                      <a:pt x="191" y="0"/>
                      <a:pt x="191" y="0"/>
                      <a:pt x="191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97"/>
                      <a:pt x="61" y="97"/>
                      <a:pt x="61" y="97"/>
                    </a:cubicBezTo>
                    <a:cubicBezTo>
                      <a:pt x="61" y="97"/>
                      <a:pt x="56" y="147"/>
                      <a:pt x="35" y="186"/>
                    </a:cubicBezTo>
                    <a:cubicBezTo>
                      <a:pt x="13" y="224"/>
                      <a:pt x="0" y="254"/>
                      <a:pt x="0" y="334"/>
                    </a:cubicBezTo>
                    <a:cubicBezTo>
                      <a:pt x="0" y="351"/>
                      <a:pt x="0" y="351"/>
                      <a:pt x="0" y="351"/>
                    </a:cubicBezTo>
                    <a:cubicBezTo>
                      <a:pt x="124" y="351"/>
                      <a:pt x="124" y="351"/>
                      <a:pt x="124" y="351"/>
                    </a:cubicBezTo>
                    <a:cubicBezTo>
                      <a:pt x="128" y="351"/>
                      <a:pt x="128" y="351"/>
                      <a:pt x="128" y="351"/>
                    </a:cubicBezTo>
                    <a:cubicBezTo>
                      <a:pt x="252" y="351"/>
                      <a:pt x="252" y="351"/>
                      <a:pt x="252" y="351"/>
                    </a:cubicBezTo>
                    <a:cubicBezTo>
                      <a:pt x="252" y="334"/>
                      <a:pt x="252" y="334"/>
                      <a:pt x="252" y="334"/>
                    </a:cubicBezTo>
                    <a:cubicBezTo>
                      <a:pt x="252" y="254"/>
                      <a:pt x="239" y="224"/>
                      <a:pt x="217" y="186"/>
                    </a:cubicBezTo>
                  </a:path>
                </a:pathLst>
              </a:custGeom>
              <a:grpFill/>
              <a:ln>
                <a:solidFill>
                  <a:srgbClr val="A20027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55" name="Freeform 6"/>
              <p:cNvSpPr>
                <a:spLocks/>
              </p:cNvSpPr>
              <p:nvPr/>
            </p:nvSpPr>
            <p:spPr bwMode="auto">
              <a:xfrm>
                <a:off x="4853935" y="3687861"/>
                <a:ext cx="558494" cy="780229"/>
              </a:xfrm>
              <a:custGeom>
                <a:avLst/>
                <a:gdLst>
                  <a:gd name="T0" fmla="*/ 147 w 170"/>
                  <a:gd name="T1" fmla="*/ 125 h 237"/>
                  <a:gd name="T2" fmla="*/ 129 w 170"/>
                  <a:gd name="T3" fmla="*/ 65 h 237"/>
                  <a:gd name="T4" fmla="*/ 129 w 170"/>
                  <a:gd name="T5" fmla="*/ 0 h 237"/>
                  <a:gd name="T6" fmla="*/ 88 w 170"/>
                  <a:gd name="T7" fmla="*/ 0 h 237"/>
                  <a:gd name="T8" fmla="*/ 82 w 170"/>
                  <a:gd name="T9" fmla="*/ 0 h 237"/>
                  <a:gd name="T10" fmla="*/ 41 w 170"/>
                  <a:gd name="T11" fmla="*/ 0 h 237"/>
                  <a:gd name="T12" fmla="*/ 41 w 170"/>
                  <a:gd name="T13" fmla="*/ 65 h 237"/>
                  <a:gd name="T14" fmla="*/ 23 w 170"/>
                  <a:gd name="T15" fmla="*/ 125 h 237"/>
                  <a:gd name="T16" fmla="*/ 0 w 170"/>
                  <a:gd name="T17" fmla="*/ 225 h 237"/>
                  <a:gd name="T18" fmla="*/ 0 w 170"/>
                  <a:gd name="T19" fmla="*/ 237 h 237"/>
                  <a:gd name="T20" fmla="*/ 83 w 170"/>
                  <a:gd name="T21" fmla="*/ 237 h 237"/>
                  <a:gd name="T22" fmla="*/ 87 w 170"/>
                  <a:gd name="T23" fmla="*/ 237 h 237"/>
                  <a:gd name="T24" fmla="*/ 170 w 170"/>
                  <a:gd name="T25" fmla="*/ 237 h 237"/>
                  <a:gd name="T26" fmla="*/ 170 w 170"/>
                  <a:gd name="T27" fmla="*/ 225 h 237"/>
                  <a:gd name="T28" fmla="*/ 147 w 170"/>
                  <a:gd name="T29" fmla="*/ 125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0" h="237">
                    <a:moveTo>
                      <a:pt x="147" y="125"/>
                    </a:moveTo>
                    <a:cubicBezTo>
                      <a:pt x="132" y="99"/>
                      <a:pt x="129" y="65"/>
                      <a:pt x="129" y="65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1" y="65"/>
                      <a:pt x="38" y="99"/>
                      <a:pt x="23" y="125"/>
                    </a:cubicBezTo>
                    <a:cubicBezTo>
                      <a:pt x="9" y="151"/>
                      <a:pt x="0" y="171"/>
                      <a:pt x="0" y="225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83" y="237"/>
                      <a:pt x="83" y="237"/>
                      <a:pt x="83" y="237"/>
                    </a:cubicBezTo>
                    <a:cubicBezTo>
                      <a:pt x="87" y="237"/>
                      <a:pt x="87" y="237"/>
                      <a:pt x="87" y="237"/>
                    </a:cubicBezTo>
                    <a:cubicBezTo>
                      <a:pt x="170" y="237"/>
                      <a:pt x="170" y="237"/>
                      <a:pt x="170" y="237"/>
                    </a:cubicBezTo>
                    <a:cubicBezTo>
                      <a:pt x="170" y="225"/>
                      <a:pt x="170" y="225"/>
                      <a:pt x="170" y="225"/>
                    </a:cubicBezTo>
                    <a:cubicBezTo>
                      <a:pt x="170" y="171"/>
                      <a:pt x="162" y="151"/>
                      <a:pt x="147" y="125"/>
                    </a:cubicBezTo>
                  </a:path>
                </a:pathLst>
              </a:custGeom>
              <a:grpFill/>
              <a:ln>
                <a:solidFill>
                  <a:srgbClr val="A20027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56" name="Freeform 7"/>
              <p:cNvSpPr>
                <a:spLocks/>
              </p:cNvSpPr>
              <p:nvPr/>
            </p:nvSpPr>
            <p:spPr bwMode="auto">
              <a:xfrm>
                <a:off x="5990825" y="3534427"/>
                <a:ext cx="648768" cy="906344"/>
              </a:xfrm>
              <a:custGeom>
                <a:avLst/>
                <a:gdLst>
                  <a:gd name="T0" fmla="*/ 146 w 170"/>
                  <a:gd name="T1" fmla="*/ 125 h 237"/>
                  <a:gd name="T2" fmla="*/ 129 w 170"/>
                  <a:gd name="T3" fmla="*/ 65 h 237"/>
                  <a:gd name="T4" fmla="*/ 129 w 170"/>
                  <a:gd name="T5" fmla="*/ 0 h 237"/>
                  <a:gd name="T6" fmla="*/ 88 w 170"/>
                  <a:gd name="T7" fmla="*/ 0 h 237"/>
                  <a:gd name="T8" fmla="*/ 82 w 170"/>
                  <a:gd name="T9" fmla="*/ 0 h 237"/>
                  <a:gd name="T10" fmla="*/ 41 w 170"/>
                  <a:gd name="T11" fmla="*/ 0 h 237"/>
                  <a:gd name="T12" fmla="*/ 41 w 170"/>
                  <a:gd name="T13" fmla="*/ 65 h 237"/>
                  <a:gd name="T14" fmla="*/ 23 w 170"/>
                  <a:gd name="T15" fmla="*/ 125 h 237"/>
                  <a:gd name="T16" fmla="*/ 0 w 170"/>
                  <a:gd name="T17" fmla="*/ 225 h 237"/>
                  <a:gd name="T18" fmla="*/ 0 w 170"/>
                  <a:gd name="T19" fmla="*/ 237 h 237"/>
                  <a:gd name="T20" fmla="*/ 83 w 170"/>
                  <a:gd name="T21" fmla="*/ 237 h 237"/>
                  <a:gd name="T22" fmla="*/ 86 w 170"/>
                  <a:gd name="T23" fmla="*/ 237 h 237"/>
                  <a:gd name="T24" fmla="*/ 170 w 170"/>
                  <a:gd name="T25" fmla="*/ 237 h 237"/>
                  <a:gd name="T26" fmla="*/ 170 w 170"/>
                  <a:gd name="T27" fmla="*/ 225 h 237"/>
                  <a:gd name="T28" fmla="*/ 146 w 170"/>
                  <a:gd name="T29" fmla="*/ 125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0" h="237">
                    <a:moveTo>
                      <a:pt x="146" y="125"/>
                    </a:moveTo>
                    <a:cubicBezTo>
                      <a:pt x="132" y="99"/>
                      <a:pt x="129" y="65"/>
                      <a:pt x="129" y="65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1" y="65"/>
                      <a:pt x="38" y="99"/>
                      <a:pt x="23" y="125"/>
                    </a:cubicBezTo>
                    <a:cubicBezTo>
                      <a:pt x="8" y="151"/>
                      <a:pt x="0" y="171"/>
                      <a:pt x="0" y="225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83" y="237"/>
                      <a:pt x="83" y="237"/>
                      <a:pt x="83" y="237"/>
                    </a:cubicBezTo>
                    <a:cubicBezTo>
                      <a:pt x="86" y="237"/>
                      <a:pt x="86" y="237"/>
                      <a:pt x="86" y="237"/>
                    </a:cubicBezTo>
                    <a:cubicBezTo>
                      <a:pt x="170" y="237"/>
                      <a:pt x="170" y="237"/>
                      <a:pt x="170" y="237"/>
                    </a:cubicBezTo>
                    <a:cubicBezTo>
                      <a:pt x="170" y="225"/>
                      <a:pt x="170" y="225"/>
                      <a:pt x="170" y="225"/>
                    </a:cubicBezTo>
                    <a:cubicBezTo>
                      <a:pt x="170" y="171"/>
                      <a:pt x="161" y="151"/>
                      <a:pt x="146" y="125"/>
                    </a:cubicBezTo>
                  </a:path>
                </a:pathLst>
              </a:custGeom>
              <a:grpFill/>
              <a:ln>
                <a:solidFill>
                  <a:srgbClr val="A20027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57" name="Freeform 8"/>
              <p:cNvSpPr>
                <a:spLocks/>
              </p:cNvSpPr>
              <p:nvPr/>
            </p:nvSpPr>
            <p:spPr bwMode="auto">
              <a:xfrm>
                <a:off x="5690118" y="2370338"/>
                <a:ext cx="873493" cy="1116841"/>
              </a:xfrm>
              <a:custGeom>
                <a:avLst/>
                <a:gdLst>
                  <a:gd name="T0" fmla="*/ 144 w 144"/>
                  <a:gd name="T1" fmla="*/ 59 h 184"/>
                  <a:gd name="T2" fmla="*/ 123 w 144"/>
                  <a:gd name="T3" fmla="*/ 38 h 184"/>
                  <a:gd name="T4" fmla="*/ 120 w 144"/>
                  <a:gd name="T5" fmla="*/ 38 h 184"/>
                  <a:gd name="T6" fmla="*/ 112 w 144"/>
                  <a:gd name="T7" fmla="*/ 28 h 184"/>
                  <a:gd name="T8" fmla="*/ 113 w 144"/>
                  <a:gd name="T9" fmla="*/ 23 h 184"/>
                  <a:gd name="T10" fmla="*/ 90 w 144"/>
                  <a:gd name="T11" fmla="*/ 0 h 184"/>
                  <a:gd name="T12" fmla="*/ 71 w 144"/>
                  <a:gd name="T13" fmla="*/ 12 h 184"/>
                  <a:gd name="T14" fmla="*/ 69 w 144"/>
                  <a:gd name="T15" fmla="*/ 12 h 184"/>
                  <a:gd name="T16" fmla="*/ 48 w 144"/>
                  <a:gd name="T17" fmla="*/ 33 h 184"/>
                  <a:gd name="T18" fmla="*/ 48 w 144"/>
                  <a:gd name="T19" fmla="*/ 35 h 184"/>
                  <a:gd name="T20" fmla="*/ 33 w 144"/>
                  <a:gd name="T21" fmla="*/ 42 h 184"/>
                  <a:gd name="T22" fmla="*/ 21 w 144"/>
                  <a:gd name="T23" fmla="*/ 38 h 184"/>
                  <a:gd name="T24" fmla="*/ 0 w 144"/>
                  <a:gd name="T25" fmla="*/ 59 h 184"/>
                  <a:gd name="T26" fmla="*/ 13 w 144"/>
                  <a:gd name="T27" fmla="*/ 79 h 184"/>
                  <a:gd name="T28" fmla="*/ 57 w 144"/>
                  <a:gd name="T29" fmla="*/ 114 h 184"/>
                  <a:gd name="T30" fmla="*/ 73 w 144"/>
                  <a:gd name="T31" fmla="*/ 148 h 184"/>
                  <a:gd name="T32" fmla="*/ 95 w 144"/>
                  <a:gd name="T33" fmla="*/ 184 h 184"/>
                  <a:gd name="T34" fmla="*/ 104 w 144"/>
                  <a:gd name="T35" fmla="*/ 184 h 184"/>
                  <a:gd name="T36" fmla="*/ 98 w 144"/>
                  <a:gd name="T37" fmla="*/ 142 h 184"/>
                  <a:gd name="T38" fmla="*/ 114 w 144"/>
                  <a:gd name="T39" fmla="*/ 107 h 184"/>
                  <a:gd name="T40" fmla="*/ 134 w 144"/>
                  <a:gd name="T41" fmla="*/ 77 h 184"/>
                  <a:gd name="T42" fmla="*/ 144 w 144"/>
                  <a:gd name="T43" fmla="*/ 59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4" h="184">
                    <a:moveTo>
                      <a:pt x="144" y="59"/>
                    </a:moveTo>
                    <a:cubicBezTo>
                      <a:pt x="144" y="48"/>
                      <a:pt x="134" y="38"/>
                      <a:pt x="123" y="38"/>
                    </a:cubicBezTo>
                    <a:cubicBezTo>
                      <a:pt x="122" y="38"/>
                      <a:pt x="120" y="38"/>
                      <a:pt x="120" y="38"/>
                    </a:cubicBezTo>
                    <a:cubicBezTo>
                      <a:pt x="118" y="34"/>
                      <a:pt x="116" y="31"/>
                      <a:pt x="112" y="28"/>
                    </a:cubicBezTo>
                    <a:cubicBezTo>
                      <a:pt x="113" y="26"/>
                      <a:pt x="113" y="25"/>
                      <a:pt x="113" y="23"/>
                    </a:cubicBezTo>
                    <a:cubicBezTo>
                      <a:pt x="113" y="11"/>
                      <a:pt x="103" y="0"/>
                      <a:pt x="90" y="0"/>
                    </a:cubicBezTo>
                    <a:cubicBezTo>
                      <a:pt x="82" y="0"/>
                      <a:pt x="75" y="5"/>
                      <a:pt x="71" y="12"/>
                    </a:cubicBezTo>
                    <a:cubicBezTo>
                      <a:pt x="70" y="12"/>
                      <a:pt x="70" y="12"/>
                      <a:pt x="69" y="12"/>
                    </a:cubicBezTo>
                    <a:cubicBezTo>
                      <a:pt x="57" y="12"/>
                      <a:pt x="48" y="21"/>
                      <a:pt x="48" y="33"/>
                    </a:cubicBezTo>
                    <a:cubicBezTo>
                      <a:pt x="48" y="34"/>
                      <a:pt x="48" y="34"/>
                      <a:pt x="48" y="35"/>
                    </a:cubicBezTo>
                    <a:cubicBezTo>
                      <a:pt x="42" y="35"/>
                      <a:pt x="37" y="38"/>
                      <a:pt x="33" y="42"/>
                    </a:cubicBezTo>
                    <a:cubicBezTo>
                      <a:pt x="30" y="40"/>
                      <a:pt x="25" y="38"/>
                      <a:pt x="21" y="38"/>
                    </a:cubicBezTo>
                    <a:cubicBezTo>
                      <a:pt x="9" y="38"/>
                      <a:pt x="0" y="48"/>
                      <a:pt x="0" y="59"/>
                    </a:cubicBezTo>
                    <a:cubicBezTo>
                      <a:pt x="0" y="68"/>
                      <a:pt x="5" y="75"/>
                      <a:pt x="13" y="79"/>
                    </a:cubicBezTo>
                    <a:cubicBezTo>
                      <a:pt x="14" y="84"/>
                      <a:pt x="19" y="113"/>
                      <a:pt x="57" y="114"/>
                    </a:cubicBezTo>
                    <a:cubicBezTo>
                      <a:pt x="57" y="114"/>
                      <a:pt x="42" y="137"/>
                      <a:pt x="73" y="148"/>
                    </a:cubicBezTo>
                    <a:cubicBezTo>
                      <a:pt x="73" y="148"/>
                      <a:pt x="95" y="154"/>
                      <a:pt x="95" y="184"/>
                    </a:cubicBezTo>
                    <a:cubicBezTo>
                      <a:pt x="104" y="184"/>
                      <a:pt x="104" y="184"/>
                      <a:pt x="104" y="184"/>
                    </a:cubicBezTo>
                    <a:cubicBezTo>
                      <a:pt x="104" y="184"/>
                      <a:pt x="113" y="157"/>
                      <a:pt x="98" y="142"/>
                    </a:cubicBezTo>
                    <a:cubicBezTo>
                      <a:pt x="83" y="127"/>
                      <a:pt x="121" y="125"/>
                      <a:pt x="114" y="107"/>
                    </a:cubicBezTo>
                    <a:cubicBezTo>
                      <a:pt x="114" y="107"/>
                      <a:pt x="137" y="97"/>
                      <a:pt x="134" y="77"/>
                    </a:cubicBezTo>
                    <a:cubicBezTo>
                      <a:pt x="140" y="73"/>
                      <a:pt x="144" y="67"/>
                      <a:pt x="144" y="59"/>
                    </a:cubicBezTo>
                  </a:path>
                </a:pathLst>
              </a:custGeom>
              <a:grpFill/>
              <a:ln>
                <a:solidFill>
                  <a:srgbClr val="A20027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58" name="Freeform 9"/>
              <p:cNvSpPr>
                <a:spLocks/>
              </p:cNvSpPr>
              <p:nvPr/>
            </p:nvSpPr>
            <p:spPr bwMode="auto">
              <a:xfrm>
                <a:off x="4638177" y="2736658"/>
                <a:ext cx="702181" cy="893684"/>
              </a:xfrm>
              <a:custGeom>
                <a:avLst/>
                <a:gdLst>
                  <a:gd name="T0" fmla="*/ 144 w 144"/>
                  <a:gd name="T1" fmla="*/ 59 h 183"/>
                  <a:gd name="T2" fmla="*/ 123 w 144"/>
                  <a:gd name="T3" fmla="*/ 38 h 183"/>
                  <a:gd name="T4" fmla="*/ 120 w 144"/>
                  <a:gd name="T5" fmla="*/ 38 h 183"/>
                  <a:gd name="T6" fmla="*/ 112 w 144"/>
                  <a:gd name="T7" fmla="*/ 28 h 183"/>
                  <a:gd name="T8" fmla="*/ 113 w 144"/>
                  <a:gd name="T9" fmla="*/ 22 h 183"/>
                  <a:gd name="T10" fmla="*/ 91 w 144"/>
                  <a:gd name="T11" fmla="*/ 0 h 183"/>
                  <a:gd name="T12" fmla="*/ 71 w 144"/>
                  <a:gd name="T13" fmla="*/ 11 h 183"/>
                  <a:gd name="T14" fmla="*/ 69 w 144"/>
                  <a:gd name="T15" fmla="*/ 11 h 183"/>
                  <a:gd name="T16" fmla="*/ 48 w 144"/>
                  <a:gd name="T17" fmla="*/ 32 h 183"/>
                  <a:gd name="T18" fmla="*/ 48 w 144"/>
                  <a:gd name="T19" fmla="*/ 34 h 183"/>
                  <a:gd name="T20" fmla="*/ 33 w 144"/>
                  <a:gd name="T21" fmla="*/ 41 h 183"/>
                  <a:gd name="T22" fmla="*/ 21 w 144"/>
                  <a:gd name="T23" fmla="*/ 38 h 183"/>
                  <a:gd name="T24" fmla="*/ 0 w 144"/>
                  <a:gd name="T25" fmla="*/ 59 h 183"/>
                  <a:gd name="T26" fmla="*/ 13 w 144"/>
                  <a:gd name="T27" fmla="*/ 78 h 183"/>
                  <a:gd name="T28" fmla="*/ 58 w 144"/>
                  <a:gd name="T29" fmla="*/ 114 h 183"/>
                  <a:gd name="T30" fmla="*/ 74 w 144"/>
                  <a:gd name="T31" fmla="*/ 148 h 183"/>
                  <a:gd name="T32" fmla="*/ 95 w 144"/>
                  <a:gd name="T33" fmla="*/ 183 h 183"/>
                  <a:gd name="T34" fmla="*/ 104 w 144"/>
                  <a:gd name="T35" fmla="*/ 183 h 183"/>
                  <a:gd name="T36" fmla="*/ 98 w 144"/>
                  <a:gd name="T37" fmla="*/ 141 h 183"/>
                  <a:gd name="T38" fmla="*/ 114 w 144"/>
                  <a:gd name="T39" fmla="*/ 107 h 183"/>
                  <a:gd name="T40" fmla="*/ 134 w 144"/>
                  <a:gd name="T41" fmla="*/ 76 h 183"/>
                  <a:gd name="T42" fmla="*/ 144 w 144"/>
                  <a:gd name="T43" fmla="*/ 5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4" h="183">
                    <a:moveTo>
                      <a:pt x="144" y="59"/>
                    </a:moveTo>
                    <a:cubicBezTo>
                      <a:pt x="144" y="47"/>
                      <a:pt x="134" y="38"/>
                      <a:pt x="123" y="38"/>
                    </a:cubicBezTo>
                    <a:cubicBezTo>
                      <a:pt x="122" y="38"/>
                      <a:pt x="121" y="38"/>
                      <a:pt x="120" y="38"/>
                    </a:cubicBezTo>
                    <a:cubicBezTo>
                      <a:pt x="118" y="34"/>
                      <a:pt x="116" y="30"/>
                      <a:pt x="112" y="28"/>
                    </a:cubicBezTo>
                    <a:cubicBezTo>
                      <a:pt x="113" y="26"/>
                      <a:pt x="113" y="24"/>
                      <a:pt x="113" y="22"/>
                    </a:cubicBezTo>
                    <a:cubicBezTo>
                      <a:pt x="113" y="10"/>
                      <a:pt x="103" y="0"/>
                      <a:pt x="91" y="0"/>
                    </a:cubicBezTo>
                    <a:cubicBezTo>
                      <a:pt x="82" y="0"/>
                      <a:pt x="75" y="5"/>
                      <a:pt x="71" y="11"/>
                    </a:cubicBezTo>
                    <a:cubicBezTo>
                      <a:pt x="70" y="11"/>
                      <a:pt x="70" y="11"/>
                      <a:pt x="69" y="11"/>
                    </a:cubicBezTo>
                    <a:cubicBezTo>
                      <a:pt x="58" y="11"/>
                      <a:pt x="48" y="21"/>
                      <a:pt x="48" y="32"/>
                    </a:cubicBezTo>
                    <a:cubicBezTo>
                      <a:pt x="48" y="33"/>
                      <a:pt x="48" y="34"/>
                      <a:pt x="48" y="34"/>
                    </a:cubicBezTo>
                    <a:cubicBezTo>
                      <a:pt x="42" y="34"/>
                      <a:pt x="37" y="37"/>
                      <a:pt x="33" y="41"/>
                    </a:cubicBezTo>
                    <a:cubicBezTo>
                      <a:pt x="30" y="39"/>
                      <a:pt x="26" y="38"/>
                      <a:pt x="21" y="38"/>
                    </a:cubicBezTo>
                    <a:cubicBezTo>
                      <a:pt x="10" y="38"/>
                      <a:pt x="0" y="47"/>
                      <a:pt x="0" y="59"/>
                    </a:cubicBezTo>
                    <a:cubicBezTo>
                      <a:pt x="0" y="67"/>
                      <a:pt x="5" y="75"/>
                      <a:pt x="13" y="78"/>
                    </a:cubicBezTo>
                    <a:cubicBezTo>
                      <a:pt x="14" y="83"/>
                      <a:pt x="19" y="113"/>
                      <a:pt x="58" y="114"/>
                    </a:cubicBezTo>
                    <a:cubicBezTo>
                      <a:pt x="58" y="114"/>
                      <a:pt x="43" y="137"/>
                      <a:pt x="74" y="148"/>
                    </a:cubicBezTo>
                    <a:cubicBezTo>
                      <a:pt x="74" y="148"/>
                      <a:pt x="95" y="153"/>
                      <a:pt x="95" y="183"/>
                    </a:cubicBezTo>
                    <a:cubicBezTo>
                      <a:pt x="104" y="183"/>
                      <a:pt x="104" y="183"/>
                      <a:pt x="104" y="183"/>
                    </a:cubicBezTo>
                    <a:cubicBezTo>
                      <a:pt x="104" y="183"/>
                      <a:pt x="113" y="156"/>
                      <a:pt x="98" y="141"/>
                    </a:cubicBezTo>
                    <a:cubicBezTo>
                      <a:pt x="83" y="127"/>
                      <a:pt x="121" y="125"/>
                      <a:pt x="114" y="107"/>
                    </a:cubicBezTo>
                    <a:cubicBezTo>
                      <a:pt x="114" y="107"/>
                      <a:pt x="137" y="96"/>
                      <a:pt x="134" y="76"/>
                    </a:cubicBezTo>
                    <a:cubicBezTo>
                      <a:pt x="140" y="72"/>
                      <a:pt x="144" y="66"/>
                      <a:pt x="144" y="59"/>
                    </a:cubicBezTo>
                  </a:path>
                </a:pathLst>
              </a:custGeom>
              <a:grpFill/>
              <a:ln>
                <a:solidFill>
                  <a:srgbClr val="A20027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59" name="Freeform 6"/>
              <p:cNvSpPr>
                <a:spLocks/>
              </p:cNvSpPr>
              <p:nvPr/>
            </p:nvSpPr>
            <p:spPr bwMode="auto">
              <a:xfrm>
                <a:off x="4547514" y="3842497"/>
                <a:ext cx="447805" cy="625593"/>
              </a:xfrm>
              <a:custGeom>
                <a:avLst/>
                <a:gdLst>
                  <a:gd name="T0" fmla="*/ 147 w 170"/>
                  <a:gd name="T1" fmla="*/ 125 h 237"/>
                  <a:gd name="T2" fmla="*/ 129 w 170"/>
                  <a:gd name="T3" fmla="*/ 65 h 237"/>
                  <a:gd name="T4" fmla="*/ 129 w 170"/>
                  <a:gd name="T5" fmla="*/ 0 h 237"/>
                  <a:gd name="T6" fmla="*/ 88 w 170"/>
                  <a:gd name="T7" fmla="*/ 0 h 237"/>
                  <a:gd name="T8" fmla="*/ 82 w 170"/>
                  <a:gd name="T9" fmla="*/ 0 h 237"/>
                  <a:gd name="T10" fmla="*/ 41 w 170"/>
                  <a:gd name="T11" fmla="*/ 0 h 237"/>
                  <a:gd name="T12" fmla="*/ 41 w 170"/>
                  <a:gd name="T13" fmla="*/ 65 h 237"/>
                  <a:gd name="T14" fmla="*/ 23 w 170"/>
                  <a:gd name="T15" fmla="*/ 125 h 237"/>
                  <a:gd name="T16" fmla="*/ 0 w 170"/>
                  <a:gd name="T17" fmla="*/ 225 h 237"/>
                  <a:gd name="T18" fmla="*/ 0 w 170"/>
                  <a:gd name="T19" fmla="*/ 237 h 237"/>
                  <a:gd name="T20" fmla="*/ 83 w 170"/>
                  <a:gd name="T21" fmla="*/ 237 h 237"/>
                  <a:gd name="T22" fmla="*/ 87 w 170"/>
                  <a:gd name="T23" fmla="*/ 237 h 237"/>
                  <a:gd name="T24" fmla="*/ 170 w 170"/>
                  <a:gd name="T25" fmla="*/ 237 h 237"/>
                  <a:gd name="T26" fmla="*/ 170 w 170"/>
                  <a:gd name="T27" fmla="*/ 225 h 237"/>
                  <a:gd name="T28" fmla="*/ 147 w 170"/>
                  <a:gd name="T29" fmla="*/ 125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0" h="237">
                    <a:moveTo>
                      <a:pt x="147" y="125"/>
                    </a:moveTo>
                    <a:cubicBezTo>
                      <a:pt x="132" y="99"/>
                      <a:pt x="129" y="65"/>
                      <a:pt x="129" y="65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65"/>
                      <a:pt x="41" y="65"/>
                      <a:pt x="41" y="65"/>
                    </a:cubicBezTo>
                    <a:cubicBezTo>
                      <a:pt x="41" y="65"/>
                      <a:pt x="38" y="99"/>
                      <a:pt x="23" y="125"/>
                    </a:cubicBezTo>
                    <a:cubicBezTo>
                      <a:pt x="9" y="151"/>
                      <a:pt x="0" y="171"/>
                      <a:pt x="0" y="225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83" y="237"/>
                      <a:pt x="83" y="237"/>
                      <a:pt x="83" y="237"/>
                    </a:cubicBezTo>
                    <a:cubicBezTo>
                      <a:pt x="87" y="237"/>
                      <a:pt x="87" y="237"/>
                      <a:pt x="87" y="237"/>
                    </a:cubicBezTo>
                    <a:cubicBezTo>
                      <a:pt x="170" y="237"/>
                      <a:pt x="170" y="237"/>
                      <a:pt x="170" y="237"/>
                    </a:cubicBezTo>
                    <a:cubicBezTo>
                      <a:pt x="170" y="225"/>
                      <a:pt x="170" y="225"/>
                      <a:pt x="170" y="225"/>
                    </a:cubicBezTo>
                    <a:cubicBezTo>
                      <a:pt x="170" y="171"/>
                      <a:pt x="162" y="151"/>
                      <a:pt x="147" y="125"/>
                    </a:cubicBezTo>
                  </a:path>
                </a:pathLst>
              </a:custGeom>
              <a:grpFill/>
              <a:ln>
                <a:solidFill>
                  <a:srgbClr val="A20027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</p:grpSp>
        <p:cxnSp>
          <p:nvCxnSpPr>
            <p:cNvPr id="460" name="Straight Connector 28"/>
            <p:cNvCxnSpPr/>
            <p:nvPr/>
          </p:nvCxnSpPr>
          <p:spPr>
            <a:xfrm rot="5400000" flipH="1" flipV="1">
              <a:off x="12088693" y="4892994"/>
              <a:ext cx="1357322" cy="7700"/>
            </a:xfrm>
            <a:prstGeom prst="line">
              <a:avLst/>
            </a:prstGeom>
            <a:ln w="12700">
              <a:solidFill>
                <a:srgbClr val="A20027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28"/>
            <p:cNvCxnSpPr>
              <a:stCxn id="472" idx="1"/>
            </p:cNvCxnSpPr>
            <p:nvPr/>
          </p:nvCxnSpPr>
          <p:spPr>
            <a:xfrm rot="10800000" flipH="1">
              <a:off x="12406313" y="4218184"/>
              <a:ext cx="7700" cy="839950"/>
            </a:xfrm>
            <a:prstGeom prst="line">
              <a:avLst/>
            </a:prstGeom>
            <a:ln w="12700">
              <a:solidFill>
                <a:srgbClr val="A20027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2" name="Группа 461"/>
            <p:cNvGrpSpPr/>
            <p:nvPr/>
          </p:nvGrpSpPr>
          <p:grpSpPr>
            <a:xfrm>
              <a:off x="12263438" y="5361191"/>
              <a:ext cx="313134" cy="464343"/>
              <a:chOff x="5544009" y="2777584"/>
              <a:chExt cx="313134" cy="464343"/>
            </a:xfrm>
            <a:solidFill>
              <a:srgbClr val="A20027"/>
            </a:solidFill>
          </p:grpSpPr>
          <p:sp>
            <p:nvSpPr>
              <p:cNvPr id="463" name="Oval 21"/>
              <p:cNvSpPr>
                <a:spLocks noChangeArrowheads="1"/>
              </p:cNvSpPr>
              <p:nvPr/>
            </p:nvSpPr>
            <p:spPr bwMode="auto">
              <a:xfrm>
                <a:off x="5652356" y="2815683"/>
                <a:ext cx="105966" cy="105966"/>
              </a:xfrm>
              <a:prstGeom prst="ellipse">
                <a:avLst/>
              </a:prstGeom>
              <a:grpFill/>
              <a:ln>
                <a:solidFill>
                  <a:srgbClr val="A20027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64" name="Freeform 22"/>
              <p:cNvSpPr>
                <a:spLocks/>
              </p:cNvSpPr>
              <p:nvPr/>
            </p:nvSpPr>
            <p:spPr bwMode="auto">
              <a:xfrm>
                <a:off x="5690455" y="2894264"/>
                <a:ext cx="166688" cy="347663"/>
              </a:xfrm>
              <a:custGeom>
                <a:avLst/>
                <a:gdLst>
                  <a:gd name="T0" fmla="*/ 0 w 102"/>
                  <a:gd name="T1" fmla="*/ 6 h 213"/>
                  <a:gd name="T2" fmla="*/ 68 w 102"/>
                  <a:gd name="T3" fmla="*/ 184 h 213"/>
                  <a:gd name="T4" fmla="*/ 99 w 102"/>
                  <a:gd name="T5" fmla="*/ 213 h 213"/>
                  <a:gd name="T6" fmla="*/ 23 w 102"/>
                  <a:gd name="T7" fmla="*/ 0 h 213"/>
                  <a:gd name="T8" fmla="*/ 0 w 102"/>
                  <a:gd name="T9" fmla="*/ 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213">
                    <a:moveTo>
                      <a:pt x="0" y="6"/>
                    </a:moveTo>
                    <a:cubicBezTo>
                      <a:pt x="0" y="7"/>
                      <a:pt x="68" y="184"/>
                      <a:pt x="68" y="184"/>
                    </a:cubicBezTo>
                    <a:cubicBezTo>
                      <a:pt x="68" y="184"/>
                      <a:pt x="96" y="213"/>
                      <a:pt x="99" y="213"/>
                    </a:cubicBezTo>
                    <a:cubicBezTo>
                      <a:pt x="102" y="213"/>
                      <a:pt x="23" y="0"/>
                      <a:pt x="23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solidFill>
                  <a:srgbClr val="A20027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65" name="Freeform 23"/>
              <p:cNvSpPr>
                <a:spLocks/>
              </p:cNvSpPr>
              <p:nvPr/>
            </p:nvSpPr>
            <p:spPr bwMode="auto">
              <a:xfrm>
                <a:off x="5544009" y="2894264"/>
                <a:ext cx="178594" cy="342900"/>
              </a:xfrm>
              <a:custGeom>
                <a:avLst/>
                <a:gdLst>
                  <a:gd name="T0" fmla="*/ 149 w 150"/>
                  <a:gd name="T1" fmla="*/ 14 h 288"/>
                  <a:gd name="T2" fmla="*/ 40 w 150"/>
                  <a:gd name="T3" fmla="*/ 248 h 288"/>
                  <a:gd name="T4" fmla="*/ 0 w 150"/>
                  <a:gd name="T5" fmla="*/ 288 h 288"/>
                  <a:gd name="T6" fmla="*/ 11 w 150"/>
                  <a:gd name="T7" fmla="*/ 233 h 288"/>
                  <a:gd name="T8" fmla="*/ 117 w 150"/>
                  <a:gd name="T9" fmla="*/ 0 h 288"/>
                  <a:gd name="T10" fmla="*/ 150 w 150"/>
                  <a:gd name="T11" fmla="*/ 11 h 288"/>
                  <a:gd name="T12" fmla="*/ 149 w 150"/>
                  <a:gd name="T13" fmla="*/ 14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288">
                    <a:moveTo>
                      <a:pt x="149" y="14"/>
                    </a:moveTo>
                    <a:lnTo>
                      <a:pt x="40" y="248"/>
                    </a:lnTo>
                    <a:lnTo>
                      <a:pt x="0" y="288"/>
                    </a:lnTo>
                    <a:lnTo>
                      <a:pt x="11" y="233"/>
                    </a:lnTo>
                    <a:lnTo>
                      <a:pt x="117" y="0"/>
                    </a:lnTo>
                    <a:lnTo>
                      <a:pt x="150" y="11"/>
                    </a:lnTo>
                    <a:lnTo>
                      <a:pt x="149" y="14"/>
                    </a:lnTo>
                    <a:close/>
                  </a:path>
                </a:pathLst>
              </a:custGeom>
              <a:grpFill/>
              <a:ln>
                <a:solidFill>
                  <a:srgbClr val="A20027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66" name="Freeform 24"/>
              <p:cNvSpPr>
                <a:spLocks/>
              </p:cNvSpPr>
              <p:nvPr/>
            </p:nvSpPr>
            <p:spPr bwMode="auto">
              <a:xfrm>
                <a:off x="5699981" y="2777584"/>
                <a:ext cx="19050" cy="59531"/>
              </a:xfrm>
              <a:custGeom>
                <a:avLst/>
                <a:gdLst>
                  <a:gd name="T0" fmla="*/ 12 w 12"/>
                  <a:gd name="T1" fmla="*/ 30 h 36"/>
                  <a:gd name="T2" fmla="*/ 6 w 12"/>
                  <a:gd name="T3" fmla="*/ 36 h 36"/>
                  <a:gd name="T4" fmla="*/ 0 w 12"/>
                  <a:gd name="T5" fmla="*/ 30 h 36"/>
                  <a:gd name="T6" fmla="*/ 0 w 12"/>
                  <a:gd name="T7" fmla="*/ 6 h 36"/>
                  <a:gd name="T8" fmla="*/ 6 w 12"/>
                  <a:gd name="T9" fmla="*/ 0 h 36"/>
                  <a:gd name="T10" fmla="*/ 12 w 12"/>
                  <a:gd name="T11" fmla="*/ 6 h 36"/>
                  <a:gd name="T12" fmla="*/ 12 w 12"/>
                  <a:gd name="T13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6">
                    <a:moveTo>
                      <a:pt x="12" y="30"/>
                    </a:moveTo>
                    <a:cubicBezTo>
                      <a:pt x="12" y="33"/>
                      <a:pt x="10" y="36"/>
                      <a:pt x="6" y="36"/>
                    </a:cubicBezTo>
                    <a:cubicBezTo>
                      <a:pt x="3" y="36"/>
                      <a:pt x="0" y="33"/>
                      <a:pt x="0" y="3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2" y="3"/>
                      <a:pt x="12" y="6"/>
                    </a:cubicBezTo>
                    <a:lnTo>
                      <a:pt x="12" y="30"/>
                    </a:lnTo>
                    <a:close/>
                  </a:path>
                </a:pathLst>
              </a:custGeom>
              <a:grpFill/>
              <a:ln>
                <a:solidFill>
                  <a:srgbClr val="A20027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</p:grpSp>
        <p:cxnSp>
          <p:nvCxnSpPr>
            <p:cNvPr id="467" name="Straight Connector 28"/>
            <p:cNvCxnSpPr/>
            <p:nvPr/>
          </p:nvCxnSpPr>
          <p:spPr>
            <a:xfrm rot="5400000" flipH="1" flipV="1">
              <a:off x="12338726" y="5143027"/>
              <a:ext cx="1857388" cy="7700"/>
            </a:xfrm>
            <a:prstGeom prst="line">
              <a:avLst/>
            </a:prstGeom>
            <a:ln w="12700">
              <a:solidFill>
                <a:srgbClr val="A20027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8" name="Group 232"/>
            <p:cNvGrpSpPr/>
            <p:nvPr/>
          </p:nvGrpSpPr>
          <p:grpSpPr>
            <a:xfrm>
              <a:off x="12692066" y="6004133"/>
              <a:ext cx="361950" cy="294085"/>
              <a:chOff x="2974975" y="5006976"/>
              <a:chExt cx="482600" cy="392113"/>
            </a:xfrm>
            <a:solidFill>
              <a:srgbClr val="A20027"/>
            </a:solidFill>
          </p:grpSpPr>
          <p:sp>
            <p:nvSpPr>
              <p:cNvPr id="469" name="Freeform 46"/>
              <p:cNvSpPr>
                <a:spLocks noEditPoints="1"/>
              </p:cNvSpPr>
              <p:nvPr/>
            </p:nvSpPr>
            <p:spPr bwMode="auto">
              <a:xfrm>
                <a:off x="3306763" y="5127626"/>
                <a:ext cx="90487" cy="120650"/>
              </a:xfrm>
              <a:custGeom>
                <a:avLst/>
                <a:gdLst>
                  <a:gd name="T0" fmla="*/ 11 w 24"/>
                  <a:gd name="T1" fmla="*/ 2 h 32"/>
                  <a:gd name="T2" fmla="*/ 8 w 24"/>
                  <a:gd name="T3" fmla="*/ 0 h 32"/>
                  <a:gd name="T4" fmla="*/ 4 w 24"/>
                  <a:gd name="T5" fmla="*/ 0 h 32"/>
                  <a:gd name="T6" fmla="*/ 0 w 24"/>
                  <a:gd name="T7" fmla="*/ 4 h 32"/>
                  <a:gd name="T8" fmla="*/ 0 w 24"/>
                  <a:gd name="T9" fmla="*/ 28 h 32"/>
                  <a:gd name="T10" fmla="*/ 4 w 24"/>
                  <a:gd name="T11" fmla="*/ 32 h 32"/>
                  <a:gd name="T12" fmla="*/ 20 w 24"/>
                  <a:gd name="T13" fmla="*/ 32 h 32"/>
                  <a:gd name="T14" fmla="*/ 24 w 24"/>
                  <a:gd name="T15" fmla="*/ 28 h 32"/>
                  <a:gd name="T16" fmla="*/ 24 w 24"/>
                  <a:gd name="T17" fmla="*/ 22 h 32"/>
                  <a:gd name="T18" fmla="*/ 23 w 24"/>
                  <a:gd name="T19" fmla="*/ 20 h 32"/>
                  <a:gd name="T20" fmla="*/ 11 w 24"/>
                  <a:gd name="T21" fmla="*/ 2 h 32"/>
                  <a:gd name="T22" fmla="*/ 20 w 24"/>
                  <a:gd name="T23" fmla="*/ 28 h 32"/>
                  <a:gd name="T24" fmla="*/ 4 w 24"/>
                  <a:gd name="T25" fmla="*/ 28 h 32"/>
                  <a:gd name="T26" fmla="*/ 4 w 24"/>
                  <a:gd name="T27" fmla="*/ 4 h 32"/>
                  <a:gd name="T28" fmla="*/ 8 w 24"/>
                  <a:gd name="T29" fmla="*/ 4 h 32"/>
                  <a:gd name="T30" fmla="*/ 20 w 24"/>
                  <a:gd name="T31" fmla="*/ 22 h 32"/>
                  <a:gd name="T32" fmla="*/ 20 w 24"/>
                  <a:gd name="T33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32">
                    <a:moveTo>
                      <a:pt x="11" y="2"/>
                    </a:moveTo>
                    <a:cubicBezTo>
                      <a:pt x="11" y="1"/>
                      <a:pt x="9" y="0"/>
                      <a:pt x="8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0"/>
                      <a:pt x="2" y="32"/>
                      <a:pt x="4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2" y="32"/>
                      <a:pt x="24" y="30"/>
                      <a:pt x="24" y="28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1"/>
                      <a:pt x="24" y="20"/>
                      <a:pt x="23" y="20"/>
                    </a:cubicBezTo>
                    <a:lnTo>
                      <a:pt x="11" y="2"/>
                    </a:lnTo>
                    <a:close/>
                    <a:moveTo>
                      <a:pt x="20" y="28"/>
                    </a:moveTo>
                    <a:cubicBezTo>
                      <a:pt x="4" y="28"/>
                      <a:pt x="4" y="28"/>
                      <a:pt x="4" y="28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0" y="22"/>
                      <a:pt x="20" y="22"/>
                      <a:pt x="20" y="22"/>
                    </a:cubicBezTo>
                    <a:lnTo>
                      <a:pt x="20" y="28"/>
                    </a:lnTo>
                    <a:close/>
                  </a:path>
                </a:pathLst>
              </a:custGeom>
              <a:grpFill/>
              <a:ln>
                <a:solidFill>
                  <a:srgbClr val="A20027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70" name="Freeform 47"/>
              <p:cNvSpPr>
                <a:spLocks noEditPoints="1"/>
              </p:cNvSpPr>
              <p:nvPr/>
            </p:nvSpPr>
            <p:spPr bwMode="auto">
              <a:xfrm>
                <a:off x="2974975" y="5006976"/>
                <a:ext cx="482600" cy="392113"/>
              </a:xfrm>
              <a:custGeom>
                <a:avLst/>
                <a:gdLst>
                  <a:gd name="T0" fmla="*/ 126 w 128"/>
                  <a:gd name="T1" fmla="*/ 49 h 104"/>
                  <a:gd name="T2" fmla="*/ 110 w 128"/>
                  <a:gd name="T3" fmla="*/ 25 h 104"/>
                  <a:gd name="T4" fmla="*/ 100 w 128"/>
                  <a:gd name="T5" fmla="*/ 20 h 104"/>
                  <a:gd name="T6" fmla="*/ 84 w 128"/>
                  <a:gd name="T7" fmla="*/ 20 h 104"/>
                  <a:gd name="T8" fmla="*/ 84 w 128"/>
                  <a:gd name="T9" fmla="*/ 12 h 104"/>
                  <a:gd name="T10" fmla="*/ 72 w 128"/>
                  <a:gd name="T11" fmla="*/ 0 h 104"/>
                  <a:gd name="T12" fmla="*/ 12 w 128"/>
                  <a:gd name="T13" fmla="*/ 0 h 104"/>
                  <a:gd name="T14" fmla="*/ 0 w 128"/>
                  <a:gd name="T15" fmla="*/ 12 h 104"/>
                  <a:gd name="T16" fmla="*/ 0 w 128"/>
                  <a:gd name="T17" fmla="*/ 56 h 104"/>
                  <a:gd name="T18" fmla="*/ 12 w 128"/>
                  <a:gd name="T19" fmla="*/ 68 h 104"/>
                  <a:gd name="T20" fmla="*/ 12 w 128"/>
                  <a:gd name="T21" fmla="*/ 68 h 104"/>
                  <a:gd name="T22" fmla="*/ 12 w 128"/>
                  <a:gd name="T23" fmla="*/ 80 h 104"/>
                  <a:gd name="T24" fmla="*/ 24 w 128"/>
                  <a:gd name="T25" fmla="*/ 92 h 104"/>
                  <a:gd name="T26" fmla="*/ 29 w 128"/>
                  <a:gd name="T27" fmla="*/ 92 h 104"/>
                  <a:gd name="T28" fmla="*/ 44 w 128"/>
                  <a:gd name="T29" fmla="*/ 104 h 104"/>
                  <a:gd name="T30" fmla="*/ 59 w 128"/>
                  <a:gd name="T31" fmla="*/ 92 h 104"/>
                  <a:gd name="T32" fmla="*/ 81 w 128"/>
                  <a:gd name="T33" fmla="*/ 92 h 104"/>
                  <a:gd name="T34" fmla="*/ 96 w 128"/>
                  <a:gd name="T35" fmla="*/ 104 h 104"/>
                  <a:gd name="T36" fmla="*/ 111 w 128"/>
                  <a:gd name="T37" fmla="*/ 92 h 104"/>
                  <a:gd name="T38" fmla="*/ 116 w 128"/>
                  <a:gd name="T39" fmla="*/ 92 h 104"/>
                  <a:gd name="T40" fmla="*/ 128 w 128"/>
                  <a:gd name="T41" fmla="*/ 80 h 104"/>
                  <a:gd name="T42" fmla="*/ 128 w 128"/>
                  <a:gd name="T43" fmla="*/ 56 h 104"/>
                  <a:gd name="T44" fmla="*/ 126 w 128"/>
                  <a:gd name="T45" fmla="*/ 49 h 104"/>
                  <a:gd name="T46" fmla="*/ 12 w 128"/>
                  <a:gd name="T47" fmla="*/ 60 h 104"/>
                  <a:gd name="T48" fmla="*/ 8 w 128"/>
                  <a:gd name="T49" fmla="*/ 56 h 104"/>
                  <a:gd name="T50" fmla="*/ 8 w 128"/>
                  <a:gd name="T51" fmla="*/ 12 h 104"/>
                  <a:gd name="T52" fmla="*/ 12 w 128"/>
                  <a:gd name="T53" fmla="*/ 8 h 104"/>
                  <a:gd name="T54" fmla="*/ 72 w 128"/>
                  <a:gd name="T55" fmla="*/ 8 h 104"/>
                  <a:gd name="T56" fmla="*/ 76 w 128"/>
                  <a:gd name="T57" fmla="*/ 12 h 104"/>
                  <a:gd name="T58" fmla="*/ 76 w 128"/>
                  <a:gd name="T59" fmla="*/ 20 h 104"/>
                  <a:gd name="T60" fmla="*/ 76 w 128"/>
                  <a:gd name="T61" fmla="*/ 28 h 104"/>
                  <a:gd name="T62" fmla="*/ 76 w 128"/>
                  <a:gd name="T63" fmla="*/ 56 h 104"/>
                  <a:gd name="T64" fmla="*/ 72 w 128"/>
                  <a:gd name="T65" fmla="*/ 60 h 104"/>
                  <a:gd name="T66" fmla="*/ 12 w 128"/>
                  <a:gd name="T67" fmla="*/ 60 h 104"/>
                  <a:gd name="T68" fmla="*/ 44 w 128"/>
                  <a:gd name="T69" fmla="*/ 96 h 104"/>
                  <a:gd name="T70" fmla="*/ 36 w 128"/>
                  <a:gd name="T71" fmla="*/ 88 h 104"/>
                  <a:gd name="T72" fmla="*/ 44 w 128"/>
                  <a:gd name="T73" fmla="*/ 80 h 104"/>
                  <a:gd name="T74" fmla="*/ 52 w 128"/>
                  <a:gd name="T75" fmla="*/ 88 h 104"/>
                  <a:gd name="T76" fmla="*/ 44 w 128"/>
                  <a:gd name="T77" fmla="*/ 96 h 104"/>
                  <a:gd name="T78" fmla="*/ 96 w 128"/>
                  <a:gd name="T79" fmla="*/ 96 h 104"/>
                  <a:gd name="T80" fmla="*/ 88 w 128"/>
                  <a:gd name="T81" fmla="*/ 88 h 104"/>
                  <a:gd name="T82" fmla="*/ 96 w 128"/>
                  <a:gd name="T83" fmla="*/ 80 h 104"/>
                  <a:gd name="T84" fmla="*/ 104 w 128"/>
                  <a:gd name="T85" fmla="*/ 88 h 104"/>
                  <a:gd name="T86" fmla="*/ 96 w 128"/>
                  <a:gd name="T87" fmla="*/ 96 h 104"/>
                  <a:gd name="T88" fmla="*/ 120 w 128"/>
                  <a:gd name="T89" fmla="*/ 80 h 104"/>
                  <a:gd name="T90" fmla="*/ 116 w 128"/>
                  <a:gd name="T91" fmla="*/ 84 h 104"/>
                  <a:gd name="T92" fmla="*/ 111 w 128"/>
                  <a:gd name="T93" fmla="*/ 84 h 104"/>
                  <a:gd name="T94" fmla="*/ 96 w 128"/>
                  <a:gd name="T95" fmla="*/ 72 h 104"/>
                  <a:gd name="T96" fmla="*/ 81 w 128"/>
                  <a:gd name="T97" fmla="*/ 84 h 104"/>
                  <a:gd name="T98" fmla="*/ 59 w 128"/>
                  <a:gd name="T99" fmla="*/ 84 h 104"/>
                  <a:gd name="T100" fmla="*/ 44 w 128"/>
                  <a:gd name="T101" fmla="*/ 72 h 104"/>
                  <a:gd name="T102" fmla="*/ 29 w 128"/>
                  <a:gd name="T103" fmla="*/ 84 h 104"/>
                  <a:gd name="T104" fmla="*/ 24 w 128"/>
                  <a:gd name="T105" fmla="*/ 84 h 104"/>
                  <a:gd name="T106" fmla="*/ 20 w 128"/>
                  <a:gd name="T107" fmla="*/ 80 h 104"/>
                  <a:gd name="T108" fmla="*/ 20 w 128"/>
                  <a:gd name="T109" fmla="*/ 68 h 104"/>
                  <a:gd name="T110" fmla="*/ 72 w 128"/>
                  <a:gd name="T111" fmla="*/ 68 h 104"/>
                  <a:gd name="T112" fmla="*/ 84 w 128"/>
                  <a:gd name="T113" fmla="*/ 56 h 104"/>
                  <a:gd name="T114" fmla="*/ 84 w 128"/>
                  <a:gd name="T115" fmla="*/ 28 h 104"/>
                  <a:gd name="T116" fmla="*/ 100 w 128"/>
                  <a:gd name="T117" fmla="*/ 28 h 104"/>
                  <a:gd name="T118" fmla="*/ 103 w 128"/>
                  <a:gd name="T119" fmla="*/ 30 h 104"/>
                  <a:gd name="T120" fmla="*/ 119 w 128"/>
                  <a:gd name="T121" fmla="*/ 54 h 104"/>
                  <a:gd name="T122" fmla="*/ 120 w 128"/>
                  <a:gd name="T123" fmla="*/ 56 h 104"/>
                  <a:gd name="T124" fmla="*/ 120 w 128"/>
                  <a:gd name="T125" fmla="*/ 8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104">
                    <a:moveTo>
                      <a:pt x="126" y="49"/>
                    </a:moveTo>
                    <a:cubicBezTo>
                      <a:pt x="110" y="25"/>
                      <a:pt x="110" y="25"/>
                      <a:pt x="110" y="25"/>
                    </a:cubicBezTo>
                    <a:cubicBezTo>
                      <a:pt x="108" y="22"/>
                      <a:pt x="104" y="20"/>
                      <a:pt x="100" y="20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84" y="5"/>
                      <a:pt x="79" y="0"/>
                      <a:pt x="7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3"/>
                      <a:pt x="5" y="68"/>
                      <a:pt x="12" y="68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2" y="87"/>
                      <a:pt x="17" y="92"/>
                      <a:pt x="24" y="92"/>
                    </a:cubicBezTo>
                    <a:cubicBezTo>
                      <a:pt x="29" y="92"/>
                      <a:pt x="29" y="92"/>
                      <a:pt x="29" y="92"/>
                    </a:cubicBezTo>
                    <a:cubicBezTo>
                      <a:pt x="30" y="99"/>
                      <a:pt x="37" y="104"/>
                      <a:pt x="44" y="104"/>
                    </a:cubicBezTo>
                    <a:cubicBezTo>
                      <a:pt x="51" y="104"/>
                      <a:pt x="58" y="99"/>
                      <a:pt x="59" y="92"/>
                    </a:cubicBezTo>
                    <a:cubicBezTo>
                      <a:pt x="81" y="92"/>
                      <a:pt x="81" y="92"/>
                      <a:pt x="81" y="92"/>
                    </a:cubicBezTo>
                    <a:cubicBezTo>
                      <a:pt x="82" y="99"/>
                      <a:pt x="89" y="104"/>
                      <a:pt x="96" y="104"/>
                    </a:cubicBezTo>
                    <a:cubicBezTo>
                      <a:pt x="103" y="104"/>
                      <a:pt x="110" y="99"/>
                      <a:pt x="111" y="92"/>
                    </a:cubicBezTo>
                    <a:cubicBezTo>
                      <a:pt x="116" y="92"/>
                      <a:pt x="116" y="92"/>
                      <a:pt x="116" y="92"/>
                    </a:cubicBezTo>
                    <a:cubicBezTo>
                      <a:pt x="123" y="92"/>
                      <a:pt x="128" y="87"/>
                      <a:pt x="128" y="80"/>
                    </a:cubicBezTo>
                    <a:cubicBezTo>
                      <a:pt x="128" y="56"/>
                      <a:pt x="128" y="56"/>
                      <a:pt x="128" y="56"/>
                    </a:cubicBezTo>
                    <a:cubicBezTo>
                      <a:pt x="128" y="54"/>
                      <a:pt x="127" y="51"/>
                      <a:pt x="126" y="49"/>
                    </a:cubicBezTo>
                    <a:close/>
                    <a:moveTo>
                      <a:pt x="12" y="60"/>
                    </a:moveTo>
                    <a:cubicBezTo>
                      <a:pt x="10" y="60"/>
                      <a:pt x="8" y="58"/>
                      <a:pt x="8" y="56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4" y="8"/>
                      <a:pt x="76" y="10"/>
                      <a:pt x="76" y="12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6" y="56"/>
                      <a:pt x="76" y="56"/>
                      <a:pt x="76" y="56"/>
                    </a:cubicBezTo>
                    <a:cubicBezTo>
                      <a:pt x="76" y="58"/>
                      <a:pt x="74" y="60"/>
                      <a:pt x="72" y="60"/>
                    </a:cubicBezTo>
                    <a:lnTo>
                      <a:pt x="12" y="60"/>
                    </a:lnTo>
                    <a:close/>
                    <a:moveTo>
                      <a:pt x="44" y="96"/>
                    </a:moveTo>
                    <a:cubicBezTo>
                      <a:pt x="40" y="96"/>
                      <a:pt x="36" y="92"/>
                      <a:pt x="36" y="88"/>
                    </a:cubicBezTo>
                    <a:cubicBezTo>
                      <a:pt x="36" y="84"/>
                      <a:pt x="40" y="80"/>
                      <a:pt x="44" y="80"/>
                    </a:cubicBezTo>
                    <a:cubicBezTo>
                      <a:pt x="48" y="80"/>
                      <a:pt x="52" y="84"/>
                      <a:pt x="52" y="88"/>
                    </a:cubicBezTo>
                    <a:cubicBezTo>
                      <a:pt x="52" y="92"/>
                      <a:pt x="48" y="96"/>
                      <a:pt x="44" y="96"/>
                    </a:cubicBezTo>
                    <a:close/>
                    <a:moveTo>
                      <a:pt x="96" y="96"/>
                    </a:moveTo>
                    <a:cubicBezTo>
                      <a:pt x="92" y="96"/>
                      <a:pt x="88" y="92"/>
                      <a:pt x="88" y="88"/>
                    </a:cubicBezTo>
                    <a:cubicBezTo>
                      <a:pt x="88" y="84"/>
                      <a:pt x="92" y="80"/>
                      <a:pt x="96" y="80"/>
                    </a:cubicBezTo>
                    <a:cubicBezTo>
                      <a:pt x="100" y="80"/>
                      <a:pt x="104" y="84"/>
                      <a:pt x="104" y="88"/>
                    </a:cubicBezTo>
                    <a:cubicBezTo>
                      <a:pt x="104" y="92"/>
                      <a:pt x="100" y="96"/>
                      <a:pt x="96" y="96"/>
                    </a:cubicBezTo>
                    <a:close/>
                    <a:moveTo>
                      <a:pt x="120" y="80"/>
                    </a:moveTo>
                    <a:cubicBezTo>
                      <a:pt x="120" y="82"/>
                      <a:pt x="118" y="84"/>
                      <a:pt x="116" y="84"/>
                    </a:cubicBezTo>
                    <a:cubicBezTo>
                      <a:pt x="111" y="84"/>
                      <a:pt x="111" y="84"/>
                      <a:pt x="111" y="84"/>
                    </a:cubicBezTo>
                    <a:cubicBezTo>
                      <a:pt x="110" y="77"/>
                      <a:pt x="103" y="72"/>
                      <a:pt x="96" y="72"/>
                    </a:cubicBezTo>
                    <a:cubicBezTo>
                      <a:pt x="89" y="72"/>
                      <a:pt x="82" y="77"/>
                      <a:pt x="81" y="84"/>
                    </a:cubicBezTo>
                    <a:cubicBezTo>
                      <a:pt x="59" y="84"/>
                      <a:pt x="59" y="84"/>
                      <a:pt x="59" y="84"/>
                    </a:cubicBezTo>
                    <a:cubicBezTo>
                      <a:pt x="58" y="77"/>
                      <a:pt x="51" y="72"/>
                      <a:pt x="44" y="72"/>
                    </a:cubicBezTo>
                    <a:cubicBezTo>
                      <a:pt x="37" y="72"/>
                      <a:pt x="30" y="77"/>
                      <a:pt x="29" y="84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2" y="84"/>
                      <a:pt x="20" y="82"/>
                      <a:pt x="20" y="80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72" y="68"/>
                      <a:pt x="72" y="68"/>
                      <a:pt x="72" y="68"/>
                    </a:cubicBezTo>
                    <a:cubicBezTo>
                      <a:pt x="79" y="68"/>
                      <a:pt x="84" y="63"/>
                      <a:pt x="84" y="56"/>
                    </a:cubicBezTo>
                    <a:cubicBezTo>
                      <a:pt x="84" y="28"/>
                      <a:pt x="84" y="28"/>
                      <a:pt x="84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1" y="28"/>
                      <a:pt x="103" y="29"/>
                      <a:pt x="103" y="30"/>
                    </a:cubicBezTo>
                    <a:cubicBezTo>
                      <a:pt x="119" y="54"/>
                      <a:pt x="119" y="54"/>
                      <a:pt x="119" y="54"/>
                    </a:cubicBezTo>
                    <a:cubicBezTo>
                      <a:pt x="120" y="54"/>
                      <a:pt x="120" y="55"/>
                      <a:pt x="120" y="56"/>
                    </a:cubicBezTo>
                    <a:lnTo>
                      <a:pt x="120" y="80"/>
                    </a:lnTo>
                    <a:close/>
                  </a:path>
                </a:pathLst>
              </a:custGeom>
              <a:grpFill/>
              <a:ln>
                <a:solidFill>
                  <a:srgbClr val="A20027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</p:grpSp>
        <p:cxnSp>
          <p:nvCxnSpPr>
            <p:cNvPr id="471" name="Straight Connector 28"/>
            <p:cNvCxnSpPr/>
            <p:nvPr/>
          </p:nvCxnSpPr>
          <p:spPr>
            <a:xfrm rot="5400000" flipH="1" flipV="1">
              <a:off x="12553040" y="5571655"/>
              <a:ext cx="2714644" cy="7700"/>
            </a:xfrm>
            <a:prstGeom prst="line">
              <a:avLst/>
            </a:prstGeom>
            <a:ln w="12700">
              <a:solidFill>
                <a:srgbClr val="A20027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2" name="TextBox 471"/>
            <p:cNvSpPr txBox="1"/>
            <p:nvPr/>
          </p:nvSpPr>
          <p:spPr>
            <a:xfrm>
              <a:off x="12406314" y="4920421"/>
              <a:ext cx="2643206" cy="2754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14. Изготовление и запуск в работу полупромышленной установки</a:t>
              </a:r>
              <a:endParaRPr lang="id-ID" sz="1200" b="1" dirty="0">
                <a:solidFill>
                  <a:srgbClr val="A20027"/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12834942" y="5361191"/>
              <a:ext cx="1785950" cy="2754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15. Отработка печати крупноформатных изделий</a:t>
              </a:r>
              <a:endParaRPr lang="id-ID" sz="1200" b="1" dirty="0">
                <a:solidFill>
                  <a:srgbClr val="A20027"/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11906248" y="6647075"/>
              <a:ext cx="1785950" cy="495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1</a:t>
              </a:r>
              <a:r>
                <a:rPr lang="en-US" sz="1200" dirty="0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7</a:t>
              </a:r>
              <a:r>
                <a:rPr lang="ru-RU" sz="1200" dirty="0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. Разработка КД и запуск производства серийных 3Д-принтеров и промышленного выпуска печатных масс</a:t>
              </a:r>
              <a:endParaRPr lang="id-ID" sz="1200" b="1" dirty="0">
                <a:solidFill>
                  <a:srgbClr val="A20027"/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475" name="Freeform 81"/>
            <p:cNvSpPr>
              <a:spLocks noEditPoints="1"/>
            </p:cNvSpPr>
            <p:nvPr/>
          </p:nvSpPr>
          <p:spPr bwMode="auto">
            <a:xfrm>
              <a:off x="11977686" y="7575769"/>
              <a:ext cx="320279" cy="389334"/>
            </a:xfrm>
            <a:custGeom>
              <a:avLst/>
              <a:gdLst>
                <a:gd name="T0" fmla="*/ 98 w 196"/>
                <a:gd name="T1" fmla="*/ 5 h 282"/>
                <a:gd name="T2" fmla="*/ 113 w 196"/>
                <a:gd name="T3" fmla="*/ 0 h 282"/>
                <a:gd name="T4" fmla="*/ 155 w 196"/>
                <a:gd name="T5" fmla="*/ 128 h 282"/>
                <a:gd name="T6" fmla="*/ 108 w 196"/>
                <a:gd name="T7" fmla="*/ 143 h 282"/>
                <a:gd name="T8" fmla="*/ 98 w 196"/>
                <a:gd name="T9" fmla="*/ 111 h 282"/>
                <a:gd name="T10" fmla="*/ 98 w 196"/>
                <a:gd name="T11" fmla="*/ 5 h 282"/>
                <a:gd name="T12" fmla="*/ 98 w 196"/>
                <a:gd name="T13" fmla="*/ 222 h 282"/>
                <a:gd name="T14" fmla="*/ 136 w 196"/>
                <a:gd name="T15" fmla="*/ 209 h 282"/>
                <a:gd name="T16" fmla="*/ 107 w 196"/>
                <a:gd name="T17" fmla="*/ 209 h 282"/>
                <a:gd name="T18" fmla="*/ 107 w 196"/>
                <a:gd name="T19" fmla="*/ 192 h 282"/>
                <a:gd name="T20" fmla="*/ 152 w 196"/>
                <a:gd name="T21" fmla="*/ 192 h 282"/>
                <a:gd name="T22" fmla="*/ 189 w 196"/>
                <a:gd name="T23" fmla="*/ 192 h 282"/>
                <a:gd name="T24" fmla="*/ 196 w 196"/>
                <a:gd name="T25" fmla="*/ 192 h 282"/>
                <a:gd name="T26" fmla="*/ 196 w 196"/>
                <a:gd name="T27" fmla="*/ 209 h 282"/>
                <a:gd name="T28" fmla="*/ 180 w 196"/>
                <a:gd name="T29" fmla="*/ 209 h 282"/>
                <a:gd name="T30" fmla="*/ 134 w 196"/>
                <a:gd name="T31" fmla="*/ 247 h 282"/>
                <a:gd name="T32" fmla="*/ 169 w 196"/>
                <a:gd name="T33" fmla="*/ 267 h 282"/>
                <a:gd name="T34" fmla="*/ 169 w 196"/>
                <a:gd name="T35" fmla="*/ 282 h 282"/>
                <a:gd name="T36" fmla="*/ 98 w 196"/>
                <a:gd name="T37" fmla="*/ 282 h 282"/>
                <a:gd name="T38" fmla="*/ 98 w 196"/>
                <a:gd name="T39" fmla="*/ 268 h 282"/>
                <a:gd name="T40" fmla="*/ 111 w 196"/>
                <a:gd name="T41" fmla="*/ 255 h 282"/>
                <a:gd name="T42" fmla="*/ 98 w 196"/>
                <a:gd name="T43" fmla="*/ 242 h 282"/>
                <a:gd name="T44" fmla="*/ 98 w 196"/>
                <a:gd name="T45" fmla="*/ 222 h 282"/>
                <a:gd name="T46" fmla="*/ 67 w 196"/>
                <a:gd name="T47" fmla="*/ 15 h 282"/>
                <a:gd name="T48" fmla="*/ 98 w 196"/>
                <a:gd name="T49" fmla="*/ 5 h 282"/>
                <a:gd name="T50" fmla="*/ 98 w 196"/>
                <a:gd name="T51" fmla="*/ 111 h 282"/>
                <a:gd name="T52" fmla="*/ 92 w 196"/>
                <a:gd name="T53" fmla="*/ 92 h 282"/>
                <a:gd name="T54" fmla="*/ 33 w 196"/>
                <a:gd name="T55" fmla="*/ 157 h 282"/>
                <a:gd name="T56" fmla="*/ 98 w 196"/>
                <a:gd name="T57" fmla="*/ 222 h 282"/>
                <a:gd name="T58" fmla="*/ 98 w 196"/>
                <a:gd name="T59" fmla="*/ 222 h 282"/>
                <a:gd name="T60" fmla="*/ 98 w 196"/>
                <a:gd name="T61" fmla="*/ 242 h 282"/>
                <a:gd name="T62" fmla="*/ 85 w 196"/>
                <a:gd name="T63" fmla="*/ 255 h 282"/>
                <a:gd name="T64" fmla="*/ 98 w 196"/>
                <a:gd name="T65" fmla="*/ 268 h 282"/>
                <a:gd name="T66" fmla="*/ 98 w 196"/>
                <a:gd name="T67" fmla="*/ 282 h 282"/>
                <a:gd name="T68" fmla="*/ 27 w 196"/>
                <a:gd name="T69" fmla="*/ 282 h 282"/>
                <a:gd name="T70" fmla="*/ 27 w 196"/>
                <a:gd name="T71" fmla="*/ 267 h 282"/>
                <a:gd name="T72" fmla="*/ 61 w 196"/>
                <a:gd name="T73" fmla="*/ 247 h 282"/>
                <a:gd name="T74" fmla="*/ 0 w 196"/>
                <a:gd name="T75" fmla="*/ 157 h 282"/>
                <a:gd name="T76" fmla="*/ 82 w 196"/>
                <a:gd name="T77" fmla="*/ 61 h 282"/>
                <a:gd name="T78" fmla="*/ 67 w 196"/>
                <a:gd name="T79" fmla="*/ 15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282">
                  <a:moveTo>
                    <a:pt x="98" y="5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55" y="128"/>
                    <a:pt x="155" y="128"/>
                    <a:pt x="155" y="128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98" y="111"/>
                    <a:pt x="98" y="111"/>
                    <a:pt x="98" y="111"/>
                  </a:cubicBezTo>
                  <a:cubicBezTo>
                    <a:pt x="98" y="5"/>
                    <a:pt x="98" y="5"/>
                    <a:pt x="98" y="5"/>
                  </a:cubicBezTo>
                  <a:close/>
                  <a:moveTo>
                    <a:pt x="98" y="222"/>
                  </a:moveTo>
                  <a:cubicBezTo>
                    <a:pt x="112" y="222"/>
                    <a:pt x="125" y="217"/>
                    <a:pt x="136" y="209"/>
                  </a:cubicBezTo>
                  <a:cubicBezTo>
                    <a:pt x="107" y="209"/>
                    <a:pt x="107" y="209"/>
                    <a:pt x="107" y="209"/>
                  </a:cubicBezTo>
                  <a:cubicBezTo>
                    <a:pt x="107" y="192"/>
                    <a:pt x="107" y="192"/>
                    <a:pt x="107" y="192"/>
                  </a:cubicBezTo>
                  <a:cubicBezTo>
                    <a:pt x="152" y="192"/>
                    <a:pt x="152" y="192"/>
                    <a:pt x="152" y="192"/>
                  </a:cubicBezTo>
                  <a:cubicBezTo>
                    <a:pt x="189" y="192"/>
                    <a:pt x="189" y="192"/>
                    <a:pt x="189" y="192"/>
                  </a:cubicBezTo>
                  <a:cubicBezTo>
                    <a:pt x="196" y="192"/>
                    <a:pt x="196" y="192"/>
                    <a:pt x="196" y="192"/>
                  </a:cubicBezTo>
                  <a:cubicBezTo>
                    <a:pt x="196" y="209"/>
                    <a:pt x="196" y="209"/>
                    <a:pt x="196" y="209"/>
                  </a:cubicBezTo>
                  <a:cubicBezTo>
                    <a:pt x="180" y="209"/>
                    <a:pt x="180" y="209"/>
                    <a:pt x="180" y="209"/>
                  </a:cubicBezTo>
                  <a:cubicBezTo>
                    <a:pt x="169" y="226"/>
                    <a:pt x="153" y="239"/>
                    <a:pt x="134" y="247"/>
                  </a:cubicBezTo>
                  <a:cubicBezTo>
                    <a:pt x="154" y="251"/>
                    <a:pt x="169" y="257"/>
                    <a:pt x="169" y="267"/>
                  </a:cubicBezTo>
                  <a:cubicBezTo>
                    <a:pt x="169" y="282"/>
                    <a:pt x="169" y="282"/>
                    <a:pt x="169" y="282"/>
                  </a:cubicBezTo>
                  <a:cubicBezTo>
                    <a:pt x="98" y="282"/>
                    <a:pt x="98" y="282"/>
                    <a:pt x="98" y="282"/>
                  </a:cubicBezTo>
                  <a:cubicBezTo>
                    <a:pt x="98" y="268"/>
                    <a:pt x="98" y="268"/>
                    <a:pt x="98" y="268"/>
                  </a:cubicBezTo>
                  <a:cubicBezTo>
                    <a:pt x="105" y="268"/>
                    <a:pt x="111" y="262"/>
                    <a:pt x="111" y="255"/>
                  </a:cubicBezTo>
                  <a:cubicBezTo>
                    <a:pt x="111" y="248"/>
                    <a:pt x="105" y="242"/>
                    <a:pt x="98" y="242"/>
                  </a:cubicBezTo>
                  <a:lnTo>
                    <a:pt x="98" y="222"/>
                  </a:lnTo>
                  <a:close/>
                  <a:moveTo>
                    <a:pt x="67" y="15"/>
                  </a:moveTo>
                  <a:cubicBezTo>
                    <a:pt x="98" y="5"/>
                    <a:pt x="98" y="5"/>
                    <a:pt x="98" y="5"/>
                  </a:cubicBezTo>
                  <a:cubicBezTo>
                    <a:pt x="98" y="111"/>
                    <a:pt x="98" y="111"/>
                    <a:pt x="98" y="111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59" y="95"/>
                    <a:pt x="33" y="123"/>
                    <a:pt x="33" y="157"/>
                  </a:cubicBezTo>
                  <a:cubicBezTo>
                    <a:pt x="33" y="193"/>
                    <a:pt x="62" y="222"/>
                    <a:pt x="98" y="222"/>
                  </a:cubicBezTo>
                  <a:cubicBezTo>
                    <a:pt x="98" y="222"/>
                    <a:pt x="98" y="222"/>
                    <a:pt x="98" y="222"/>
                  </a:cubicBezTo>
                  <a:cubicBezTo>
                    <a:pt x="98" y="242"/>
                    <a:pt x="98" y="242"/>
                    <a:pt x="98" y="242"/>
                  </a:cubicBezTo>
                  <a:cubicBezTo>
                    <a:pt x="91" y="242"/>
                    <a:pt x="85" y="248"/>
                    <a:pt x="85" y="255"/>
                  </a:cubicBezTo>
                  <a:cubicBezTo>
                    <a:pt x="85" y="262"/>
                    <a:pt x="91" y="268"/>
                    <a:pt x="98" y="268"/>
                  </a:cubicBezTo>
                  <a:cubicBezTo>
                    <a:pt x="98" y="282"/>
                    <a:pt x="98" y="282"/>
                    <a:pt x="98" y="282"/>
                  </a:cubicBezTo>
                  <a:cubicBezTo>
                    <a:pt x="27" y="282"/>
                    <a:pt x="27" y="282"/>
                    <a:pt x="27" y="282"/>
                  </a:cubicBezTo>
                  <a:cubicBezTo>
                    <a:pt x="27" y="267"/>
                    <a:pt x="27" y="267"/>
                    <a:pt x="27" y="267"/>
                  </a:cubicBezTo>
                  <a:cubicBezTo>
                    <a:pt x="27" y="257"/>
                    <a:pt x="41" y="251"/>
                    <a:pt x="61" y="247"/>
                  </a:cubicBezTo>
                  <a:cubicBezTo>
                    <a:pt x="26" y="233"/>
                    <a:pt x="0" y="198"/>
                    <a:pt x="0" y="157"/>
                  </a:cubicBezTo>
                  <a:cubicBezTo>
                    <a:pt x="0" y="108"/>
                    <a:pt x="36" y="68"/>
                    <a:pt x="82" y="61"/>
                  </a:cubicBezTo>
                  <a:lnTo>
                    <a:pt x="67" y="15"/>
                  </a:lnTo>
                  <a:close/>
                </a:path>
              </a:pathLst>
            </a:custGeom>
            <a:solidFill>
              <a:srgbClr val="EA004B"/>
            </a:solidFill>
            <a:ln>
              <a:solidFill>
                <a:srgbClr val="EA004B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200"/>
            </a:p>
          </p:txBody>
        </p:sp>
        <p:grpSp>
          <p:nvGrpSpPr>
            <p:cNvPr id="476" name="Группа 475"/>
            <p:cNvGrpSpPr/>
            <p:nvPr/>
          </p:nvGrpSpPr>
          <p:grpSpPr>
            <a:xfrm>
              <a:off x="14549454" y="7790083"/>
              <a:ext cx="428627" cy="428627"/>
              <a:chOff x="6243639" y="3825479"/>
              <a:chExt cx="232172" cy="197643"/>
            </a:xfrm>
          </p:grpSpPr>
          <p:sp>
            <p:nvSpPr>
              <p:cNvPr id="477" name="Freeform 177"/>
              <p:cNvSpPr>
                <a:spLocks noEditPoints="1"/>
              </p:cNvSpPr>
              <p:nvPr/>
            </p:nvSpPr>
            <p:spPr bwMode="auto">
              <a:xfrm>
                <a:off x="6243639" y="3955256"/>
                <a:ext cx="232172" cy="67866"/>
              </a:xfrm>
              <a:custGeom>
                <a:avLst/>
                <a:gdLst>
                  <a:gd name="T0" fmla="*/ 89 w 137"/>
                  <a:gd name="T1" fmla="*/ 23 h 40"/>
                  <a:gd name="T2" fmla="*/ 69 w 137"/>
                  <a:gd name="T3" fmla="*/ 23 h 40"/>
                  <a:gd name="T4" fmla="*/ 69 w 137"/>
                  <a:gd name="T5" fmla="*/ 18 h 40"/>
                  <a:gd name="T6" fmla="*/ 86 w 137"/>
                  <a:gd name="T7" fmla="*/ 18 h 40"/>
                  <a:gd name="T8" fmla="*/ 86 w 137"/>
                  <a:gd name="T9" fmla="*/ 3 h 40"/>
                  <a:gd name="T10" fmla="*/ 89 w 137"/>
                  <a:gd name="T11" fmla="*/ 0 h 40"/>
                  <a:gd name="T12" fmla="*/ 135 w 137"/>
                  <a:gd name="T13" fmla="*/ 0 h 40"/>
                  <a:gd name="T14" fmla="*/ 137 w 137"/>
                  <a:gd name="T15" fmla="*/ 3 h 40"/>
                  <a:gd name="T16" fmla="*/ 137 w 137"/>
                  <a:gd name="T17" fmla="*/ 37 h 40"/>
                  <a:gd name="T18" fmla="*/ 135 w 137"/>
                  <a:gd name="T19" fmla="*/ 40 h 40"/>
                  <a:gd name="T20" fmla="*/ 69 w 137"/>
                  <a:gd name="T21" fmla="*/ 40 h 40"/>
                  <a:gd name="T22" fmla="*/ 69 w 137"/>
                  <a:gd name="T23" fmla="*/ 35 h 40"/>
                  <a:gd name="T24" fmla="*/ 132 w 137"/>
                  <a:gd name="T25" fmla="*/ 35 h 40"/>
                  <a:gd name="T26" fmla="*/ 132 w 137"/>
                  <a:gd name="T27" fmla="*/ 5 h 40"/>
                  <a:gd name="T28" fmla="*/ 91 w 137"/>
                  <a:gd name="T29" fmla="*/ 5 h 40"/>
                  <a:gd name="T30" fmla="*/ 91 w 137"/>
                  <a:gd name="T31" fmla="*/ 21 h 40"/>
                  <a:gd name="T32" fmla="*/ 89 w 137"/>
                  <a:gd name="T33" fmla="*/ 23 h 40"/>
                  <a:gd name="T34" fmla="*/ 69 w 137"/>
                  <a:gd name="T35" fmla="*/ 23 h 40"/>
                  <a:gd name="T36" fmla="*/ 48 w 137"/>
                  <a:gd name="T37" fmla="*/ 23 h 40"/>
                  <a:gd name="T38" fmla="*/ 46 w 137"/>
                  <a:gd name="T39" fmla="*/ 21 h 40"/>
                  <a:gd name="T40" fmla="*/ 46 w 137"/>
                  <a:gd name="T41" fmla="*/ 5 h 40"/>
                  <a:gd name="T42" fmla="*/ 5 w 137"/>
                  <a:gd name="T43" fmla="*/ 5 h 40"/>
                  <a:gd name="T44" fmla="*/ 5 w 137"/>
                  <a:gd name="T45" fmla="*/ 35 h 40"/>
                  <a:gd name="T46" fmla="*/ 69 w 137"/>
                  <a:gd name="T47" fmla="*/ 35 h 40"/>
                  <a:gd name="T48" fmla="*/ 69 w 137"/>
                  <a:gd name="T49" fmla="*/ 40 h 40"/>
                  <a:gd name="T50" fmla="*/ 2 w 137"/>
                  <a:gd name="T51" fmla="*/ 40 h 40"/>
                  <a:gd name="T52" fmla="*/ 0 w 137"/>
                  <a:gd name="T53" fmla="*/ 37 h 40"/>
                  <a:gd name="T54" fmla="*/ 0 w 137"/>
                  <a:gd name="T55" fmla="*/ 3 h 40"/>
                  <a:gd name="T56" fmla="*/ 2 w 137"/>
                  <a:gd name="T57" fmla="*/ 0 h 40"/>
                  <a:gd name="T58" fmla="*/ 48 w 137"/>
                  <a:gd name="T59" fmla="*/ 0 h 40"/>
                  <a:gd name="T60" fmla="*/ 51 w 137"/>
                  <a:gd name="T61" fmla="*/ 3 h 40"/>
                  <a:gd name="T62" fmla="*/ 51 w 137"/>
                  <a:gd name="T63" fmla="*/ 18 h 40"/>
                  <a:gd name="T64" fmla="*/ 69 w 137"/>
                  <a:gd name="T65" fmla="*/ 18 h 40"/>
                  <a:gd name="T66" fmla="*/ 69 w 137"/>
                  <a:gd name="T67" fmla="*/ 2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7" h="40">
                    <a:moveTo>
                      <a:pt x="89" y="23"/>
                    </a:moveTo>
                    <a:cubicBezTo>
                      <a:pt x="69" y="23"/>
                      <a:pt x="69" y="23"/>
                      <a:pt x="69" y="23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3"/>
                      <a:pt x="86" y="3"/>
                      <a:pt x="86" y="3"/>
                    </a:cubicBezTo>
                    <a:cubicBezTo>
                      <a:pt x="86" y="2"/>
                      <a:pt x="87" y="0"/>
                      <a:pt x="89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36" y="0"/>
                      <a:pt x="137" y="2"/>
                      <a:pt x="137" y="3"/>
                    </a:cubicBezTo>
                    <a:cubicBezTo>
                      <a:pt x="137" y="37"/>
                      <a:pt x="137" y="37"/>
                      <a:pt x="137" y="37"/>
                    </a:cubicBezTo>
                    <a:cubicBezTo>
                      <a:pt x="137" y="39"/>
                      <a:pt x="136" y="40"/>
                      <a:pt x="135" y="40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69" y="35"/>
                      <a:pt x="69" y="35"/>
                      <a:pt x="69" y="35"/>
                    </a:cubicBezTo>
                    <a:cubicBezTo>
                      <a:pt x="132" y="35"/>
                      <a:pt x="132" y="35"/>
                      <a:pt x="132" y="35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21"/>
                      <a:pt x="91" y="21"/>
                      <a:pt x="91" y="21"/>
                    </a:cubicBezTo>
                    <a:cubicBezTo>
                      <a:pt x="91" y="22"/>
                      <a:pt x="90" y="23"/>
                      <a:pt x="89" y="23"/>
                    </a:cubicBezTo>
                    <a:close/>
                    <a:moveTo>
                      <a:pt x="69" y="23"/>
                    </a:moveTo>
                    <a:cubicBezTo>
                      <a:pt x="48" y="23"/>
                      <a:pt x="48" y="23"/>
                      <a:pt x="48" y="23"/>
                    </a:cubicBezTo>
                    <a:cubicBezTo>
                      <a:pt x="47" y="23"/>
                      <a:pt x="46" y="22"/>
                      <a:pt x="46" y="21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69" y="35"/>
                      <a:pt x="69" y="35"/>
                      <a:pt x="69" y="35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1" y="40"/>
                      <a:pt x="0" y="39"/>
                      <a:pt x="0" y="3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0" y="0"/>
                      <a:pt x="51" y="2"/>
                      <a:pt x="51" y="3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69" y="18"/>
                      <a:pt x="69" y="18"/>
                      <a:pt x="69" y="18"/>
                    </a:cubicBezTo>
                    <a:lnTo>
                      <a:pt x="69" y="2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A20027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  <p:sp>
            <p:nvSpPr>
              <p:cNvPr id="478" name="Freeform 179"/>
              <p:cNvSpPr>
                <a:spLocks noEditPoints="1"/>
              </p:cNvSpPr>
              <p:nvPr/>
            </p:nvSpPr>
            <p:spPr bwMode="auto">
              <a:xfrm>
                <a:off x="6243639" y="3825479"/>
                <a:ext cx="232172" cy="126206"/>
              </a:xfrm>
              <a:custGeom>
                <a:avLst/>
                <a:gdLst>
                  <a:gd name="T0" fmla="*/ 98 w 137"/>
                  <a:gd name="T1" fmla="*/ 5 h 74"/>
                  <a:gd name="T2" fmla="*/ 69 w 137"/>
                  <a:gd name="T3" fmla="*/ 5 h 74"/>
                  <a:gd name="T4" fmla="*/ 69 w 137"/>
                  <a:gd name="T5" fmla="*/ 0 h 74"/>
                  <a:gd name="T6" fmla="*/ 101 w 137"/>
                  <a:gd name="T7" fmla="*/ 0 h 74"/>
                  <a:gd name="T8" fmla="*/ 103 w 137"/>
                  <a:gd name="T9" fmla="*/ 2 h 74"/>
                  <a:gd name="T10" fmla="*/ 103 w 137"/>
                  <a:gd name="T11" fmla="*/ 25 h 74"/>
                  <a:gd name="T12" fmla="*/ 135 w 137"/>
                  <a:gd name="T13" fmla="*/ 25 h 74"/>
                  <a:gd name="T14" fmla="*/ 137 w 137"/>
                  <a:gd name="T15" fmla="*/ 27 h 74"/>
                  <a:gd name="T16" fmla="*/ 137 w 137"/>
                  <a:gd name="T17" fmla="*/ 71 h 74"/>
                  <a:gd name="T18" fmla="*/ 135 w 137"/>
                  <a:gd name="T19" fmla="*/ 74 h 74"/>
                  <a:gd name="T20" fmla="*/ 89 w 137"/>
                  <a:gd name="T21" fmla="*/ 74 h 74"/>
                  <a:gd name="T22" fmla="*/ 69 w 137"/>
                  <a:gd name="T23" fmla="*/ 74 h 74"/>
                  <a:gd name="T24" fmla="*/ 69 w 137"/>
                  <a:gd name="T25" fmla="*/ 69 h 74"/>
                  <a:gd name="T26" fmla="*/ 89 w 137"/>
                  <a:gd name="T27" fmla="*/ 69 h 74"/>
                  <a:gd name="T28" fmla="*/ 132 w 137"/>
                  <a:gd name="T29" fmla="*/ 69 h 74"/>
                  <a:gd name="T30" fmla="*/ 132 w 137"/>
                  <a:gd name="T31" fmla="*/ 30 h 74"/>
                  <a:gd name="T32" fmla="*/ 101 w 137"/>
                  <a:gd name="T33" fmla="*/ 30 h 74"/>
                  <a:gd name="T34" fmla="*/ 98 w 137"/>
                  <a:gd name="T35" fmla="*/ 27 h 74"/>
                  <a:gd name="T36" fmla="*/ 98 w 137"/>
                  <a:gd name="T37" fmla="*/ 5 h 74"/>
                  <a:gd name="T38" fmla="*/ 69 w 137"/>
                  <a:gd name="T39" fmla="*/ 30 h 74"/>
                  <a:gd name="T40" fmla="*/ 90 w 137"/>
                  <a:gd name="T41" fmla="*/ 30 h 74"/>
                  <a:gd name="T42" fmla="*/ 92 w 137"/>
                  <a:gd name="T43" fmla="*/ 27 h 74"/>
                  <a:gd name="T44" fmla="*/ 92 w 137"/>
                  <a:gd name="T45" fmla="*/ 14 h 74"/>
                  <a:gd name="T46" fmla="*/ 90 w 137"/>
                  <a:gd name="T47" fmla="*/ 11 h 74"/>
                  <a:gd name="T48" fmla="*/ 69 w 137"/>
                  <a:gd name="T49" fmla="*/ 11 h 74"/>
                  <a:gd name="T50" fmla="*/ 69 w 137"/>
                  <a:gd name="T51" fmla="*/ 16 h 74"/>
                  <a:gd name="T52" fmla="*/ 87 w 137"/>
                  <a:gd name="T53" fmla="*/ 16 h 74"/>
                  <a:gd name="T54" fmla="*/ 87 w 137"/>
                  <a:gd name="T55" fmla="*/ 25 h 74"/>
                  <a:gd name="T56" fmla="*/ 69 w 137"/>
                  <a:gd name="T57" fmla="*/ 25 h 74"/>
                  <a:gd name="T58" fmla="*/ 69 w 137"/>
                  <a:gd name="T59" fmla="*/ 30 h 74"/>
                  <a:gd name="T60" fmla="*/ 69 w 137"/>
                  <a:gd name="T61" fmla="*/ 5 h 74"/>
                  <a:gd name="T62" fmla="*/ 39 w 137"/>
                  <a:gd name="T63" fmla="*/ 5 h 74"/>
                  <a:gd name="T64" fmla="*/ 39 w 137"/>
                  <a:gd name="T65" fmla="*/ 27 h 74"/>
                  <a:gd name="T66" fmla="*/ 36 w 137"/>
                  <a:gd name="T67" fmla="*/ 30 h 74"/>
                  <a:gd name="T68" fmla="*/ 5 w 137"/>
                  <a:gd name="T69" fmla="*/ 30 h 74"/>
                  <a:gd name="T70" fmla="*/ 5 w 137"/>
                  <a:gd name="T71" fmla="*/ 69 h 74"/>
                  <a:gd name="T72" fmla="*/ 48 w 137"/>
                  <a:gd name="T73" fmla="*/ 69 h 74"/>
                  <a:gd name="T74" fmla="*/ 69 w 137"/>
                  <a:gd name="T75" fmla="*/ 69 h 74"/>
                  <a:gd name="T76" fmla="*/ 69 w 137"/>
                  <a:gd name="T77" fmla="*/ 74 h 74"/>
                  <a:gd name="T78" fmla="*/ 48 w 137"/>
                  <a:gd name="T79" fmla="*/ 74 h 74"/>
                  <a:gd name="T80" fmla="*/ 2 w 137"/>
                  <a:gd name="T81" fmla="*/ 74 h 74"/>
                  <a:gd name="T82" fmla="*/ 0 w 137"/>
                  <a:gd name="T83" fmla="*/ 71 h 74"/>
                  <a:gd name="T84" fmla="*/ 0 w 137"/>
                  <a:gd name="T85" fmla="*/ 27 h 74"/>
                  <a:gd name="T86" fmla="*/ 2 w 137"/>
                  <a:gd name="T87" fmla="*/ 25 h 74"/>
                  <a:gd name="T88" fmla="*/ 34 w 137"/>
                  <a:gd name="T89" fmla="*/ 25 h 74"/>
                  <a:gd name="T90" fmla="*/ 34 w 137"/>
                  <a:gd name="T91" fmla="*/ 2 h 74"/>
                  <a:gd name="T92" fmla="*/ 36 w 137"/>
                  <a:gd name="T93" fmla="*/ 0 h 74"/>
                  <a:gd name="T94" fmla="*/ 69 w 137"/>
                  <a:gd name="T95" fmla="*/ 0 h 74"/>
                  <a:gd name="T96" fmla="*/ 69 w 137"/>
                  <a:gd name="T97" fmla="*/ 5 h 74"/>
                  <a:gd name="T98" fmla="*/ 69 w 137"/>
                  <a:gd name="T99" fmla="*/ 11 h 74"/>
                  <a:gd name="T100" fmla="*/ 48 w 137"/>
                  <a:gd name="T101" fmla="*/ 11 h 74"/>
                  <a:gd name="T102" fmla="*/ 45 w 137"/>
                  <a:gd name="T103" fmla="*/ 14 h 74"/>
                  <a:gd name="T104" fmla="*/ 45 w 137"/>
                  <a:gd name="T105" fmla="*/ 27 h 74"/>
                  <a:gd name="T106" fmla="*/ 48 w 137"/>
                  <a:gd name="T107" fmla="*/ 30 h 74"/>
                  <a:gd name="T108" fmla="*/ 69 w 137"/>
                  <a:gd name="T109" fmla="*/ 30 h 74"/>
                  <a:gd name="T110" fmla="*/ 69 w 137"/>
                  <a:gd name="T111" fmla="*/ 25 h 74"/>
                  <a:gd name="T112" fmla="*/ 50 w 137"/>
                  <a:gd name="T113" fmla="*/ 25 h 74"/>
                  <a:gd name="T114" fmla="*/ 50 w 137"/>
                  <a:gd name="T115" fmla="*/ 16 h 74"/>
                  <a:gd name="T116" fmla="*/ 69 w 137"/>
                  <a:gd name="T117" fmla="*/ 16 h 74"/>
                  <a:gd name="T118" fmla="*/ 69 w 137"/>
                  <a:gd name="T119" fmla="*/ 1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7" h="74">
                    <a:moveTo>
                      <a:pt x="98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2" y="0"/>
                      <a:pt x="103" y="1"/>
                      <a:pt x="103" y="2"/>
                    </a:cubicBezTo>
                    <a:cubicBezTo>
                      <a:pt x="103" y="25"/>
                      <a:pt x="103" y="25"/>
                      <a:pt x="103" y="25"/>
                    </a:cubicBezTo>
                    <a:cubicBezTo>
                      <a:pt x="135" y="25"/>
                      <a:pt x="135" y="25"/>
                      <a:pt x="135" y="25"/>
                    </a:cubicBezTo>
                    <a:cubicBezTo>
                      <a:pt x="136" y="25"/>
                      <a:pt x="137" y="26"/>
                      <a:pt x="137" y="27"/>
                    </a:cubicBezTo>
                    <a:cubicBezTo>
                      <a:pt x="137" y="71"/>
                      <a:pt x="137" y="71"/>
                      <a:pt x="137" y="71"/>
                    </a:cubicBezTo>
                    <a:cubicBezTo>
                      <a:pt x="137" y="73"/>
                      <a:pt x="136" y="74"/>
                      <a:pt x="135" y="74"/>
                    </a:cubicBezTo>
                    <a:cubicBezTo>
                      <a:pt x="89" y="74"/>
                      <a:pt x="89" y="74"/>
                      <a:pt x="89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89" y="69"/>
                      <a:pt x="89" y="69"/>
                      <a:pt x="89" y="69"/>
                    </a:cubicBezTo>
                    <a:cubicBezTo>
                      <a:pt x="132" y="69"/>
                      <a:pt x="132" y="69"/>
                      <a:pt x="132" y="69"/>
                    </a:cubicBezTo>
                    <a:cubicBezTo>
                      <a:pt x="132" y="30"/>
                      <a:pt x="132" y="30"/>
                      <a:pt x="132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0" y="30"/>
                      <a:pt x="98" y="29"/>
                      <a:pt x="98" y="27"/>
                    </a:cubicBezTo>
                    <a:cubicBezTo>
                      <a:pt x="98" y="5"/>
                      <a:pt x="98" y="5"/>
                      <a:pt x="98" y="5"/>
                    </a:cubicBezTo>
                    <a:close/>
                    <a:moveTo>
                      <a:pt x="69" y="30"/>
                    </a:moveTo>
                    <a:cubicBezTo>
                      <a:pt x="90" y="30"/>
                      <a:pt x="90" y="30"/>
                      <a:pt x="90" y="30"/>
                    </a:cubicBezTo>
                    <a:cubicBezTo>
                      <a:pt x="91" y="30"/>
                      <a:pt x="92" y="29"/>
                      <a:pt x="92" y="27"/>
                    </a:cubicBezTo>
                    <a:cubicBezTo>
                      <a:pt x="92" y="14"/>
                      <a:pt x="92" y="14"/>
                      <a:pt x="92" y="14"/>
                    </a:cubicBezTo>
                    <a:cubicBezTo>
                      <a:pt x="92" y="12"/>
                      <a:pt x="91" y="11"/>
                      <a:pt x="90" y="11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69" y="25"/>
                      <a:pt x="69" y="25"/>
                      <a:pt x="69" y="25"/>
                    </a:cubicBezTo>
                    <a:lnTo>
                      <a:pt x="69" y="30"/>
                    </a:lnTo>
                    <a:close/>
                    <a:moveTo>
                      <a:pt x="69" y="5"/>
                    </a:moveTo>
                    <a:cubicBezTo>
                      <a:pt x="39" y="5"/>
                      <a:pt x="39" y="5"/>
                      <a:pt x="39" y="5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9"/>
                      <a:pt x="38" y="30"/>
                      <a:pt x="36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48" y="69"/>
                      <a:pt x="48" y="69"/>
                      <a:pt x="48" y="69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48" y="74"/>
                      <a:pt x="48" y="74"/>
                      <a:pt x="48" y="74"/>
                    </a:cubicBezTo>
                    <a:cubicBezTo>
                      <a:pt x="2" y="74"/>
                      <a:pt x="2" y="74"/>
                      <a:pt x="2" y="74"/>
                    </a:cubicBezTo>
                    <a:cubicBezTo>
                      <a:pt x="1" y="74"/>
                      <a:pt x="0" y="73"/>
                      <a:pt x="0" y="71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1" y="25"/>
                      <a:pt x="2" y="25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1"/>
                      <a:pt x="35" y="0"/>
                      <a:pt x="36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5"/>
                      <a:pt x="69" y="5"/>
                      <a:pt x="69" y="5"/>
                    </a:cubicBezTo>
                    <a:close/>
                    <a:moveTo>
                      <a:pt x="69" y="11"/>
                    </a:moveTo>
                    <a:cubicBezTo>
                      <a:pt x="48" y="11"/>
                      <a:pt x="48" y="11"/>
                      <a:pt x="48" y="11"/>
                    </a:cubicBezTo>
                    <a:cubicBezTo>
                      <a:pt x="46" y="11"/>
                      <a:pt x="45" y="12"/>
                      <a:pt x="45" y="14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9"/>
                      <a:pt x="46" y="30"/>
                      <a:pt x="48" y="30"/>
                    </a:cubicBezTo>
                    <a:cubicBezTo>
                      <a:pt x="69" y="30"/>
                      <a:pt x="69" y="30"/>
                      <a:pt x="69" y="30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69" y="16"/>
                      <a:pt x="69" y="16"/>
                      <a:pt x="69" y="16"/>
                    </a:cubicBezTo>
                    <a:lnTo>
                      <a:pt x="69" y="11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A20027"/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200"/>
              </a:p>
            </p:txBody>
          </p:sp>
        </p:grpSp>
        <p:cxnSp>
          <p:nvCxnSpPr>
            <p:cNvPr id="479" name="Straight Connector 28"/>
            <p:cNvCxnSpPr/>
            <p:nvPr/>
          </p:nvCxnSpPr>
          <p:spPr>
            <a:xfrm rot="16200000" flipV="1">
              <a:off x="12954421" y="5886242"/>
              <a:ext cx="3369666" cy="35136"/>
            </a:xfrm>
            <a:prstGeom prst="line">
              <a:avLst/>
            </a:prstGeom>
            <a:ln w="12700">
              <a:solidFill>
                <a:srgbClr val="A20027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0" name="TextBox 479"/>
            <p:cNvSpPr txBox="1"/>
            <p:nvPr/>
          </p:nvSpPr>
          <p:spPr>
            <a:xfrm>
              <a:off x="13335008" y="5932695"/>
              <a:ext cx="1643074" cy="3855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16. Изготовление опытной партии изделий и их промышленная эксплуатация</a:t>
              </a:r>
              <a:endParaRPr lang="id-ID" sz="1200" b="1" dirty="0">
                <a:solidFill>
                  <a:srgbClr val="A20027"/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481" name="TextBox 480"/>
            <p:cNvSpPr txBox="1"/>
            <p:nvPr/>
          </p:nvSpPr>
          <p:spPr>
            <a:xfrm>
              <a:off x="12529957" y="4256710"/>
              <a:ext cx="2500330" cy="6059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13. </a:t>
              </a:r>
              <a:r>
                <a:rPr lang="ru-RU" sz="1200" dirty="0" err="1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Доукомплектация</a:t>
              </a:r>
              <a:r>
                <a:rPr lang="ru-RU" sz="1200" dirty="0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 лаборатории 3Д-печати Исследовательского Центра Специальной Керамики НТЦ «</a:t>
              </a:r>
              <a:r>
                <a:rPr lang="ru-RU" sz="1200" dirty="0" err="1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Бакор</a:t>
              </a:r>
              <a:r>
                <a:rPr lang="ru-RU" sz="1200" dirty="0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»</a:t>
              </a:r>
            </a:p>
            <a:p>
              <a:endParaRPr lang="ru-RU" sz="1200" dirty="0" smtClean="0">
                <a:solidFill>
                  <a:srgbClr val="A20027"/>
                </a:solidFill>
                <a:latin typeface="Raleway" panose="020B0003030101060003" pitchFamily="34" charset="0"/>
              </a:endParaRPr>
            </a:p>
            <a:p>
              <a:r>
                <a:rPr lang="ru-RU" sz="1200" b="1" dirty="0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           </a:t>
              </a:r>
              <a:endParaRPr lang="id-ID" sz="1200" b="1" dirty="0">
                <a:solidFill>
                  <a:srgbClr val="A20027"/>
                </a:solidFill>
                <a:latin typeface="Raleway" panose="020B0003030101060003" pitchFamily="34" charset="0"/>
              </a:endParaRPr>
            </a:p>
          </p:txBody>
        </p:sp>
        <p:sp>
          <p:nvSpPr>
            <p:cNvPr id="482" name="Freeform 131"/>
            <p:cNvSpPr>
              <a:spLocks/>
            </p:cNvSpPr>
            <p:nvPr/>
          </p:nvSpPr>
          <p:spPr bwMode="auto">
            <a:xfrm rot="5400000">
              <a:off x="15113143" y="4760569"/>
              <a:ext cx="282455" cy="500780"/>
            </a:xfrm>
            <a:custGeom>
              <a:avLst/>
              <a:gdLst>
                <a:gd name="T0" fmla="*/ 45 w 260"/>
                <a:gd name="T1" fmla="*/ 116 h 277"/>
                <a:gd name="T2" fmla="*/ 0 w 260"/>
                <a:gd name="T3" fmla="*/ 116 h 277"/>
                <a:gd name="T4" fmla="*/ 130 w 260"/>
                <a:gd name="T5" fmla="*/ 277 h 277"/>
                <a:gd name="T6" fmla="*/ 260 w 260"/>
                <a:gd name="T7" fmla="*/ 116 h 277"/>
                <a:gd name="T8" fmla="*/ 215 w 260"/>
                <a:gd name="T9" fmla="*/ 116 h 277"/>
                <a:gd name="T10" fmla="*/ 215 w 260"/>
                <a:gd name="T11" fmla="*/ 0 h 277"/>
                <a:gd name="T12" fmla="*/ 45 w 260"/>
                <a:gd name="T13" fmla="*/ 0 h 277"/>
                <a:gd name="T14" fmla="*/ 45 w 260"/>
                <a:gd name="T15" fmla="*/ 116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0" h="277">
                  <a:moveTo>
                    <a:pt x="45" y="116"/>
                  </a:moveTo>
                  <a:lnTo>
                    <a:pt x="0" y="116"/>
                  </a:lnTo>
                  <a:lnTo>
                    <a:pt x="130" y="277"/>
                  </a:lnTo>
                  <a:lnTo>
                    <a:pt x="260" y="116"/>
                  </a:lnTo>
                  <a:lnTo>
                    <a:pt x="215" y="116"/>
                  </a:lnTo>
                  <a:lnTo>
                    <a:pt x="215" y="0"/>
                  </a:lnTo>
                  <a:lnTo>
                    <a:pt x="45" y="0"/>
                  </a:lnTo>
                  <a:lnTo>
                    <a:pt x="45" y="116"/>
                  </a:lnTo>
                  <a:close/>
                </a:path>
              </a:pathLst>
            </a:custGeom>
            <a:solidFill>
              <a:srgbClr val="A20027"/>
            </a:solidFill>
            <a:ln>
              <a:solidFill>
                <a:srgbClr val="A20027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200"/>
            </a:p>
          </p:txBody>
        </p:sp>
        <p:sp>
          <p:nvSpPr>
            <p:cNvPr id="483" name="TextBox 482"/>
            <p:cNvSpPr txBox="1"/>
            <p:nvPr/>
          </p:nvSpPr>
          <p:spPr>
            <a:xfrm>
              <a:off x="13192132" y="7790083"/>
              <a:ext cx="1500198" cy="38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1</a:t>
              </a:r>
              <a:r>
                <a:rPr lang="en-US" sz="1200" dirty="0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8</a:t>
              </a:r>
              <a:r>
                <a:rPr lang="ru-RU" sz="1200" dirty="0" smtClean="0">
                  <a:solidFill>
                    <a:srgbClr val="A20027"/>
                  </a:solidFill>
                  <a:latin typeface="Raleway" panose="020B0003030101060003" pitchFamily="34" charset="0"/>
                </a:rPr>
                <a:t>. Маркетинговая деятельность, вывод технологии в серию</a:t>
              </a:r>
              <a:endParaRPr lang="id-ID" sz="1200" b="1" dirty="0">
                <a:solidFill>
                  <a:srgbClr val="A20027"/>
                </a:solidFill>
                <a:latin typeface="Raleway" panose="020B0003030101060003" pitchFamily="34" charset="0"/>
              </a:endParaRPr>
            </a:p>
          </p:txBody>
        </p:sp>
      </p:grpSp>
      <p:sp>
        <p:nvSpPr>
          <p:cNvPr id="501" name="Прямоугольник 500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23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Контакты"/>
          <p:cNvSpPr txBox="1"/>
          <p:nvPr/>
        </p:nvSpPr>
        <p:spPr>
          <a:xfrm>
            <a:off x="2339942" y="480735"/>
            <a:ext cx="11604069" cy="22473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9222" tIns="69222" rIns="69222" bIns="69222">
            <a:normAutofit/>
          </a:bodyPr>
          <a:lstStyle>
            <a:lvl1pPr algn="l">
              <a:lnSpc>
                <a:spcPct val="80000"/>
              </a:lnSpc>
              <a:defRPr sz="120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</a:lstStyle>
          <a:p>
            <a:r>
              <a:t>Контакты</a:t>
            </a:r>
          </a:p>
        </p:txBody>
      </p:sp>
      <p:sp>
        <p:nvSpPr>
          <p:cNvPr id="350" name="zuev@ntcbakor.ru…"/>
          <p:cNvSpPr txBox="1"/>
          <p:nvPr/>
        </p:nvSpPr>
        <p:spPr>
          <a:xfrm>
            <a:off x="7120047" y="7252870"/>
            <a:ext cx="5842001" cy="12477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9222" tIns="69222" rIns="69222" bIns="69222">
            <a:spAutoFit/>
          </a:bodyPr>
          <a:lstStyle/>
          <a:p>
            <a:pPr algn="l" defTabSz="546817">
              <a:lnSpc>
                <a:spcPct val="120000"/>
              </a:lnSpc>
              <a:defRPr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defRPr>
            </a:pPr>
            <a:r>
              <a:rPr lang="en-US" dirty="0" err="1" smtClean="0"/>
              <a:t>konst</a:t>
            </a:r>
            <a:r>
              <a:rPr smtClean="0"/>
              <a:t>@ntcbakor.ru </a:t>
            </a:r>
            <a:endParaRPr/>
          </a:p>
          <a:p>
            <a:pPr algn="l" defTabSz="546817">
              <a:lnSpc>
                <a:spcPct val="120000"/>
              </a:lnSpc>
              <a:defRPr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defRPr>
            </a:pPr>
            <a:r>
              <a:t>+</a:t>
            </a:r>
            <a:r>
              <a:rPr/>
              <a:t>7 </a:t>
            </a:r>
            <a:r>
              <a:rPr smtClean="0"/>
              <a:t>92</a:t>
            </a:r>
            <a:r>
              <a:rPr lang="ru-RU" dirty="0" smtClean="0"/>
              <a:t>6</a:t>
            </a:r>
            <a:r>
              <a:rPr smtClean="0"/>
              <a:t> 3</a:t>
            </a:r>
            <a:r>
              <a:rPr lang="ru-RU" dirty="0" smtClean="0"/>
              <a:t>49</a:t>
            </a:r>
            <a:r>
              <a:rPr smtClean="0"/>
              <a:t> </a:t>
            </a:r>
            <a:r>
              <a:rPr lang="ru-RU" dirty="0" smtClean="0"/>
              <a:t>90</a:t>
            </a:r>
            <a:r>
              <a:rPr smtClean="0"/>
              <a:t> </a:t>
            </a:r>
            <a:r>
              <a:rPr lang="ru-RU" dirty="0" smtClean="0"/>
              <a:t>59</a:t>
            </a:r>
            <a:r>
              <a:rPr smtClean="0"/>
              <a:t> </a:t>
            </a:r>
            <a:endParaRPr/>
          </a:p>
          <a:p>
            <a:pPr algn="l" defTabSz="546817">
              <a:lnSpc>
                <a:spcPct val="120000"/>
              </a:lnSpc>
              <a:defRPr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defRPr>
            </a:pPr>
            <a:r>
              <a:t>+7 495 212 10 </a:t>
            </a:r>
            <a:r>
              <a:rPr/>
              <a:t>68 </a:t>
            </a:r>
            <a:r>
              <a:rPr smtClean="0"/>
              <a:t>ext.</a:t>
            </a:r>
            <a:r>
              <a:rPr lang="ru-RU" dirty="0" smtClean="0">
                <a:solidFill>
                  <a:schemeClr val="bg1"/>
                </a:solidFill>
              </a:rPr>
              <a:t>106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351" name="Имя Фамилия…"/>
          <p:cNvSpPr txBox="1"/>
          <p:nvPr/>
        </p:nvSpPr>
        <p:spPr>
          <a:xfrm>
            <a:off x="7191340" y="5786430"/>
            <a:ext cx="6842694" cy="14502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9222" tIns="69222" rIns="69222" bIns="69222"/>
          <a:lstStyle/>
          <a:p>
            <a:pPr algn="l">
              <a:lnSpc>
                <a:spcPct val="90000"/>
              </a:lnSpc>
              <a:defRPr sz="4800" spc="-48">
                <a:solidFill>
                  <a:srgbClr val="FF9700"/>
                </a:solidFill>
                <a:latin typeface="Rubik Medium"/>
                <a:ea typeface="Rubik Medium"/>
                <a:cs typeface="Rubik Medium"/>
                <a:sym typeface="Rubik Medium"/>
              </a:defRPr>
            </a:pPr>
            <a:r>
              <a:rPr lang="ru-RU" dirty="0" smtClean="0"/>
              <a:t>Константин Игоревич Иконников</a:t>
            </a:r>
            <a:endParaRPr/>
          </a:p>
        </p:txBody>
      </p:sp>
      <p:sp>
        <p:nvSpPr>
          <p:cNvPr id="356" name="должность"/>
          <p:cNvSpPr txBox="1"/>
          <p:nvPr/>
        </p:nvSpPr>
        <p:spPr>
          <a:xfrm>
            <a:off x="7119902" y="4429108"/>
            <a:ext cx="6226165" cy="13416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9222" tIns="69222" rIns="69222" bIns="69222"/>
          <a:lstStyle>
            <a:lvl1pPr algn="l">
              <a:lnSpc>
                <a:spcPct val="90000"/>
              </a:lnSpc>
              <a:defRPr sz="3200" spc="128">
                <a:solidFill>
                  <a:srgbClr val="FFFFFF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</a:lstStyle>
          <a:p>
            <a:r>
              <a:rPr lang="ru-RU" dirty="0" smtClean="0"/>
              <a:t>Начальник исследовательского центра специальной керамики</a:t>
            </a:r>
            <a:endParaRPr/>
          </a:p>
        </p:txBody>
      </p:sp>
      <p:pic>
        <p:nvPicPr>
          <p:cNvPr id="30723" name="Picture 3" descr="\\nasbakor\ИЦСК\qr коды\qrcod_Ikonnikov_russi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3622" y="4643422"/>
            <a:ext cx="3571900" cy="35719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новление логотипа"/>
          <p:cNvSpPr txBox="1"/>
          <p:nvPr/>
        </p:nvSpPr>
        <p:spPr>
          <a:xfrm>
            <a:off x="1190548" y="0"/>
            <a:ext cx="20882320" cy="1038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Эволюция технологии керамики </a:t>
            </a:r>
            <a:endParaRPr sz="7600" dirty="0">
              <a:solidFill>
                <a:schemeClr val="tx1">
                  <a:lumMod val="50000"/>
                </a:schemeClr>
              </a:solidFill>
              <a:cs typeface="Rubik Medium"/>
            </a:endParaRPr>
          </a:p>
        </p:txBody>
      </p:sp>
      <p:pic>
        <p:nvPicPr>
          <p:cNvPr id="8" name="Picture 9" descr="C:\Users\Бакор\OneDrive\Desktop\Работа\Презентация\Для презентапции\Pictures for presentation\Треугольн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2812" y="2504842"/>
            <a:ext cx="6733903" cy="5184576"/>
          </a:xfrm>
          <a:prstGeom prst="rect">
            <a:avLst/>
          </a:prstGeom>
          <a:noFill/>
        </p:spPr>
      </p:pic>
      <p:sp>
        <p:nvSpPr>
          <p:cNvPr id="9" name="Стрелка вправо 8"/>
          <p:cNvSpPr/>
          <p:nvPr/>
        </p:nvSpPr>
        <p:spPr>
          <a:xfrm>
            <a:off x="7823452" y="4161026"/>
            <a:ext cx="1296144" cy="1224136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Picture 10" descr="C:\Users\Бакор\OneDrive\Desktop\Работа\Презентация\Для презентапции\Pictures for presentation\квадра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1604" y="1928778"/>
            <a:ext cx="7185025" cy="5888038"/>
          </a:xfrm>
          <a:prstGeom prst="rect">
            <a:avLst/>
          </a:prstGeom>
          <a:noFill/>
        </p:spPr>
      </p:pic>
      <p:sp>
        <p:nvSpPr>
          <p:cNvPr id="12" name="Стрелка вправо 11"/>
          <p:cNvSpPr/>
          <p:nvPr/>
        </p:nvSpPr>
        <p:spPr>
          <a:xfrm>
            <a:off x="15384292" y="4233034"/>
            <a:ext cx="1296144" cy="1224136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Picture 11" descr="C:\Users\Бакор\OneDrive\Desktop\Работа\Презентация\Для презентапции\Pictures for presentation\Пирамида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52444" y="2432834"/>
            <a:ext cx="6648450" cy="554461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2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  <p:pic>
        <p:nvPicPr>
          <p:cNvPr id="37890" name="Picture 2" descr="http://www.biblioatom.ru/pers/tananaev_ivan_vladimirovich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3754" y="7929570"/>
            <a:ext cx="3331638" cy="371477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119242" y="11715784"/>
            <a:ext cx="6849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cs typeface="Rubik Black"/>
              </a:rPr>
              <a:t>Тананаев</a:t>
            </a:r>
            <a:r>
              <a:rPr lang="ru-RU" sz="2400" b="1" dirty="0" smtClean="0">
                <a:cs typeface="Rubik Black"/>
              </a:rPr>
              <a:t> Иван Владимирович</a:t>
            </a:r>
            <a:r>
              <a:rPr lang="en-US" sz="2400" b="1" dirty="0" smtClean="0">
                <a:cs typeface="Rubik Black"/>
              </a:rPr>
              <a:t> </a:t>
            </a:r>
            <a:r>
              <a:rPr lang="ru-RU" sz="2400" b="1" dirty="0" smtClean="0">
                <a:cs typeface="Rubik Black"/>
              </a:rPr>
              <a:t>(1904—1993)</a:t>
            </a:r>
            <a:endParaRPr lang="ru-RU" sz="2400" b="1" dirty="0">
              <a:cs typeface="Rubik Black"/>
            </a:endParaRPr>
          </a:p>
        </p:txBody>
      </p:sp>
      <p:sp>
        <p:nvSpPr>
          <p:cNvPr id="15" name="Маркетинговые исследования рынка: продуктовых групп по выбранным направлениям"/>
          <p:cNvSpPr txBox="1"/>
          <p:nvPr/>
        </p:nvSpPr>
        <p:spPr>
          <a:xfrm>
            <a:off x="4548134" y="7215190"/>
            <a:ext cx="655272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defRPr sz="4800">
                <a:solidFill>
                  <a:srgbClr val="373840"/>
                </a:solidFill>
                <a:latin typeface="Rubik-Medium"/>
                <a:ea typeface="Rubik-Medium"/>
                <a:cs typeface="Rubik-Medium"/>
                <a:sym typeface="Rubik-Medium"/>
              </a:defRPr>
            </a:lvl1pPr>
          </a:lstStyle>
          <a:p>
            <a:pPr algn="just"/>
            <a:r>
              <a:rPr lang="en-US" sz="3600" b="1" dirty="0" smtClean="0"/>
              <a:t>1939 </a:t>
            </a:r>
            <a:r>
              <a:rPr lang="ru-RU" sz="3600" b="1" dirty="0" smtClean="0"/>
              <a:t>год</a:t>
            </a:r>
          </a:p>
        </p:txBody>
      </p:sp>
    </p:spTree>
    <p:extLst>
      <p:ext uri="{BB962C8B-B14F-4D97-AF65-F5344CB8AC3E}">
        <p14:creationId xmlns="" xmlns:p14="http://schemas.microsoft.com/office/powerpoint/2010/main" val="3552629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новление логотипа"/>
          <p:cNvSpPr txBox="1"/>
          <p:nvPr/>
        </p:nvSpPr>
        <p:spPr>
          <a:xfrm>
            <a:off x="1190548" y="0"/>
            <a:ext cx="20882320" cy="197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Затраты на огнеупорную продукцию в черной металлургии</a:t>
            </a:r>
            <a:endParaRPr sz="7600" dirty="0">
              <a:solidFill>
                <a:schemeClr val="tx1">
                  <a:lumMod val="50000"/>
                </a:schemeClr>
              </a:solidFill>
              <a:cs typeface="Rubik Medium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3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  <p:pic>
        <p:nvPicPr>
          <p:cNvPr id="45" name="Рисунок 44" descr="схема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4816" y="3113584"/>
            <a:ext cx="8640960" cy="9122229"/>
          </a:xfrm>
          <a:prstGeom prst="rect">
            <a:avLst/>
          </a:prstGeom>
        </p:spPr>
      </p:pic>
      <p:sp>
        <p:nvSpPr>
          <p:cNvPr id="50" name="object 4">
            <a:extLst>
              <a:ext uri="{FF2B5EF4-FFF2-40B4-BE49-F238E27FC236}">
                <a16:creationId xmlns:a16="http://schemas.microsoft.com/office/drawing/2014/main" xmlns="" id="{0ADB6E7C-4C88-4153-AC93-9D2933C142C5}"/>
              </a:ext>
            </a:extLst>
          </p:cNvPr>
          <p:cNvSpPr txBox="1"/>
          <p:nvPr/>
        </p:nvSpPr>
        <p:spPr>
          <a:xfrm>
            <a:off x="4343128" y="3041576"/>
            <a:ext cx="18506056" cy="33053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70" algn="just">
              <a:lnSpc>
                <a:spcPct val="100000"/>
              </a:lnSpc>
            </a:pPr>
            <a:r>
              <a:rPr lang="ru-RU" b="1" dirty="0" smtClean="0">
                <a:cs typeface="Rubik Black"/>
              </a:rPr>
              <a:t>Доля затрат на огнеупоры в себестоимости стали доходит до 30%. Керамические огнеупоры используют для создания, так называемой футеровки, защищающей сталеплавильный агрегат от перегрева и агрессивного воздействия расплава металла. </a:t>
            </a:r>
            <a:r>
              <a:rPr lang="ru-RU" b="1" spc="-5" dirty="0" smtClean="0">
                <a:cs typeface="Rubik Black"/>
              </a:rPr>
              <a:t>Огнеупорные материалы для футеровки должны обладать высокой температурой эксплуатации (свыше 1500 </a:t>
            </a:r>
            <a:r>
              <a:rPr lang="ru-RU" b="1" spc="-5" baseline="30000" dirty="0" err="1" smtClean="0">
                <a:cs typeface="Rubik Black"/>
              </a:rPr>
              <a:t>о</a:t>
            </a:r>
            <a:r>
              <a:rPr lang="ru-RU" b="1" spc="-5" dirty="0" err="1" smtClean="0">
                <a:cs typeface="Rubik Black"/>
              </a:rPr>
              <a:t>С</a:t>
            </a:r>
            <a:r>
              <a:rPr lang="ru-RU" b="1" spc="-5" dirty="0" smtClean="0">
                <a:cs typeface="Rubik Black"/>
              </a:rPr>
              <a:t>), низкие значения пористости (во избежание проникновения расплава металла в футеровку и ее вымывания при сливке метала), монолитность и высокой прочностью.</a:t>
            </a:r>
            <a:endParaRPr lang="ru-RU" b="1" dirty="0" smtClean="0">
              <a:cs typeface="Rubik Black"/>
            </a:endParaRPr>
          </a:p>
          <a:p>
            <a:pPr marL="13970" algn="just">
              <a:lnSpc>
                <a:spcPct val="100000"/>
              </a:lnSpc>
            </a:pPr>
            <a:r>
              <a:rPr lang="ru-RU" b="1" dirty="0" smtClean="0">
                <a:cs typeface="Rubik Black"/>
              </a:rPr>
              <a:t>Традиционно керамические изделия формуют, сушат и обжигают на огнеупорных заводах. Последняя стадия самая </a:t>
            </a:r>
            <a:r>
              <a:rPr lang="ru-RU" b="1" dirty="0" err="1" smtClean="0">
                <a:cs typeface="Rubik Black"/>
              </a:rPr>
              <a:t>энергозатратная</a:t>
            </a:r>
            <a:r>
              <a:rPr lang="ru-RU" b="1" dirty="0" smtClean="0">
                <a:cs typeface="Rubik Black"/>
              </a:rPr>
              <a:t>, так как процесс протекает при высоких температурах </a:t>
            </a:r>
            <a:r>
              <a:rPr lang="ru-RU" b="1" dirty="0" smtClean="0">
                <a:solidFill>
                  <a:schemeClr val="accent6"/>
                </a:solidFill>
                <a:cs typeface="Rubik Black"/>
              </a:rPr>
              <a:t>(свыше 1500 </a:t>
            </a:r>
            <a:r>
              <a:rPr lang="ru-RU" b="1" baseline="30000" dirty="0" err="1" smtClean="0">
                <a:solidFill>
                  <a:schemeClr val="accent6"/>
                </a:solidFill>
                <a:cs typeface="Rubik Black"/>
              </a:rPr>
              <a:t>о</a:t>
            </a:r>
            <a:r>
              <a:rPr lang="ru-RU" b="1" dirty="0" err="1" smtClean="0">
                <a:solidFill>
                  <a:schemeClr val="accent6"/>
                </a:solidFill>
                <a:cs typeface="Rubik Black"/>
              </a:rPr>
              <a:t>С</a:t>
            </a:r>
            <a:r>
              <a:rPr lang="ru-RU" b="1" dirty="0" smtClean="0">
                <a:solidFill>
                  <a:schemeClr val="accent6"/>
                </a:solidFill>
                <a:cs typeface="Rubik Black"/>
              </a:rPr>
              <a:t>) </a:t>
            </a:r>
            <a:r>
              <a:rPr lang="ru-RU" b="1" dirty="0" smtClean="0">
                <a:cs typeface="Rubik Black"/>
              </a:rPr>
              <a:t>и длится от 1 недели и дольше. Готовую продукцию транспортирую на место эксплуатации, где вручную собирают футеровку сталеплавильного агрегата. Процесс сборки трудоемкий  и так же занимает длительное время (свыше 15 рабочих дней). После собранную футеровку прогревают при высоких температурах. </a:t>
            </a:r>
            <a:endParaRPr lang="ru-RU" b="1" dirty="0" smtClean="0">
              <a:solidFill>
                <a:srgbClr val="FF0000"/>
              </a:solidFill>
              <a:cs typeface="Rubik Black"/>
            </a:endParaRPr>
          </a:p>
          <a:p>
            <a:pPr marL="13970" algn="just">
              <a:lnSpc>
                <a:spcPct val="100000"/>
              </a:lnSpc>
            </a:pPr>
            <a:r>
              <a:rPr lang="ru-RU" b="1" dirty="0" smtClean="0">
                <a:cs typeface="Rubik Black"/>
              </a:rPr>
              <a:t>Доля затрат непосредственно на производство керамического огнеупорного изделия достигает 40%, а на сборку футеровки из данных изделий вручную порядка 30%. Следовательно, необходимы мероприятия для снижения затрат на данные переделы.</a:t>
            </a:r>
          </a:p>
          <a:p>
            <a:pPr marL="13970">
              <a:lnSpc>
                <a:spcPct val="100000"/>
              </a:lnSpc>
            </a:pPr>
            <a:r>
              <a:rPr lang="ru-RU" sz="1400" dirty="0" smtClean="0"/>
              <a:t> </a:t>
            </a:r>
            <a:endParaRPr sz="1400" dirty="0"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2" name="object 4">
            <a:extLst>
              <a:ext uri="{FF2B5EF4-FFF2-40B4-BE49-F238E27FC236}">
                <a16:creationId xmlns:a16="http://schemas.microsoft.com/office/drawing/2014/main" xmlns="" id="{FF2B99AA-CAB7-4A10-9C23-5D2C00A2BE6D}"/>
              </a:ext>
            </a:extLst>
          </p:cNvPr>
          <p:cNvSpPr txBox="1"/>
          <p:nvPr/>
        </p:nvSpPr>
        <p:spPr>
          <a:xfrm>
            <a:off x="4343128" y="6281936"/>
            <a:ext cx="18506056" cy="2474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dirty="0" smtClean="0"/>
              <a:t>Н</a:t>
            </a:r>
            <a:r>
              <a:rPr lang="ru-RU" b="1" dirty="0" smtClean="0"/>
              <a:t>а данный момент для снижения затрат на производство керамического огнеупорного изделия, некоторые производители поставляют потребителям вместо сформованных и обожженных изделий пластичные массы (бетоны). Данную массу наносят на рабочую поверхность сталеплавильного агрегата и разравнивают вручную, что так же занимает длительное время. Дополнительно такие массы имеют низкий срок годности, следовательно их проблематично хранить. Перспективно использование аддитивных технологий, которые позволят сократить и облегчить процесс формовки футеровки из масс непосредственно на месте эксплуатации сталеплавильного агрегата. Но аддитивные технологии на сегодняшний день имеют ряд ограничений, такие как низкая наполненность масс, плохая </a:t>
            </a:r>
            <a:r>
              <a:rPr lang="ru-RU" b="1" dirty="0" err="1" smtClean="0"/>
              <a:t>сцепляемость</a:t>
            </a:r>
            <a:r>
              <a:rPr lang="ru-RU" b="1" dirty="0" smtClean="0"/>
              <a:t> печатных слоев и, самое главное, ограничение по габаритам печатаемого изделия. Что, естественно, является препятствием для формовки монолитной функционирующей футеровки. </a:t>
            </a:r>
          </a:p>
        </p:txBody>
      </p:sp>
      <p:grpSp>
        <p:nvGrpSpPr>
          <p:cNvPr id="72" name="Группа 71"/>
          <p:cNvGrpSpPr/>
          <p:nvPr/>
        </p:nvGrpSpPr>
        <p:grpSpPr>
          <a:xfrm>
            <a:off x="10607824" y="8946232"/>
            <a:ext cx="9433048" cy="2952328"/>
            <a:chOff x="8151064" y="7779572"/>
            <a:chExt cx="6532186" cy="1578635"/>
          </a:xfrm>
        </p:grpSpPr>
        <p:pic>
          <p:nvPicPr>
            <p:cNvPr id="5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189724" y="7960726"/>
              <a:ext cx="1493526" cy="1074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61427" y="7847417"/>
              <a:ext cx="2028825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6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51064" y="8035131"/>
              <a:ext cx="3017014" cy="132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7" name="Овал 56"/>
            <p:cNvSpPr/>
            <p:nvPr/>
          </p:nvSpPr>
          <p:spPr>
            <a:xfrm flipV="1">
              <a:off x="10263651" y="8055615"/>
              <a:ext cx="741872" cy="68148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8" name="Прямая соединительная линия 57"/>
            <p:cNvCxnSpPr/>
            <p:nvPr/>
          </p:nvCxnSpPr>
          <p:spPr>
            <a:xfrm rot="10800000">
              <a:off x="10643213" y="8737104"/>
              <a:ext cx="1431984" cy="5089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rot="10800000" flipV="1">
              <a:off x="10625959" y="7779572"/>
              <a:ext cx="1509624" cy="2760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10289529" y="8219521"/>
              <a:ext cx="6559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 smtClean="0">
                  <a:solidFill>
                    <a:schemeClr val="bg1"/>
                  </a:solidFill>
                </a:rPr>
                <a:t>20-30</a:t>
              </a:r>
              <a:endParaRPr lang="ru-RU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401010" y="8107379"/>
              <a:ext cx="6110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b="1" dirty="0" smtClean="0">
                  <a:solidFill>
                    <a:schemeClr val="bg1"/>
                  </a:solidFill>
                </a:rPr>
                <a:t>10-15</a:t>
              </a:r>
              <a:endParaRPr lang="ru-RU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9107710" y="8314410"/>
              <a:ext cx="6559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 smtClean="0">
                  <a:solidFill>
                    <a:schemeClr val="bg1"/>
                  </a:solidFill>
                </a:rPr>
                <a:t>10-13</a:t>
              </a:r>
              <a:endParaRPr lang="ru-RU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797824" y="8745732"/>
              <a:ext cx="6559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 smtClean="0">
                  <a:solidFill>
                    <a:schemeClr val="bg1"/>
                  </a:solidFill>
                </a:rPr>
                <a:t>40-50</a:t>
              </a:r>
              <a:endParaRPr lang="ru-RU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2434631" y="8251152"/>
              <a:ext cx="6559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 smtClean="0">
                  <a:solidFill>
                    <a:schemeClr val="bg1"/>
                  </a:solidFill>
                </a:rPr>
                <a:t>25-30</a:t>
              </a:r>
              <a:endParaRPr lang="ru-RU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1287317" y="8423679"/>
              <a:ext cx="6559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 smtClean="0">
                  <a:solidFill>
                    <a:schemeClr val="bg1"/>
                  </a:solidFill>
                </a:rPr>
                <a:t>25-30</a:t>
              </a:r>
              <a:endParaRPr lang="ru-RU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1698510" y="7920472"/>
              <a:ext cx="4555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smtClean="0">
                  <a:solidFill>
                    <a:schemeClr val="bg1"/>
                  </a:solidFill>
                </a:rPr>
                <a:t>8-10</a:t>
              </a:r>
              <a:endParaRPr lang="ru-RU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2135582" y="7934850"/>
              <a:ext cx="4555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smtClean="0">
                  <a:solidFill>
                    <a:schemeClr val="bg1"/>
                  </a:solidFill>
                </a:rPr>
                <a:t>8-10</a:t>
              </a:r>
              <a:endParaRPr lang="ru-RU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2204593" y="8650841"/>
              <a:ext cx="4555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smtClean="0">
                  <a:solidFill>
                    <a:schemeClr val="bg1"/>
                  </a:solidFill>
                </a:rPr>
                <a:t>8-10</a:t>
              </a:r>
              <a:endParaRPr lang="ru-RU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1333325" y="8055620"/>
              <a:ext cx="4555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b="1" dirty="0" smtClean="0">
                  <a:solidFill>
                    <a:schemeClr val="bg1"/>
                  </a:solidFill>
                </a:rPr>
                <a:t>8-10</a:t>
              </a:r>
              <a:endParaRPr lang="ru-RU" sz="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552629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новление логотипа"/>
          <p:cNvSpPr txBox="1"/>
          <p:nvPr/>
        </p:nvSpPr>
        <p:spPr>
          <a:xfrm>
            <a:off x="1190548" y="0"/>
            <a:ext cx="20882320" cy="1973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Применение аддитивных технологий в черной металлургии</a:t>
            </a:r>
            <a:endParaRPr sz="7600" dirty="0">
              <a:solidFill>
                <a:schemeClr val="tx1">
                  <a:lumMod val="50000"/>
                </a:schemeClr>
              </a:solidFill>
              <a:cs typeface="Rubik Medium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4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xmlns="" id="{FF2B99AA-CAB7-4A10-9C23-5D2C00A2BE6D}"/>
              </a:ext>
            </a:extLst>
          </p:cNvPr>
          <p:cNvSpPr txBox="1"/>
          <p:nvPr/>
        </p:nvSpPr>
        <p:spPr>
          <a:xfrm>
            <a:off x="1606824" y="2393504"/>
            <a:ext cx="21242360" cy="5552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indent="-28575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При использовании метода 3</a:t>
            </a:r>
            <a:r>
              <a:rPr lang="en-US" b="1" dirty="0" smtClean="0"/>
              <a:t>D</a:t>
            </a:r>
            <a:r>
              <a:rPr lang="ru-RU" b="1" dirty="0" smtClean="0"/>
              <a:t>-печати некоторые переделы технологического схемы традиционного производства огнеупорных материалов, такие как формовка полуфабриката, сушка и обжиг, можно устранить. Это позволить сократить время, затрачиваемое на формовку футеровки, а ее обжиг осуществлять непосредственно при прогреве сталеплавильного агрегата перед началом плавки.  Таким образом, попутно сократив трату энергии и ресурсов.</a:t>
            </a:r>
          </a:p>
          <a:p>
            <a:pPr marL="13970" algn="just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b="1" spc="-5" dirty="0" smtClean="0">
                <a:ea typeface="Ebrima" panose="02000000000000000000" pitchFamily="2" charset="0"/>
                <a:cs typeface="Ebrima" panose="02000000000000000000" pitchFamily="2" charset="0"/>
              </a:rPr>
              <a:t> Критической проблемой 3</a:t>
            </a:r>
            <a:r>
              <a:rPr lang="en-US" b="1" spc="-5" dirty="0" smtClean="0">
                <a:ea typeface="Ebrima" panose="02000000000000000000" pitchFamily="2" charset="0"/>
                <a:cs typeface="Ebrima" panose="02000000000000000000" pitchFamily="2" charset="0"/>
              </a:rPr>
              <a:t>D-</a:t>
            </a:r>
            <a:r>
              <a:rPr lang="ru-RU" b="1" spc="-5" dirty="0" smtClean="0">
                <a:ea typeface="Ebrima" panose="02000000000000000000" pitchFamily="2" charset="0"/>
                <a:cs typeface="Ebrima" panose="02000000000000000000" pitchFamily="2" charset="0"/>
              </a:rPr>
              <a:t>печати именно керамических материалов является вопрос </a:t>
            </a:r>
            <a:r>
              <a:rPr lang="ru-RU" b="1" spc="-5" dirty="0" err="1" smtClean="0">
                <a:ea typeface="Ebrima" panose="02000000000000000000" pitchFamily="2" charset="0"/>
                <a:cs typeface="Ebrima" panose="02000000000000000000" pitchFamily="2" charset="0"/>
              </a:rPr>
              <a:t>когезии</a:t>
            </a:r>
            <a:r>
              <a:rPr lang="ru-RU" b="1" spc="-5" dirty="0" smtClean="0">
                <a:ea typeface="Ebrima" panose="02000000000000000000" pitchFamily="2" charset="0"/>
                <a:cs typeface="Ebrima" panose="02000000000000000000" pitchFamily="2" charset="0"/>
              </a:rPr>
              <a:t> (стыкуемости) отдельных слоев. Получаемые изделия обладают неудовлетворительными свойствами, в частности ограничивающими их применимость в качестве огнеупоров в конструкции тепловых агрегатов и оснастки. В следствие перепадов температур происходит </a:t>
            </a:r>
            <a:r>
              <a:rPr lang="ru-RU" b="1" spc="-5" dirty="0" err="1" smtClean="0">
                <a:ea typeface="Ebrima" panose="02000000000000000000" pitchFamily="2" charset="0"/>
                <a:cs typeface="Ebrima" panose="02000000000000000000" pitchFamily="2" charset="0"/>
              </a:rPr>
              <a:t>деламинация</a:t>
            </a:r>
            <a:r>
              <a:rPr lang="ru-RU" b="1" spc="-5" dirty="0" smtClean="0">
                <a:ea typeface="Ebrima" panose="02000000000000000000" pitchFamily="2" charset="0"/>
                <a:cs typeface="Ebrima" panose="02000000000000000000" pitchFamily="2" charset="0"/>
              </a:rPr>
              <a:t> (расслоение) на границе отдельных печатных слоев. Кроме того, накопление напряжений именно на границе раздела слоев вынуждает ограничивать максимальный размер печатаемых изделий. </a:t>
            </a:r>
          </a:p>
          <a:p>
            <a:pPr marL="13970" algn="just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b="1" spc="-5" dirty="0" smtClean="0">
                <a:ea typeface="Ebrima" panose="02000000000000000000" pitchFamily="2" charset="0"/>
                <a:cs typeface="Ebrima" panose="02000000000000000000" pitchFamily="2" charset="0"/>
              </a:rPr>
              <a:t>  Второй проблемой является низкая </a:t>
            </a:r>
            <a:r>
              <a:rPr lang="ru-RU" b="1" spc="-5" dirty="0" err="1" smtClean="0">
                <a:ea typeface="Ebrima" panose="02000000000000000000" pitchFamily="2" charset="0"/>
                <a:cs typeface="Ebrima" panose="02000000000000000000" pitchFamily="2" charset="0"/>
              </a:rPr>
              <a:t>заполненность</a:t>
            </a:r>
            <a:r>
              <a:rPr lang="ru-RU" b="1" spc="-5" dirty="0" smtClean="0">
                <a:ea typeface="Ebrima" panose="02000000000000000000" pitchFamily="2" charset="0"/>
                <a:cs typeface="Ebrima" panose="02000000000000000000" pitchFamily="2" charset="0"/>
              </a:rPr>
              <a:t> доступных на сегодняшний день керамических печатных масс, из которых формируются изделия, минеральным компонентом (основой будущего продукта). При обжиге полуфабриката, в результате удаления временного связующего, обеспечивающего первоначальную прочность полуфабриката, в изделии образуются объемные пустоты, из-за чего 3</a:t>
            </a:r>
            <a:r>
              <a:rPr lang="en-US" b="1" spc="-5" dirty="0" smtClean="0">
                <a:ea typeface="Ebrima" panose="02000000000000000000" pitchFamily="2" charset="0"/>
                <a:cs typeface="Ebrima" panose="02000000000000000000" pitchFamily="2" charset="0"/>
              </a:rPr>
              <a:t>D-</a:t>
            </a:r>
            <a:r>
              <a:rPr lang="ru-RU" b="1" spc="-5" dirty="0" smtClean="0">
                <a:ea typeface="Ebrima" panose="02000000000000000000" pitchFamily="2" charset="0"/>
                <a:cs typeface="Ebrima" panose="02000000000000000000" pitchFamily="2" charset="0"/>
              </a:rPr>
              <a:t>печатная керамика обладает меньшими механическими свойствами по сравнению с традиционными изделиями. На крупногабаритных изделиях, особенно сложной формы, это также будет приводить к существенным усадкам, не позволяя получить изделия заданных размеров. </a:t>
            </a:r>
          </a:p>
          <a:p>
            <a:pPr marL="13970" algn="just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b="1" spc="-5" dirty="0" smtClean="0">
                <a:ea typeface="Ebrima" panose="02000000000000000000" pitchFamily="2" charset="0"/>
                <a:cs typeface="Ebrima" panose="02000000000000000000" pitchFamily="2" charset="0"/>
              </a:rPr>
              <a:t>Ограничение области печати (на текущий момент для технической керамики методом </a:t>
            </a:r>
            <a:r>
              <a:rPr lang="en-US" b="1" spc="-5" dirty="0" smtClean="0">
                <a:ea typeface="Ebrima" panose="02000000000000000000" pitchFamily="2" charset="0"/>
                <a:cs typeface="Ebrima" panose="02000000000000000000" pitchFamily="2" charset="0"/>
              </a:rPr>
              <a:t>SLA </a:t>
            </a:r>
            <a:r>
              <a:rPr lang="ru-RU" b="1" spc="-5" dirty="0" smtClean="0">
                <a:ea typeface="Ebrima" panose="02000000000000000000" pitchFamily="2" charset="0"/>
                <a:cs typeface="Ebrima" panose="02000000000000000000" pitchFamily="2" charset="0"/>
              </a:rPr>
              <a:t>максимальная область 800х800х800 мм).</a:t>
            </a:r>
          </a:p>
          <a:p>
            <a:pPr marL="1397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b="1" spc="45" dirty="0" smtClean="0">
                <a:ea typeface="Ebrima" panose="02000000000000000000" pitchFamily="2" charset="0"/>
                <a:cs typeface="Ebrima" panose="02000000000000000000" pitchFamily="2" charset="0"/>
              </a:rPr>
              <a:t>Предлагаемая технология позволяет за счет капиллярного эффекта на границе зерен в печатных слоях добиться крайне высокой межслоевой </a:t>
            </a:r>
            <a:r>
              <a:rPr lang="ru-RU" b="1" spc="45" dirty="0" err="1" smtClean="0">
                <a:ea typeface="Ebrima" panose="02000000000000000000" pitchFamily="2" charset="0"/>
                <a:cs typeface="Ebrima" panose="02000000000000000000" pitchFamily="2" charset="0"/>
              </a:rPr>
              <a:t>когезии</a:t>
            </a:r>
            <a:r>
              <a:rPr lang="ru-RU" b="1" spc="45" dirty="0" smtClean="0">
                <a:ea typeface="Ebrima" panose="02000000000000000000" pitchFamily="2" charset="0"/>
                <a:cs typeface="Ebrima" panose="02000000000000000000" pitchFamily="2" charset="0"/>
              </a:rPr>
              <a:t>, решая, таким образом, выше отмеченные проблемы и позволяя печатать керамические огнеупорные изделия, не ограниченные геометрическими размерами и формой, в том числе готовые футеровки любых тепловых агрегатов</a:t>
            </a:r>
            <a:endParaRPr lang="ru-RU" b="1" dirty="0" smtClean="0"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3970" algn="just">
              <a:lnSpc>
                <a:spcPct val="100000"/>
              </a:lnSpc>
              <a:buFont typeface="Arial" pitchFamily="34" charset="0"/>
              <a:buChar char="•"/>
            </a:pPr>
            <a:endParaRPr lang="ru-RU" dirty="0" smtClean="0"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7" name="Рисунок 16" descr="схема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8912" y="8082136"/>
            <a:ext cx="9327274" cy="3456384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11975976" y="7578080"/>
            <a:ext cx="10488396" cy="4648676"/>
            <a:chOff x="4523888" y="1488605"/>
            <a:chExt cx="5760029" cy="3397865"/>
          </a:xfrm>
        </p:grpSpPr>
        <p:pic>
          <p:nvPicPr>
            <p:cNvPr id="31" name="Picture 34" descr="https://ozozon.com/media/news/%D1%86%D0%B5%D0%BD%D1%8B_%D0%B2%D0%BD%D0%B8%D0%B7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23888" y="1488605"/>
              <a:ext cx="3371509" cy="2709869"/>
            </a:xfrm>
            <a:prstGeom prst="rect">
              <a:avLst/>
            </a:prstGeom>
            <a:noFill/>
          </p:spPr>
        </p:pic>
        <p:sp>
          <p:nvSpPr>
            <p:cNvPr id="32" name="object 4"/>
            <p:cNvSpPr txBox="1"/>
            <p:nvPr/>
          </p:nvSpPr>
          <p:spPr>
            <a:xfrm>
              <a:off x="6817523" y="2909694"/>
              <a:ext cx="3244666" cy="513134"/>
            </a:xfrm>
            <a:prstGeom prst="rect">
              <a:avLst/>
            </a:prstGeom>
          </p:spPr>
          <p:txBody>
            <a:bodyPr vert="horz" wrap="square" lIns="0" tIns="9438" rIns="0" bIns="0" rtlCol="0">
              <a:spAutoFit/>
            </a:bodyPr>
            <a:lstStyle/>
            <a:p>
              <a:pPr marL="23845" marR="64579">
                <a:lnSpc>
                  <a:spcPct val="125400"/>
                </a:lnSpc>
              </a:pPr>
              <a:r>
                <a:rPr lang="ru-RU" sz="1800" b="1" spc="-4" dirty="0">
                  <a:latin typeface="+mn-lt"/>
                  <a:ea typeface="Ebrima" panose="02000000000000000000" pitchFamily="2" charset="0"/>
                  <a:cs typeface="Ebrima" panose="02000000000000000000" pitchFamily="2" charset="0"/>
                </a:rPr>
                <a:t>Снижение времени на </a:t>
              </a:r>
              <a:r>
                <a:rPr lang="ru-RU" sz="1800" b="1" spc="-4" dirty="0" err="1">
                  <a:latin typeface="+mn-lt"/>
                  <a:ea typeface="Ebrima" panose="02000000000000000000" pitchFamily="2" charset="0"/>
                  <a:cs typeface="Ebrima" panose="02000000000000000000" pitchFamily="2" charset="0"/>
                </a:rPr>
                <a:t>футеровочные</a:t>
              </a:r>
              <a:r>
                <a:rPr lang="ru-RU" sz="1800" b="1" spc="-4" dirty="0">
                  <a:latin typeface="+mn-lt"/>
                  <a:ea typeface="Ebrima" panose="02000000000000000000" pitchFamily="2" charset="0"/>
                  <a:cs typeface="Ebrima" panose="02000000000000000000" pitchFamily="2" charset="0"/>
                </a:rPr>
                <a:t> работы (ремонтного простоя) – до 80%</a:t>
              </a:r>
              <a:endParaRPr sz="1800" dirty="0">
                <a:latin typeface="+mn-lt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3" name="object 4"/>
            <p:cNvSpPr txBox="1"/>
            <p:nvPr/>
          </p:nvSpPr>
          <p:spPr>
            <a:xfrm>
              <a:off x="7529341" y="3699188"/>
              <a:ext cx="2754576" cy="235210"/>
            </a:xfrm>
            <a:prstGeom prst="rect">
              <a:avLst/>
            </a:prstGeom>
          </p:spPr>
          <p:txBody>
            <a:bodyPr vert="horz" wrap="square" lIns="0" tIns="9438" rIns="0" bIns="0" rtlCol="0">
              <a:spAutoFit/>
            </a:bodyPr>
            <a:lstStyle/>
            <a:p>
              <a:pPr marL="23845" marR="64579" algn="just">
                <a:lnSpc>
                  <a:spcPct val="125400"/>
                </a:lnSpc>
              </a:pPr>
              <a:r>
                <a:rPr lang="ru-RU" sz="1800" b="1" spc="-4" dirty="0" smtClean="0">
                  <a:latin typeface="+mn-lt"/>
                  <a:ea typeface="Ebrima" panose="02000000000000000000" pitchFamily="2" charset="0"/>
                  <a:cs typeface="Ebrima" panose="02000000000000000000" pitchFamily="2" charset="0"/>
                </a:rPr>
                <a:t>Снижение трудозатрат – </a:t>
              </a:r>
              <a:r>
                <a:rPr lang="ru-RU" sz="1800" b="1" spc="-4" dirty="0">
                  <a:latin typeface="+mn-lt"/>
                  <a:ea typeface="Ebrima" panose="02000000000000000000" pitchFamily="2" charset="0"/>
                  <a:cs typeface="Ebrima" panose="02000000000000000000" pitchFamily="2" charset="0"/>
                </a:rPr>
                <a:t>до 90%</a:t>
              </a:r>
              <a:endParaRPr sz="1800" dirty="0">
                <a:latin typeface="+mn-lt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4" name="object 4"/>
            <p:cNvSpPr txBox="1"/>
            <p:nvPr/>
          </p:nvSpPr>
          <p:spPr>
            <a:xfrm>
              <a:off x="5314797" y="1857036"/>
              <a:ext cx="4562608" cy="513134"/>
            </a:xfrm>
            <a:prstGeom prst="rect">
              <a:avLst/>
            </a:prstGeom>
          </p:spPr>
          <p:txBody>
            <a:bodyPr vert="horz" wrap="square" lIns="0" tIns="9438" rIns="0" bIns="0" rtlCol="0">
              <a:spAutoFit/>
            </a:bodyPr>
            <a:lstStyle/>
            <a:p>
              <a:pPr marL="23845" marR="64579">
                <a:lnSpc>
                  <a:spcPct val="125400"/>
                </a:lnSpc>
              </a:pPr>
              <a:r>
                <a:rPr lang="ru-RU" sz="1800" b="1" spc="-4" dirty="0">
                  <a:latin typeface="+mn-lt"/>
                  <a:ea typeface="Ebrima" panose="02000000000000000000" pitchFamily="2" charset="0"/>
                  <a:cs typeface="Ebrima" panose="02000000000000000000" pitchFamily="2" charset="0"/>
                </a:rPr>
                <a:t>Снижение затрат на доставку и хранение – до 20%</a:t>
              </a:r>
              <a:endParaRPr sz="1800" dirty="0">
                <a:latin typeface="+mn-lt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5" name="object 4"/>
            <p:cNvSpPr txBox="1"/>
            <p:nvPr/>
          </p:nvSpPr>
          <p:spPr>
            <a:xfrm>
              <a:off x="5893898" y="2400380"/>
              <a:ext cx="2892293" cy="488295"/>
            </a:xfrm>
            <a:prstGeom prst="rect">
              <a:avLst/>
            </a:prstGeom>
          </p:spPr>
          <p:txBody>
            <a:bodyPr vert="horz" wrap="square" lIns="0" tIns="9438" rIns="0" bIns="0" rtlCol="0">
              <a:spAutoFit/>
            </a:bodyPr>
            <a:lstStyle/>
            <a:p>
              <a:pPr marL="23845" marR="64579">
                <a:lnSpc>
                  <a:spcPct val="125400"/>
                </a:lnSpc>
              </a:pPr>
              <a:r>
                <a:rPr lang="ru-RU" sz="1800" b="1" spc="-4" dirty="0">
                  <a:latin typeface="+mn-lt"/>
                  <a:ea typeface="Ebrima" panose="02000000000000000000" pitchFamily="2" charset="0"/>
                  <a:cs typeface="Ebrima" panose="02000000000000000000" pitchFamily="2" charset="0"/>
                </a:rPr>
                <a:t>Снижение затрат </a:t>
              </a:r>
              <a:r>
                <a:rPr lang="ru-RU" sz="1800" b="1" spc="-4" dirty="0" smtClean="0">
                  <a:latin typeface="+mn-lt"/>
                  <a:ea typeface="Ebrima" panose="02000000000000000000" pitchFamily="2" charset="0"/>
                  <a:cs typeface="Ebrima" panose="02000000000000000000" pitchFamily="2" charset="0"/>
                </a:rPr>
                <a:t>на сушку </a:t>
              </a:r>
              <a:r>
                <a:rPr lang="ru-RU" sz="1800" b="1" spc="-4" dirty="0">
                  <a:latin typeface="+mn-lt"/>
                  <a:ea typeface="Ebrima" panose="02000000000000000000" pitchFamily="2" charset="0"/>
                  <a:cs typeface="Ebrima" panose="02000000000000000000" pitchFamily="2" charset="0"/>
                </a:rPr>
                <a:t>и разогрев футеровки – до 70%</a:t>
              </a:r>
              <a:endParaRPr sz="1800" dirty="0">
                <a:latin typeface="+mn-lt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6" name="object 4">
              <a:extLst>
                <a:ext uri="{FF2B5EF4-FFF2-40B4-BE49-F238E27FC236}">
                  <a16:creationId xmlns:a16="http://schemas.microsoft.com/office/drawing/2014/main" xmlns="" id="{34B203B1-4773-2C8A-9BDE-E1AE6A86B5FC}"/>
                </a:ext>
              </a:extLst>
            </p:cNvPr>
            <p:cNvSpPr txBox="1"/>
            <p:nvPr/>
          </p:nvSpPr>
          <p:spPr>
            <a:xfrm>
              <a:off x="5314797" y="4120252"/>
              <a:ext cx="4148282" cy="766218"/>
            </a:xfrm>
            <a:prstGeom prst="rect">
              <a:avLst/>
            </a:prstGeom>
          </p:spPr>
          <p:txBody>
            <a:bodyPr vert="horz" wrap="square" lIns="0" tIns="9438" rIns="0" bIns="0" rtlCol="0">
              <a:spAutoFit/>
            </a:bodyPr>
            <a:lstStyle/>
            <a:p>
              <a:pPr marL="23845" marR="64579" algn="ctr">
                <a:lnSpc>
                  <a:spcPct val="125400"/>
                </a:lnSpc>
              </a:pPr>
              <a:r>
                <a:rPr lang="ru-RU" sz="1800" b="1" spc="-4" dirty="0" smtClean="0">
                  <a:solidFill>
                    <a:srgbClr val="FF0000"/>
                  </a:solidFill>
                  <a:latin typeface="+mn-lt"/>
                  <a:ea typeface="Ebrima" panose="02000000000000000000" pitchFamily="2" charset="0"/>
                  <a:cs typeface="Ebrima" panose="02000000000000000000" pitchFamily="2" charset="0"/>
                </a:rPr>
                <a:t>Для сталеразливочного ковша: ожидаемое снижение простоя на ремонт в 3 раза.</a:t>
              </a:r>
              <a:endParaRPr sz="1800" dirty="0">
                <a:solidFill>
                  <a:srgbClr val="FF0000"/>
                </a:solidFill>
                <a:latin typeface="+mn-lt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552629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7B0D7C5-605F-4F2A-845A-3E040A4BA670}"/>
              </a:ext>
            </a:extLst>
          </p:cNvPr>
          <p:cNvSpPr txBox="1"/>
          <p:nvPr/>
        </p:nvSpPr>
        <p:spPr>
          <a:xfrm>
            <a:off x="21478940" y="11144280"/>
            <a:ext cx="2541247" cy="1426528"/>
          </a:xfrm>
          <a:prstGeom prst="rect">
            <a:avLst/>
          </a:prstGeom>
          <a:noFill/>
        </p:spPr>
        <p:txBody>
          <a:bodyPr wrap="square" lIns="193533" tIns="96766" rIns="193533" bIns="96766" rtlCol="0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5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  <p:sp>
        <p:nvSpPr>
          <p:cNvPr id="11" name="Миссия…"/>
          <p:cNvSpPr txBox="1"/>
          <p:nvPr/>
        </p:nvSpPr>
        <p:spPr>
          <a:xfrm>
            <a:off x="1190548" y="0"/>
            <a:ext cx="18464282" cy="290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pPr>
            <a:r>
              <a:rPr lang="ru-RU" sz="7600" dirty="0" err="1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Rubik Medium"/>
              </a:rPr>
              <a:t>Востребованность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Rubik Medium"/>
              </a:rPr>
              <a:t> керамических изделий, изготовленных с помощью аддитивных технологий</a:t>
            </a:r>
            <a:endParaRPr sz="7600" dirty="0">
              <a:solidFill>
                <a:schemeClr val="tx1">
                  <a:lumMod val="50000"/>
                </a:schemeClr>
              </a:solidFill>
              <a:cs typeface="Rubik Medium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71E45F8D-8F89-40AA-9D7B-FBF4901C1B19}"/>
              </a:ext>
            </a:extLst>
          </p:cNvPr>
          <p:cNvSpPr/>
          <p:nvPr/>
        </p:nvSpPr>
        <p:spPr>
          <a:xfrm>
            <a:off x="1762052" y="3929042"/>
            <a:ext cx="1135864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/>
            <a:r>
              <a:rPr lang="ru-RU" sz="4000" b="1" dirty="0" smtClean="0">
                <a:solidFill>
                  <a:schemeClr val="tx1">
                    <a:lumMod val="50000"/>
                  </a:schemeClr>
                </a:solidFill>
                <a:latin typeface="Rubik-Medium"/>
                <a:cs typeface="Rubik Medium"/>
              </a:rPr>
              <a:t>Основные перспективные отрасли применения: </a:t>
            </a:r>
          </a:p>
          <a:p>
            <a:pPr marL="342900" lvl="0" indent="-342900" algn="l"/>
            <a:r>
              <a:rPr lang="ru-RU" sz="4000" dirty="0" smtClean="0">
                <a:solidFill>
                  <a:schemeClr val="tx1">
                    <a:lumMod val="50000"/>
                  </a:schemeClr>
                </a:solidFill>
                <a:latin typeface="Rubik-Medium"/>
                <a:cs typeface="Rubik Medium"/>
              </a:rPr>
              <a:t>   Аэрокосмическая и </a:t>
            </a:r>
            <a:r>
              <a:rPr lang="ru-RU" sz="4000" dirty="0" err="1" smtClean="0">
                <a:solidFill>
                  <a:schemeClr val="tx1">
                    <a:lumMod val="50000"/>
                  </a:schemeClr>
                </a:solidFill>
                <a:latin typeface="Rubik-Medium"/>
                <a:cs typeface="Rubik Medium"/>
              </a:rPr>
              <a:t>нефтехемическая</a:t>
            </a:r>
            <a:r>
              <a:rPr lang="ru-RU" sz="4000" dirty="0" smtClean="0">
                <a:solidFill>
                  <a:schemeClr val="tx1">
                    <a:lumMod val="50000"/>
                  </a:schemeClr>
                </a:solidFill>
                <a:latin typeface="Rubik-Medium"/>
                <a:cs typeface="Rubik Medium"/>
              </a:rPr>
              <a:t> отрасли, оборонная промышленность, машиностроение, металлургия.</a:t>
            </a:r>
            <a:endParaRPr lang="ru-RU" sz="1600" dirty="0">
              <a:solidFill>
                <a:schemeClr val="tx1">
                  <a:lumMod val="50000"/>
                </a:schemeClr>
              </a:solidFill>
              <a:cs typeface="Rubik Medium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71E45F8D-8F89-40AA-9D7B-FBF4901C1B19}"/>
              </a:ext>
            </a:extLst>
          </p:cNvPr>
          <p:cNvSpPr/>
          <p:nvPr/>
        </p:nvSpPr>
        <p:spPr>
          <a:xfrm>
            <a:off x="2047804" y="7715256"/>
            <a:ext cx="102870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/>
            <a:r>
              <a:rPr lang="ru-RU" sz="4000" b="1" dirty="0" smtClean="0">
                <a:solidFill>
                  <a:schemeClr val="tx1">
                    <a:lumMod val="50000"/>
                  </a:schemeClr>
                </a:solidFill>
                <a:latin typeface="Rubik-Medium"/>
              </a:rPr>
              <a:t>Продукт: </a:t>
            </a:r>
          </a:p>
          <a:p>
            <a:pPr marL="342900" lvl="0" indent="-342900" algn="l">
              <a:buFontTx/>
              <a:buChar char="-"/>
            </a:pPr>
            <a:r>
              <a:rPr lang="ru-RU" sz="4000" dirty="0" smtClean="0">
                <a:solidFill>
                  <a:schemeClr val="tx1">
                    <a:lumMod val="50000"/>
                  </a:schemeClr>
                </a:solidFill>
                <a:latin typeface="Rubik-Medium"/>
              </a:rPr>
              <a:t>Огнеупорные изделия сложной формы на основе корунда, диоксида циркония, </a:t>
            </a:r>
            <a:r>
              <a:rPr lang="ru-RU" sz="4000" dirty="0" err="1" smtClean="0">
                <a:solidFill>
                  <a:schemeClr val="tx1">
                    <a:lumMod val="50000"/>
                  </a:schemeClr>
                </a:solidFill>
                <a:latin typeface="Rubik-Medium"/>
              </a:rPr>
              <a:t>цирконата</a:t>
            </a:r>
            <a:r>
              <a:rPr lang="ru-RU" sz="4000" dirty="0" smtClean="0">
                <a:solidFill>
                  <a:schemeClr val="tx1">
                    <a:lumMod val="50000"/>
                  </a:schemeClr>
                </a:solidFill>
                <a:latin typeface="Rubik-Medium"/>
              </a:rPr>
              <a:t> кальция, циркона</a:t>
            </a:r>
          </a:p>
          <a:p>
            <a:pPr marL="342900" lvl="0" indent="-342900" algn="l">
              <a:buFontTx/>
              <a:buChar char="-"/>
            </a:pPr>
            <a:r>
              <a:rPr lang="ru-RU" sz="4000" dirty="0" smtClean="0">
                <a:solidFill>
                  <a:schemeClr val="tx1">
                    <a:lumMod val="50000"/>
                  </a:schemeClr>
                </a:solidFill>
                <a:latin typeface="Rubik-Medium"/>
              </a:rPr>
              <a:t>Изделия из плотной технической керамики на основе корунда и диоксида циркония или их смеси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49322" y="3500414"/>
            <a:ext cx="3571900" cy="775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71E45F8D-8F89-40AA-9D7B-FBF4901C1B19}"/>
              </a:ext>
            </a:extLst>
          </p:cNvPr>
          <p:cNvSpPr/>
          <p:nvPr/>
        </p:nvSpPr>
        <p:spPr>
          <a:xfrm>
            <a:off x="12406314" y="11287156"/>
            <a:ext cx="5429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/>
            <a:r>
              <a:rPr lang="ru-RU" sz="2000" b="1" dirty="0" smtClean="0">
                <a:latin typeface="Rubik-Medium"/>
              </a:rPr>
              <a:t>Керамика для аэрокосмической отрасли</a:t>
            </a:r>
          </a:p>
          <a:p>
            <a:pPr marL="342900" lvl="0" indent="-342900" algn="ctr"/>
            <a:r>
              <a:rPr lang="ru-RU" sz="2000" b="1" dirty="0" smtClean="0">
                <a:latin typeface="Rubik-Medium"/>
              </a:rPr>
              <a:t>40,3% рынка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35800" y="6429372"/>
            <a:ext cx="3433771" cy="474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71E45F8D-8F89-40AA-9D7B-FBF4901C1B19}"/>
              </a:ext>
            </a:extLst>
          </p:cNvPr>
          <p:cNvSpPr/>
          <p:nvPr/>
        </p:nvSpPr>
        <p:spPr>
          <a:xfrm>
            <a:off x="18121354" y="11144280"/>
            <a:ext cx="4500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/>
            <a:r>
              <a:rPr lang="ru-RU" sz="1800" b="1" dirty="0" smtClean="0">
                <a:latin typeface="Rubik-Medium"/>
              </a:rPr>
              <a:t>Изделия для медицинского назначения</a:t>
            </a:r>
          </a:p>
          <a:p>
            <a:pPr marL="342900" lvl="0" indent="-342900" algn="ctr"/>
            <a:r>
              <a:rPr lang="en-US" sz="1800" b="1" dirty="0" smtClean="0">
                <a:latin typeface="Rubik-Medium"/>
              </a:rPr>
              <a:t>         </a:t>
            </a:r>
            <a:r>
              <a:rPr lang="ru-RU" sz="1800" b="1" dirty="0" smtClean="0">
                <a:latin typeface="Rubik-Medium"/>
              </a:rPr>
              <a:t>21,6% рынка</a:t>
            </a:r>
          </a:p>
        </p:txBody>
      </p:sp>
      <p:sp>
        <p:nvSpPr>
          <p:cNvPr id="13" name="Маркетинговые исследования рынка: продуктовых групп по выбранным направлениям"/>
          <p:cNvSpPr txBox="1"/>
          <p:nvPr/>
        </p:nvSpPr>
        <p:spPr>
          <a:xfrm>
            <a:off x="2333556" y="12644478"/>
            <a:ext cx="1871675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defRPr sz="4800">
                <a:solidFill>
                  <a:srgbClr val="373840"/>
                </a:solidFill>
                <a:latin typeface="Rubik-Medium"/>
                <a:ea typeface="Rubik-Medium"/>
                <a:cs typeface="Rubik-Medium"/>
                <a:sym typeface="Rubik-Medium"/>
              </a:defRPr>
            </a:lvl1pPr>
          </a:lstStyle>
          <a:p>
            <a:pPr algn="just"/>
            <a:r>
              <a:rPr lang="en-US" sz="2400" b="1" dirty="0" err="1" smtClean="0"/>
              <a:t>Lakhdar</a:t>
            </a:r>
            <a:r>
              <a:rPr lang="en-US" sz="2400" b="1" dirty="0" smtClean="0"/>
              <a:t>, C. Tuck, J. </a:t>
            </a:r>
            <a:r>
              <a:rPr lang="en-US" sz="2400" b="1" dirty="0" err="1" smtClean="0"/>
              <a:t>Binner</a:t>
            </a:r>
            <a:r>
              <a:rPr lang="en-US" sz="2400" b="1" dirty="0" smtClean="0"/>
              <a:t>, A. Terry, R. </a:t>
            </a:r>
            <a:r>
              <a:rPr lang="en-US" sz="2400" b="1" dirty="0" err="1" smtClean="0"/>
              <a:t>Goodridge</a:t>
            </a:r>
            <a:r>
              <a:rPr lang="en-US" sz="2400" b="1" dirty="0" smtClean="0"/>
              <a:t>,</a:t>
            </a:r>
            <a:r>
              <a:rPr lang="ru-RU" sz="2400" b="1" dirty="0" smtClean="0"/>
              <a:t> </a:t>
            </a:r>
            <a:r>
              <a:rPr lang="en-US" sz="2400" b="1" dirty="0" smtClean="0"/>
              <a:t>Additive manufacturing of advanced ceramic materials,</a:t>
            </a:r>
            <a:r>
              <a:rPr lang="ru-RU" sz="2400" b="1" dirty="0" smtClean="0"/>
              <a:t> </a:t>
            </a:r>
            <a:r>
              <a:rPr lang="en-US" sz="2400" b="1" dirty="0" smtClean="0"/>
              <a:t>Progress in Materials Science, 2021,</a:t>
            </a:r>
            <a:r>
              <a:rPr lang="ru-RU" sz="2400" b="1" dirty="0" smtClean="0">
                <a:cs typeface="Rubik Medium"/>
              </a:rPr>
              <a:t> </a:t>
            </a:r>
            <a:r>
              <a:rPr lang="en-US" sz="2400" b="1" dirty="0" smtClean="0"/>
              <a:t>V.116,</a:t>
            </a:r>
            <a:r>
              <a:rPr lang="ru-RU" sz="2400" b="1" dirty="0" smtClean="0"/>
              <a:t> </a:t>
            </a:r>
            <a:r>
              <a:rPr lang="en-US" sz="2400" b="1" dirty="0" smtClean="0"/>
              <a:t>P. 1-80</a:t>
            </a:r>
          </a:p>
        </p:txBody>
      </p:sp>
    </p:spTree>
    <p:extLst>
      <p:ext uri="{BB962C8B-B14F-4D97-AF65-F5344CB8AC3E}">
        <p14:creationId xmlns="" xmlns:p14="http://schemas.microsoft.com/office/powerpoint/2010/main" val="3552629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новление логотипа"/>
          <p:cNvSpPr txBox="1"/>
          <p:nvPr/>
        </p:nvSpPr>
        <p:spPr>
          <a:xfrm>
            <a:off x="1261986" y="71390"/>
            <a:ext cx="22860160" cy="98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2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Методы реализации аддитивных технологий </a:t>
            </a:r>
            <a:endParaRPr sz="7200" dirty="0">
              <a:solidFill>
                <a:schemeClr val="tx1">
                  <a:lumMod val="50000"/>
                </a:schemeClr>
              </a:solidFill>
              <a:cs typeface="Rubik Medium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6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2438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048068" y="2357406"/>
          <a:ext cx="16287864" cy="10936883"/>
        </p:xfrm>
        <a:graphic>
          <a:graphicData uri="http://schemas.openxmlformats.org/presentationml/2006/ole">
            <p:oleObj spid="_x0000_s3073" r:id="rId3" imgW="10936895" imgH="7351067" progId="Visio.Drawing.11">
              <p:embed/>
            </p:oleObj>
          </a:graphicData>
        </a:graphic>
      </p:graphicFrame>
      <p:pic>
        <p:nvPicPr>
          <p:cNvPr id="12" name="Picture 2" descr="3D printers for sale online | WAS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5008" y="1500150"/>
            <a:ext cx="2373940" cy="926669"/>
          </a:xfrm>
          <a:prstGeom prst="rect">
            <a:avLst/>
          </a:prstGeom>
          <a:noFill/>
        </p:spPr>
      </p:pic>
      <p:pic>
        <p:nvPicPr>
          <p:cNvPr id="13" name="Picture 4" descr="3D printers for sale online | WAS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49586" y="1500150"/>
            <a:ext cx="2373940" cy="926669"/>
          </a:xfrm>
          <a:prstGeom prst="rect">
            <a:avLst/>
          </a:prstGeom>
          <a:noFill/>
        </p:spPr>
      </p:pic>
      <p:pic>
        <p:nvPicPr>
          <p:cNvPr id="14" name="Picture 8" descr="Canon Logo, symbol, meaning, history, PNG, bra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78478" y="1428712"/>
            <a:ext cx="1928826" cy="1084966"/>
          </a:xfrm>
          <a:prstGeom prst="rect">
            <a:avLst/>
          </a:prstGeom>
          <a:noFill/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19968" y="1500150"/>
            <a:ext cx="1361656" cy="62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7" descr="3D Systems - Wikiped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19836" y="1643026"/>
            <a:ext cx="1483712" cy="840001"/>
          </a:xfrm>
          <a:prstGeom prst="rect">
            <a:avLst/>
          </a:prstGeom>
          <a:noFill/>
        </p:spPr>
      </p:pic>
      <p:pic>
        <p:nvPicPr>
          <p:cNvPr id="17" name="Picture 17" descr="3D Systems - Wikiped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48728" y="1500150"/>
            <a:ext cx="1483712" cy="840001"/>
          </a:xfrm>
          <a:prstGeom prst="rect">
            <a:avLst/>
          </a:prstGeom>
          <a:noFill/>
        </p:spPr>
      </p:pic>
      <p:pic>
        <p:nvPicPr>
          <p:cNvPr id="18" name="Picture 19" descr="admantec ag | 3Druck.com - The Independent AM Magazin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5258" y="1571588"/>
            <a:ext cx="2225568" cy="1245506"/>
          </a:xfrm>
          <a:prstGeom prst="rect">
            <a:avLst/>
          </a:prstGeom>
          <a:noFill/>
        </p:spPr>
      </p:pic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34678" y="1714464"/>
            <a:ext cx="2373940" cy="74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76498" y="1714464"/>
            <a:ext cx="1899151" cy="59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Маркетинговые исследования рынка: продуктовых групп по выбранным направлениям"/>
          <p:cNvSpPr txBox="1"/>
          <p:nvPr/>
        </p:nvSpPr>
        <p:spPr>
          <a:xfrm>
            <a:off x="5119638" y="12644478"/>
            <a:ext cx="1078713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defRPr sz="4800">
                <a:solidFill>
                  <a:srgbClr val="373840"/>
                </a:solidFill>
                <a:latin typeface="Rubik-Medium"/>
                <a:ea typeface="Rubik-Medium"/>
                <a:cs typeface="Rubik-Medium"/>
                <a:sym typeface="Rubik-Medium"/>
              </a:defRPr>
            </a:lvl1pPr>
          </a:lstStyle>
          <a:p>
            <a:pPr algn="just"/>
            <a:r>
              <a:rPr lang="ru-RU" sz="3600" b="1" dirty="0" smtClean="0"/>
              <a:t>Стандарт ISO/ASTM 17296 и ГОСТ Р 59036-2020 </a:t>
            </a:r>
            <a:endParaRPr lang="ru-RU" sz="3600" b="1" dirty="0" smtClean="0">
              <a:cs typeface="Rubik Medium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2629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новление логотипа"/>
          <p:cNvSpPr txBox="1"/>
          <p:nvPr/>
        </p:nvSpPr>
        <p:spPr>
          <a:xfrm>
            <a:off x="1190548" y="0"/>
            <a:ext cx="20882320" cy="1038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Преимущества (</a:t>
            </a:r>
            <a:r>
              <a:rPr lang="en-US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DIW)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 </a:t>
            </a:r>
            <a:r>
              <a:rPr lang="en-US" sz="7600" dirty="0" err="1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Robocasting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 </a:t>
            </a:r>
            <a:endParaRPr sz="7600" dirty="0">
              <a:solidFill>
                <a:schemeClr val="tx1">
                  <a:lumMod val="50000"/>
                </a:schemeClr>
              </a:solidFill>
              <a:cs typeface="Rubik Medium"/>
            </a:endParaRPr>
          </a:p>
        </p:txBody>
      </p:sp>
      <p:sp>
        <p:nvSpPr>
          <p:cNvPr id="11" name="Анализ видов брака"/>
          <p:cNvSpPr txBox="1"/>
          <p:nvPr/>
        </p:nvSpPr>
        <p:spPr>
          <a:xfrm>
            <a:off x="12763504" y="3571852"/>
            <a:ext cx="9449008" cy="8966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defRPr sz="4800">
                <a:solidFill>
                  <a:srgbClr val="373840"/>
                </a:solidFill>
                <a:latin typeface="Rubik-Medium"/>
                <a:ea typeface="Rubik-Medium"/>
                <a:cs typeface="Rubik-Medium"/>
                <a:sym typeface="Rubik-Medium"/>
              </a:defRPr>
            </a:lvl1pPr>
          </a:lstStyle>
          <a:p>
            <a:pPr marL="457200" indent="-457200">
              <a:buAutoNum type="arabicPeriod"/>
            </a:pPr>
            <a:r>
              <a:rPr lang="ru-RU" sz="3600" dirty="0" smtClean="0">
                <a:cs typeface="Rubik Light"/>
              </a:rPr>
              <a:t>Отсутствие ограничения в габаритах;</a:t>
            </a:r>
          </a:p>
          <a:p>
            <a:pPr marL="457200" indent="-457200">
              <a:buFontTx/>
              <a:buAutoNum type="arabicPeriod"/>
            </a:pPr>
            <a:r>
              <a:rPr lang="ru-RU" sz="3600" dirty="0" smtClean="0">
                <a:cs typeface="Rubik Light"/>
              </a:rPr>
              <a:t>Не требуется специальных полимеров;</a:t>
            </a:r>
          </a:p>
          <a:p>
            <a:pPr marL="457200" indent="-457200">
              <a:buFontTx/>
              <a:buAutoNum type="arabicPeriod"/>
            </a:pPr>
            <a:r>
              <a:rPr lang="ru-RU" sz="3600" dirty="0" smtClean="0">
                <a:cs typeface="Rubik Light"/>
              </a:rPr>
              <a:t>Отсутствие сложных источников энергии</a:t>
            </a:r>
          </a:p>
          <a:p>
            <a:pPr marL="457200" indent="-457200">
              <a:buFontTx/>
              <a:buAutoNum type="arabicPeriod"/>
            </a:pPr>
            <a:r>
              <a:rPr lang="ru-RU" sz="3600" dirty="0" smtClean="0">
                <a:cs typeface="Rubik Light"/>
              </a:rPr>
              <a:t>Сравнительно легкая реализация, низкие капиталовложения;</a:t>
            </a:r>
          </a:p>
          <a:p>
            <a:pPr marL="457200" indent="-457200">
              <a:buFontTx/>
              <a:buAutoNum type="arabicPeriod"/>
            </a:pPr>
            <a:r>
              <a:rPr lang="ru-RU" sz="3600" dirty="0" smtClean="0">
                <a:cs typeface="Rubik Light"/>
              </a:rPr>
              <a:t>Возможность получения </a:t>
            </a:r>
            <a:r>
              <a:rPr lang="ru-RU" sz="3600" dirty="0" err="1" smtClean="0">
                <a:cs typeface="Rubik Light"/>
              </a:rPr>
              <a:t>поликерамических</a:t>
            </a:r>
            <a:r>
              <a:rPr lang="ru-RU" sz="3600" dirty="0" smtClean="0">
                <a:cs typeface="Rubik Light"/>
              </a:rPr>
              <a:t> композитов</a:t>
            </a:r>
          </a:p>
          <a:p>
            <a:pPr marL="457200" indent="-457200">
              <a:buFontTx/>
              <a:buAutoNum type="arabicPeriod"/>
            </a:pPr>
            <a:r>
              <a:rPr lang="ru-RU" sz="3600" dirty="0" smtClean="0">
                <a:cs typeface="Rubik Light"/>
              </a:rPr>
              <a:t>Широкий спектр печатных материалов;</a:t>
            </a:r>
          </a:p>
          <a:p>
            <a:pPr marL="457200" indent="-457200">
              <a:buFontTx/>
              <a:buAutoNum type="arabicPeriod"/>
            </a:pPr>
            <a:r>
              <a:rPr lang="ru-RU" sz="3600" dirty="0" smtClean="0">
                <a:cs typeface="Rubik Light"/>
              </a:rPr>
              <a:t>Относительно невысокие требования к формуемым массам;</a:t>
            </a:r>
          </a:p>
          <a:p>
            <a:pPr marL="457200" indent="-457200">
              <a:buFontTx/>
              <a:buAutoNum type="arabicPeriod"/>
            </a:pPr>
            <a:r>
              <a:rPr lang="ru-RU" sz="3600" dirty="0" smtClean="0">
                <a:cs typeface="Rubik Light"/>
              </a:rPr>
              <a:t>Возможность получать однородный материал.</a:t>
            </a:r>
          </a:p>
          <a:p>
            <a:pPr marL="457200" indent="-457200"/>
            <a:endParaRPr lang="ru-RU" sz="3600" dirty="0" smtClean="0">
              <a:cs typeface="Rubik Light"/>
            </a:endParaRPr>
          </a:p>
          <a:p>
            <a:pPr marL="457200" indent="-457200"/>
            <a:endParaRPr lang="ru-RU" sz="3600" dirty="0" smtClean="0">
              <a:cs typeface="Rubik Light"/>
            </a:endParaRPr>
          </a:p>
          <a:p>
            <a:pPr marL="457200" indent="-457200"/>
            <a:endParaRPr lang="ru-RU" sz="2400" dirty="0" smtClean="0"/>
          </a:p>
          <a:p>
            <a:pPr marL="457200" indent="-457200">
              <a:buFontTx/>
              <a:buAutoNum type="arabicPeriod"/>
            </a:pPr>
            <a:endParaRPr lang="ru-RU" sz="2400" dirty="0" smtClean="0"/>
          </a:p>
          <a:p>
            <a:pPr marL="457200" indent="-457200"/>
            <a:endParaRPr sz="2400" dirty="0"/>
          </a:p>
        </p:txBody>
      </p:sp>
      <p:sp>
        <p:nvSpPr>
          <p:cNvPr id="12" name="Анализ видов брака"/>
          <p:cNvSpPr txBox="1"/>
          <p:nvPr/>
        </p:nvSpPr>
        <p:spPr>
          <a:xfrm>
            <a:off x="12477752" y="3714728"/>
            <a:ext cx="944900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defRPr sz="4800">
                <a:solidFill>
                  <a:srgbClr val="373840"/>
                </a:solidFill>
                <a:latin typeface="Rubik-Medium"/>
                <a:ea typeface="Rubik-Medium"/>
                <a:cs typeface="Rubik-Medium"/>
                <a:sym typeface="Rubik-Medium"/>
              </a:defRPr>
            </a:lvl1pPr>
          </a:lstStyle>
          <a:p>
            <a:endParaRPr sz="2400" dirty="0"/>
          </a:p>
        </p:txBody>
      </p:sp>
      <p:sp>
        <p:nvSpPr>
          <p:cNvPr id="13" name="Маркетинговые исследования рынка: продуктовых групп по выбранным направлениям"/>
          <p:cNvSpPr txBox="1"/>
          <p:nvPr/>
        </p:nvSpPr>
        <p:spPr>
          <a:xfrm>
            <a:off x="12906380" y="2714596"/>
            <a:ext cx="655272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defRPr sz="4800">
                <a:solidFill>
                  <a:srgbClr val="373840"/>
                </a:solidFill>
                <a:latin typeface="Rubik-Medium"/>
                <a:ea typeface="Rubik-Medium"/>
                <a:cs typeface="Rubik-Medium"/>
                <a:sym typeface="Rubik-Medium"/>
              </a:defRPr>
            </a:lvl1pPr>
          </a:lstStyle>
          <a:p>
            <a:pPr algn="just"/>
            <a:r>
              <a:rPr lang="ru-RU" sz="3600" b="1" dirty="0" smtClean="0"/>
              <a:t>Преимущества: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7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4994" y="2857472"/>
            <a:ext cx="10203692" cy="776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новление логотипа"/>
          <p:cNvSpPr txBox="1"/>
          <p:nvPr/>
        </p:nvSpPr>
        <p:spPr>
          <a:xfrm>
            <a:off x="1190548" y="0"/>
            <a:ext cx="20882320" cy="1038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lnSpc>
                <a:spcPct val="80000"/>
              </a:lnSpc>
              <a:defRPr sz="9600" b="1">
                <a:gradFill flip="none" rotWithShape="1">
                  <a:gsLst>
                    <a:gs pos="0">
                      <a:srgbClr val="373840"/>
                    </a:gs>
                    <a:gs pos="100000">
                      <a:srgbClr val="626672"/>
                    </a:gs>
                  </a:gsLst>
                  <a:lin ang="0" scaled="0"/>
                </a:gradFill>
                <a:latin typeface="Rubik-Black"/>
                <a:ea typeface="Rubik-Black"/>
                <a:cs typeface="Rubik-Black"/>
                <a:sym typeface="Rubik-Black"/>
              </a:defRPr>
            </a:lvl1pPr>
          </a:lstStyle>
          <a:p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Преимущества (</a:t>
            </a:r>
            <a:r>
              <a:rPr lang="en-US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DIW)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 </a:t>
            </a:r>
            <a:r>
              <a:rPr lang="en-US" sz="7600" dirty="0" err="1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Robocasting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 + </a:t>
            </a:r>
            <a:r>
              <a:rPr lang="en-US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FEF</a:t>
            </a:r>
            <a:r>
              <a:rPr lang="ru-RU" sz="7600" dirty="0" smtClean="0">
                <a:solidFill>
                  <a:schemeClr val="tx1">
                    <a:lumMod val="50000"/>
                  </a:schemeClr>
                </a:solidFill>
                <a:cs typeface="Rubik Medium"/>
              </a:rPr>
              <a:t> </a:t>
            </a:r>
            <a:endParaRPr sz="7600" dirty="0">
              <a:solidFill>
                <a:schemeClr val="tx1">
                  <a:lumMod val="50000"/>
                </a:schemeClr>
              </a:solidFill>
              <a:cs typeface="Rubik Medium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693254" y="11215718"/>
            <a:ext cx="142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FF9900"/>
                </a:solidFill>
                <a:latin typeface="Rubik Black" pitchFamily="2" charset="-79"/>
                <a:cs typeface="Rubik Black" pitchFamily="2" charset="-79"/>
              </a:rPr>
              <a:t>8</a:t>
            </a:r>
            <a:endParaRPr lang="ru-RU" sz="8000" b="1" dirty="0">
              <a:solidFill>
                <a:srgbClr val="FF9900"/>
              </a:solidFill>
              <a:latin typeface="Rubik Black" pitchFamily="2" charset="-79"/>
              <a:cs typeface="Rubik Black" pitchFamily="2" charset="-79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405127" y="2071654"/>
          <a:ext cx="17716623" cy="997208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rgbClr val="FFC000"/>
                  </a:outerShdw>
                </a:effectLst>
                <a:tableStyleId>{5DA37D80-6434-44D0-A028-1B22A696006F}</a:tableStyleId>
              </a:tblPr>
              <a:tblGrid>
                <a:gridCol w="2952771"/>
                <a:gridCol w="2903962"/>
                <a:gridCol w="3367621"/>
                <a:gridCol w="2196274"/>
                <a:gridCol w="2635529"/>
                <a:gridCol w="3660466"/>
              </a:tblGrid>
              <a:tr h="1613243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Производитель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Способ формирования изделия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Возможность получать крупноформатные изделия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Получение плотных изделий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Возможность получать</a:t>
                      </a:r>
                      <a:r>
                        <a:rPr lang="ru-RU" sz="2800" baseline="0" dirty="0" smtClean="0"/>
                        <a:t> огнеупорные изделия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Получение </a:t>
                      </a:r>
                      <a:r>
                        <a:rPr lang="ru-RU" sz="2800" dirty="0" err="1" smtClean="0"/>
                        <a:t>поликерамического</a:t>
                      </a:r>
                      <a:r>
                        <a:rPr lang="ru-RU" sz="2800" baseline="0" dirty="0" smtClean="0"/>
                        <a:t> композитного материала</a:t>
                      </a:r>
                      <a:endParaRPr lang="ru-RU" sz="2800" dirty="0"/>
                    </a:p>
                  </a:txBody>
                  <a:tcPr/>
                </a:tc>
              </a:tr>
              <a:tr h="2043441">
                <a:tc>
                  <a:txBody>
                    <a:bodyPr/>
                    <a:lstStyle/>
                    <a:p>
                      <a:r>
                        <a:rPr lang="ru-RU" sz="2800" b="1" spc="-5" dirty="0" smtClean="0"/>
                        <a:t>НТЦ «</a:t>
                      </a:r>
                      <a:r>
                        <a:rPr lang="ru-RU" sz="2800" b="1" spc="-5" dirty="0" err="1" smtClean="0"/>
                        <a:t>Бакор</a:t>
                      </a:r>
                      <a:r>
                        <a:rPr lang="ru-RU" sz="2800" b="1" spc="-5" dirty="0" smtClean="0"/>
                        <a:t>» (РФ)</a:t>
                      </a:r>
                      <a:endParaRPr lang="ru-RU" sz="2800" b="1" spc="-5" dirty="0" smtClean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Arial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DIW c </a:t>
                      </a:r>
                      <a:r>
                        <a:rPr lang="ru-RU" sz="2800" baseline="0" dirty="0" smtClean="0"/>
                        <a:t>заморозкой печатаемых слоев</a:t>
                      </a:r>
                      <a:endParaRPr lang="ru-RU" sz="2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 smtClean="0"/>
                    </a:p>
                    <a:p>
                      <a:pPr algn="ctr"/>
                      <a:r>
                        <a:rPr lang="ru-RU" sz="4400" b="1" dirty="0" smtClean="0"/>
                        <a:t>+</a:t>
                      </a:r>
                      <a:endParaRPr lang="ru-RU" sz="4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 smtClean="0"/>
                    </a:p>
                    <a:p>
                      <a:pPr algn="ctr"/>
                      <a:r>
                        <a:rPr lang="ru-RU" sz="4400" b="1" dirty="0" smtClean="0"/>
                        <a:t>+</a:t>
                      </a:r>
                      <a:endParaRPr lang="ru-RU" sz="4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 smtClean="0"/>
                    </a:p>
                    <a:p>
                      <a:pPr algn="ctr"/>
                      <a:r>
                        <a:rPr lang="ru-RU" sz="4400" b="1" dirty="0" smtClean="0"/>
                        <a:t>+</a:t>
                      </a:r>
                      <a:endParaRPr lang="ru-RU" sz="4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 smtClean="0"/>
                    </a:p>
                    <a:p>
                      <a:pPr algn="ctr"/>
                      <a:r>
                        <a:rPr lang="ru-RU" sz="4400" b="1" dirty="0" smtClean="0"/>
                        <a:t>+</a:t>
                      </a:r>
                      <a:endParaRPr lang="ru-RU" sz="4400" b="1" dirty="0"/>
                    </a:p>
                  </a:txBody>
                  <a:tcPr>
                    <a:noFill/>
                  </a:tcPr>
                </a:tc>
              </a:tr>
              <a:tr h="1021720">
                <a:tc>
                  <a:txBody>
                    <a:bodyPr/>
                    <a:lstStyle/>
                    <a:p>
                      <a:r>
                        <a:rPr lang="en-US" sz="2800" b="1" spc="-5" dirty="0" smtClean="0"/>
                        <a:t>Canon</a:t>
                      </a:r>
                      <a:r>
                        <a:rPr lang="ru-RU" sz="2800" b="1" spc="-5" dirty="0" smtClean="0"/>
                        <a:t> (Япония)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SLS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-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+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-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-</a:t>
                      </a:r>
                      <a:endParaRPr lang="ru-RU" sz="4400" b="1" dirty="0"/>
                    </a:p>
                  </a:txBody>
                  <a:tcPr/>
                </a:tc>
              </a:tr>
              <a:tr h="1021720">
                <a:tc>
                  <a:txBody>
                    <a:bodyPr/>
                    <a:lstStyle/>
                    <a:p>
                      <a:r>
                        <a:rPr lang="en-US" sz="2800" b="1" spc="-5" dirty="0" smtClean="0"/>
                        <a:t>XJET</a:t>
                      </a:r>
                      <a:r>
                        <a:rPr lang="ru-RU" sz="2800" b="1" spc="-5" dirty="0" smtClean="0"/>
                        <a:t> (Израиль)</a:t>
                      </a:r>
                      <a:endParaRPr lang="ru-RU" sz="2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NPJ</a:t>
                      </a:r>
                      <a:endParaRPr lang="ru-RU" sz="2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-</a:t>
                      </a:r>
                      <a:endParaRPr lang="ru-RU" sz="4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+</a:t>
                      </a:r>
                      <a:endParaRPr lang="ru-RU" sz="4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-</a:t>
                      </a:r>
                      <a:endParaRPr lang="ru-RU" sz="4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-</a:t>
                      </a:r>
                      <a:endParaRPr lang="ru-RU" sz="4400" b="1" dirty="0"/>
                    </a:p>
                  </a:txBody>
                  <a:tcPr>
                    <a:noFill/>
                  </a:tcPr>
                </a:tc>
              </a:tr>
              <a:tr h="1021720">
                <a:tc>
                  <a:txBody>
                    <a:bodyPr/>
                    <a:lstStyle/>
                    <a:p>
                      <a:r>
                        <a:rPr lang="en-US" sz="2800" b="1" spc="-5" dirty="0" smtClean="0"/>
                        <a:t>3D Systems</a:t>
                      </a:r>
                      <a:r>
                        <a:rPr lang="ru-RU" sz="2800" b="1" spc="-5" dirty="0" smtClean="0"/>
                        <a:t> (США)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MJM, SPJ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-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+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-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-</a:t>
                      </a:r>
                      <a:endParaRPr lang="ru-RU" sz="4400" b="1" dirty="0"/>
                    </a:p>
                  </a:txBody>
                  <a:tcPr/>
                </a:tc>
              </a:tr>
              <a:tr h="1021720">
                <a:tc>
                  <a:txBody>
                    <a:bodyPr/>
                    <a:lstStyle/>
                    <a:p>
                      <a:r>
                        <a:rPr lang="en-US" sz="2800" b="1" spc="-5" dirty="0" err="1" smtClean="0"/>
                        <a:t>Admantec</a:t>
                      </a:r>
                      <a:r>
                        <a:rPr lang="ru-RU" sz="2800" b="1" spc="-5" dirty="0" smtClean="0"/>
                        <a:t> (Германия)</a:t>
                      </a:r>
                      <a:endParaRPr lang="ru-RU" sz="28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SLA</a:t>
                      </a:r>
                      <a:endParaRPr lang="ru-RU" sz="2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-</a:t>
                      </a:r>
                      <a:endParaRPr lang="ru-RU" sz="4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+</a:t>
                      </a:r>
                      <a:endParaRPr lang="ru-RU" sz="4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-</a:t>
                      </a:r>
                      <a:endParaRPr lang="ru-RU" sz="4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-</a:t>
                      </a:r>
                      <a:endParaRPr lang="ru-RU" sz="4400" b="1" dirty="0"/>
                    </a:p>
                  </a:txBody>
                  <a:tcPr>
                    <a:noFill/>
                  </a:tcPr>
                </a:tc>
              </a:tr>
              <a:tr h="1021720">
                <a:tc>
                  <a:txBody>
                    <a:bodyPr/>
                    <a:lstStyle/>
                    <a:p>
                      <a:r>
                        <a:rPr lang="en-US" sz="2800" b="1" spc="-5" dirty="0" smtClean="0"/>
                        <a:t>3D </a:t>
                      </a:r>
                      <a:r>
                        <a:rPr lang="en-US" sz="2800" b="1" spc="-5" dirty="0" err="1" smtClean="0"/>
                        <a:t>Cerams</a:t>
                      </a:r>
                      <a:r>
                        <a:rPr lang="ru-RU" sz="2800" b="1" spc="-5" dirty="0" smtClean="0"/>
                        <a:t> (Франция)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SLA, LOM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-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+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-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-</a:t>
                      </a:r>
                      <a:endParaRPr lang="ru-RU" sz="4400" b="1" dirty="0"/>
                    </a:p>
                  </a:txBody>
                  <a:tcPr/>
                </a:tc>
              </a:tr>
              <a:tr h="102172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pc="-5" dirty="0" smtClean="0"/>
                        <a:t>WASP (</a:t>
                      </a:r>
                      <a:r>
                        <a:rPr lang="ru-RU" sz="2800" b="1" spc="-5" dirty="0" smtClean="0"/>
                        <a:t>Италия)</a:t>
                      </a:r>
                      <a:endParaRPr lang="ru-RU" sz="2800" b="1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FDM, LDM</a:t>
                      </a:r>
                      <a:endParaRPr lang="ru-RU" sz="2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/>
                        <a:t>-</a:t>
                      </a:r>
                      <a:endParaRPr lang="ru-RU" sz="4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-</a:t>
                      </a:r>
                      <a:endParaRPr lang="ru-RU" sz="4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+</a:t>
                      </a:r>
                      <a:endParaRPr lang="ru-RU" sz="4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-</a:t>
                      </a:r>
                      <a:endParaRPr lang="ru-RU" sz="4400" b="1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95738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69222" tIns="69222" rIns="69222" bIns="69222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69222" tIns="69222" rIns="69222" bIns="69222" numCol="1" spcCol="38100" rtlCol="0" anchor="ctr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69222" tIns="69222" rIns="69222" bIns="69222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69222" tIns="69222" rIns="69222" bIns="69222" numCol="1" spcCol="38100" rtlCol="0" anchor="ctr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5915</TotalTime>
  <Words>1745</Words>
  <Application>Microsoft Office PowerPoint</Application>
  <PresentationFormat>Произвольный</PresentationFormat>
  <Paragraphs>244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21_BasicWhite</vt:lpstr>
      <vt:lpstr>Документ Microsoft Office Visio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Бакор</dc:creator>
  <cp:lastModifiedBy>RCSC01</cp:lastModifiedBy>
  <cp:revision>232</cp:revision>
  <dcterms:modified xsi:type="dcterms:W3CDTF">2024-05-22T09:50:47Z</dcterms:modified>
</cp:coreProperties>
</file>