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5" r:id="rId6"/>
    <p:sldMasterId id="2147483728" r:id="rId7"/>
    <p:sldMasterId id="2147483741" r:id="rId8"/>
    <p:sldMasterId id="2147483754" r:id="rId9"/>
    <p:sldMasterId id="2147483767" r:id="rId10"/>
  </p:sldMasterIdLst>
  <p:notesMasterIdLst>
    <p:notesMasterId r:id="rId28"/>
  </p:notesMasterIdLst>
  <p:sldIdLst>
    <p:sldId id="256" r:id="rId11"/>
    <p:sldId id="283" r:id="rId12"/>
    <p:sldId id="284" r:id="rId13"/>
    <p:sldId id="286" r:id="rId14"/>
    <p:sldId id="287" r:id="rId15"/>
    <p:sldId id="290" r:id="rId16"/>
    <p:sldId id="288" r:id="rId17"/>
    <p:sldId id="289" r:id="rId18"/>
    <p:sldId id="285" r:id="rId19"/>
    <p:sldId id="272" r:id="rId20"/>
    <p:sldId id="273" r:id="rId21"/>
    <p:sldId id="291" r:id="rId22"/>
    <p:sldId id="292" r:id="rId23"/>
    <p:sldId id="293" r:id="rId24"/>
    <p:sldId id="294" r:id="rId25"/>
    <p:sldId id="295" r:id="rId26"/>
    <p:sldId id="296" r:id="rId27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94660"/>
  </p:normalViewPr>
  <p:slideViewPr>
    <p:cSldViewPr>
      <p:cViewPr varScale="1">
        <p:scale>
          <a:sx n="109" d="100"/>
          <a:sy n="109" d="100"/>
        </p:scale>
        <p:origin x="20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73113" y="882650"/>
            <a:ext cx="5803900" cy="43529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735175" y="5514073"/>
            <a:ext cx="5881050" cy="522365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190310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17" name="PlaceHolder 4"/>
          <p:cNvSpPr>
            <a:spLocks noGrp="1"/>
          </p:cNvSpPr>
          <p:nvPr>
            <p:ph type="dt"/>
          </p:nvPr>
        </p:nvSpPr>
        <p:spPr>
          <a:xfrm>
            <a:off x="4161091" y="0"/>
            <a:ext cx="3190310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18" name="PlaceHolder 5"/>
          <p:cNvSpPr>
            <a:spLocks noGrp="1"/>
          </p:cNvSpPr>
          <p:nvPr>
            <p:ph type="ftr"/>
          </p:nvPr>
        </p:nvSpPr>
        <p:spPr>
          <a:xfrm>
            <a:off x="0" y="11028538"/>
            <a:ext cx="3190310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19" name="PlaceHolder 6"/>
          <p:cNvSpPr>
            <a:spLocks noGrp="1"/>
          </p:cNvSpPr>
          <p:nvPr>
            <p:ph type="sldNum"/>
          </p:nvPr>
        </p:nvSpPr>
        <p:spPr>
          <a:xfrm>
            <a:off x="4161091" y="11028538"/>
            <a:ext cx="3190310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4514B160-8549-4E08-A58F-C61712346277}" type="slidenum">
              <a:rPr lang="ru-RU" sz="1400" b="0" strike="noStrike" spc="-1">
                <a:latin typeface="Times New Roman"/>
              </a:rPr>
              <a:pPr algn="r">
                <a:buNone/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107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4514B160-8549-4E08-A58F-C61712346277}" type="slidenum">
              <a:rPr lang="ru-RU" sz="1400" b="0" strike="noStrike" spc="-1" smtClean="0">
                <a:latin typeface="Times New Roman"/>
              </a:rPr>
              <a:pPr algn="r">
                <a:buNone/>
              </a:pPr>
              <a:t>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550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6288" y="882650"/>
            <a:ext cx="5799137" cy="4351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4514B160-8549-4E08-A58F-C61712346277}" type="slidenum">
              <a:rPr lang="ru-RU" sz="1400" b="0" strike="noStrike" spc="-1" smtClean="0">
                <a:latin typeface="Times New Roman"/>
              </a:rPr>
              <a:pPr algn="r">
                <a:buNone/>
              </a:pPr>
              <a:t>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337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76288" y="882650"/>
            <a:ext cx="5799137" cy="4351338"/>
          </a:xfrm>
          <a:prstGeom prst="rect">
            <a:avLst/>
          </a:prstGeom>
          <a:ln w="0">
            <a:noFill/>
          </a:ln>
        </p:spPr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530228D-CAD6-43CE-A615-D94F1AFFC68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878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0">
            <a:noFill/>
          </a:ln>
        </p:spPr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52815-11EC-4C0E-B323-0C18C11D2CA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5693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2985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2168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6197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351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5784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123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9815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1177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318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03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019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7101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6327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6027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509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516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1356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0098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1392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03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9786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76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7413" y="1981199"/>
            <a:ext cx="3908425" cy="36417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981199"/>
            <a:ext cx="3903662" cy="36417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2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4657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082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388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676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7361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8788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492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279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90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8754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341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136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60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8026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9187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043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600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7933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4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030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76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6483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8322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3980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5954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15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593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836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20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1499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ubTitle"/>
          </p:nvPr>
        </p:nvSpPr>
        <p:spPr>
          <a:xfrm>
            <a:off x="539640" y="541440"/>
            <a:ext cx="5567040" cy="212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2201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3746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497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214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4697280" y="3882960"/>
            <a:ext cx="390816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431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6699960" y="198108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469728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/>
          </p:nvPr>
        </p:nvSpPr>
        <p:spPr>
          <a:xfrm>
            <a:off x="6699960" y="3882960"/>
            <a:ext cx="190692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3456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469728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601884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/>
          </p:nvPr>
        </p:nvSpPr>
        <p:spPr>
          <a:xfrm>
            <a:off x="7340400" y="198108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/>
          </p:nvPr>
        </p:nvSpPr>
        <p:spPr>
          <a:xfrm>
            <a:off x="469728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6"/>
          <p:cNvSpPr>
            <a:spLocks noGrp="1"/>
          </p:cNvSpPr>
          <p:nvPr>
            <p:ph/>
          </p:nvPr>
        </p:nvSpPr>
        <p:spPr>
          <a:xfrm>
            <a:off x="601884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PlaceHolder 7"/>
          <p:cNvSpPr>
            <a:spLocks noGrp="1"/>
          </p:cNvSpPr>
          <p:nvPr>
            <p:ph/>
          </p:nvPr>
        </p:nvSpPr>
        <p:spPr>
          <a:xfrm>
            <a:off x="7340400" y="3882960"/>
            <a:ext cx="1258200" cy="173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093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0751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ubTitle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98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14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8" name="Picture 3" descr="E:\_D_disk\Работа\Презентации для Организаций\Logo rus 4-3 1.png"/>
          <p:cNvPicPr/>
          <p:nvPr/>
        </p:nvPicPr>
        <p:blipFill>
          <a:blip r:embed="rId15" cstate="print"/>
          <a:stretch/>
        </p:blipFill>
        <p:spPr>
          <a:xfrm>
            <a:off x="534600" y="550440"/>
            <a:ext cx="1821960" cy="8283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539640" y="5268960"/>
            <a:ext cx="4989240" cy="28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33333"/>
                </a:solidFill>
                <a:latin typeface="Arial"/>
                <a:ea typeface="Rosatom Light"/>
              </a:rPr>
              <a:t>Наименование мероприятия/название площадки</a:t>
            </a:r>
            <a:endParaRPr lang="ru-RU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39640" y="2919240"/>
            <a:ext cx="6399000" cy="143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000" b="1" strike="noStrike" spc="-1">
                <a:solidFill>
                  <a:srgbClr val="333333"/>
                </a:solidFill>
                <a:latin typeface="Arial"/>
                <a:ea typeface="Rosatom Light"/>
              </a:rPr>
              <a:t>Тема презентации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39640" y="5845320"/>
            <a:ext cx="4989240" cy="2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1" strike="noStrike" spc="-1">
                <a:solidFill>
                  <a:srgbClr val="333333"/>
                </a:solidFill>
                <a:latin typeface="Arial"/>
                <a:ea typeface="Rosatom Light"/>
              </a:rPr>
              <a:t>ФИО</a:t>
            </a:r>
            <a:endParaRPr lang="ru-RU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539640" y="6105240"/>
            <a:ext cx="4989240" cy="21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33333"/>
                </a:solidFill>
                <a:latin typeface="Arial"/>
                <a:ea typeface="Rosatom Light"/>
              </a:rPr>
              <a:t>Должность</a:t>
            </a:r>
            <a:endParaRPr lang="ru-RU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Заголовок 1"/>
          <p:cNvSpPr/>
          <p:nvPr/>
        </p:nvSpPr>
        <p:spPr>
          <a:xfrm>
            <a:off x="260640" y="5157360"/>
            <a:ext cx="7429680" cy="50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3" descr="E:\_D_disk\Работа\Презентации для Организаций\Logo rus 4-3 2.png"/>
          <p:cNvPicPr/>
          <p:nvPr/>
        </p:nvPicPr>
        <p:blipFill>
          <a:blip r:embed="rId14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335" name="PlaceHolder 1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414042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414042"/>
              </a:solidFill>
              <a:latin typeface="Calibri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414042"/>
              </a:solidFill>
              <a:latin typeface="Calibri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414042"/>
              </a:solidFill>
              <a:latin typeface="Calibri"/>
            </a:endParaRPr>
          </a:p>
        </p:txBody>
      </p:sp>
      <p:sp>
        <p:nvSpPr>
          <p:cNvPr id="339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C8C0C-28A6-403E-BBAE-FDCE4CF25404}" type="slidenum">
              <a:rPr kumimoji="0" lang="ru-RU" sz="700" b="0" i="0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2036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E:\_D_disk\Работа\Презентации для Организаций\Logo rus 4-3 2.png"/>
          <p:cNvPicPr/>
          <p:nvPr/>
        </p:nvPicPr>
        <p:blipFill>
          <a:blip r:embed="rId14" cstate="print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23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8160" cy="23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C91B999-8AB4-4307-8CBF-965C8FF903A8}" type="slidenum"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700" b="0" strike="noStrike" spc="-1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3" descr="E:\_D_disk\Работа\Презентации для Организаций\Logo rus 4-3 2.png"/>
          <p:cNvPicPr/>
          <p:nvPr/>
        </p:nvPicPr>
        <p:blipFill>
          <a:blip r:embed="rId15" cstate="print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636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6F684C6-7FC7-4674-91DD-CC2ECD59F719}" type="slidenum"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700" b="0" strike="noStrike" spc="-1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539640" y="3602160"/>
            <a:ext cx="390348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4697280" y="3602160"/>
            <a:ext cx="390636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14" r:id="rId13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3" descr="E:\_D_disk\Работа\Презентации для Организаций\Logo rus 4-3 2.png"/>
          <p:cNvPicPr/>
          <p:nvPr/>
        </p:nvPicPr>
        <p:blipFill>
          <a:blip r:embed="rId14" cstate="print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130" name="PlaceHolder 1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50E5E86-D81B-482D-A842-C71705EDBF21}" type="slidenum"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7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8"/>
          <p:cNvPicPr/>
          <p:nvPr/>
        </p:nvPicPr>
        <p:blipFill>
          <a:blip r:embed="rId14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body"/>
          </p:nvPr>
        </p:nvSpPr>
        <p:spPr>
          <a:xfrm>
            <a:off x="539640" y="1981080"/>
            <a:ext cx="4733640" cy="1999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600" b="1" strike="noStrike" spc="-1">
                <a:solidFill>
                  <a:srgbClr val="FFFFFF"/>
                </a:solidFill>
                <a:latin typeface="Arial"/>
                <a:ea typeface="Rosatom Light"/>
              </a:rPr>
              <a:t>Заголовок</a:t>
            </a:r>
            <a:endParaRPr lang="ru-RU" sz="4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39640" y="6088680"/>
            <a:ext cx="473364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1" strike="noStrike" spc="-1">
                <a:solidFill>
                  <a:srgbClr val="FFFFFF"/>
                </a:solidFill>
                <a:latin typeface="Arial"/>
              </a:rPr>
              <a:t>Дата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39640" y="4820400"/>
            <a:ext cx="4733640" cy="126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FFFFFF"/>
                </a:solidFill>
                <a:latin typeface="Arial"/>
              </a:rPr>
              <a:t>Основная информация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39640" y="4357800"/>
            <a:ext cx="473364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</a:rPr>
              <a:t>ФИО</a:t>
            </a:r>
            <a:endParaRPr lang="ru-RU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539640" y="4585680"/>
            <a:ext cx="473364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</a:rPr>
              <a:t>Должность</a:t>
            </a:r>
            <a:endParaRPr lang="ru-RU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3" descr="E:\_D_disk\Работа\Презентации для Организаций\Logo rus 4-3 2.png"/>
          <p:cNvPicPr/>
          <p:nvPr/>
        </p:nvPicPr>
        <p:blipFill>
          <a:blip r:embed="rId14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1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23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8160" cy="23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FD157-D615-4F9E-9441-903B630A62D4}" type="slidenum">
              <a:rPr kumimoji="0" lang="ru-RU" sz="700" b="0" i="0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86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3" descr="E:\_D_disk\Работа\Презентации для Организаций\Logo rus 4-3 2.png"/>
          <p:cNvPicPr/>
          <p:nvPr/>
        </p:nvPicPr>
        <p:blipFill>
          <a:blip r:embed="rId14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636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34ED2-AB1E-4140-817B-5E7EE9F9BBAF}" type="slidenum">
              <a:rPr kumimoji="0" lang="ru-RU" sz="700" b="0" i="0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539640" y="3602160"/>
            <a:ext cx="390348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 type="body"/>
          </p:nvPr>
        </p:nvSpPr>
        <p:spPr>
          <a:xfrm>
            <a:off x="4697280" y="3602160"/>
            <a:ext cx="3906360" cy="151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91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3" descr="E:\_D_disk\Работа\Презентации для Организаций\Logo rus 4-3 2.png"/>
          <p:cNvPicPr/>
          <p:nvPr/>
        </p:nvPicPr>
        <p:blipFill>
          <a:blip r:embed="rId14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293" name="PlaceHolder 1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23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8160" cy="23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E7C02-6C25-4DC3-A8ED-FDF080B80072}" type="slidenum">
              <a:rPr kumimoji="0" lang="ru-RU" sz="700" b="0" i="0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3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" descr="E:\_D_disk\Работа\Презентации для Организаций\Logo rus 4-3 2.png"/>
          <p:cNvPicPr/>
          <p:nvPr/>
        </p:nvPicPr>
        <p:blipFill>
          <a:blip r:embed="rId14"/>
          <a:stretch/>
        </p:blipFill>
        <p:spPr>
          <a:xfrm>
            <a:off x="7680240" y="458640"/>
            <a:ext cx="950400" cy="433080"/>
          </a:xfrm>
          <a:prstGeom prst="rect">
            <a:avLst/>
          </a:prstGeom>
          <a:ln w="0">
            <a:noFill/>
          </a:ln>
        </p:spPr>
      </p:pic>
      <p:sp>
        <p:nvSpPr>
          <p:cNvPr id="377" name="PlaceHolder 1"/>
          <p:cNvSpPr>
            <a:spLocks noGrp="1"/>
          </p:cNvSpPr>
          <p:nvPr>
            <p:ph type="body"/>
          </p:nvPr>
        </p:nvSpPr>
        <p:spPr>
          <a:xfrm>
            <a:off x="4697280" y="1981080"/>
            <a:ext cx="3908160" cy="364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7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539640" y="1981080"/>
            <a:ext cx="3903480" cy="364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539640" y="6170040"/>
            <a:ext cx="4733640" cy="1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Номер слайда 3"/>
          <p:cNvSpPr/>
          <p:nvPr/>
        </p:nvSpPr>
        <p:spPr>
          <a:xfrm>
            <a:off x="8026560" y="6170040"/>
            <a:ext cx="579240" cy="1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CAC3D-F150-4740-9726-A03897B9D78B}" type="slidenum">
              <a:rPr kumimoji="0" lang="ru-RU" sz="700" b="0" i="0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35208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9.jpe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emf"/><Relationship Id="rId10" Type="http://schemas.openxmlformats.org/officeDocument/2006/relationships/image" Target="../media/image12.png"/><Relationship Id="rId4" Type="http://schemas.openxmlformats.org/officeDocument/2006/relationships/image" Target="../media/image8.em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tif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tif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2"/>
          <p:cNvSpPr>
            <a:spLocks noGrp="1"/>
          </p:cNvSpPr>
          <p:nvPr>
            <p:ph type="title"/>
          </p:nvPr>
        </p:nvSpPr>
        <p:spPr>
          <a:xfrm>
            <a:off x="539640" y="2157480"/>
            <a:ext cx="6399000" cy="98348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000" b="1" spc="-1" dirty="0" smtClean="0">
                <a:solidFill>
                  <a:srgbClr val="002060"/>
                </a:solidFill>
                <a:latin typeface="Arial"/>
                <a:ea typeface="Rosatom Light"/>
              </a:rPr>
              <a:t>Исследовани</a:t>
            </a:r>
            <a:r>
              <a:rPr lang="ru-RU" sz="2000" b="1" spc="-1" dirty="0">
                <a:solidFill>
                  <a:srgbClr val="002060"/>
                </a:solidFill>
                <a:latin typeface="Arial"/>
                <a:ea typeface="Rosatom Light"/>
              </a:rPr>
              <a:t>е</a:t>
            </a:r>
            <a:r>
              <a:rPr lang="ru-RU" sz="2000" b="1" spc="-1" dirty="0" smtClean="0">
                <a:solidFill>
                  <a:srgbClr val="002060"/>
                </a:solidFill>
                <a:latin typeface="Arial"/>
                <a:ea typeface="Rosatom Light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Arial"/>
                <a:ea typeface="Rosatom Light"/>
              </a:rPr>
              <a:t>формообразующих технологий при изготовлении деталей из электровакуумной керамики ВК94-1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5000"/>
            <a:alphaModFix/>
          </a:blip>
          <a:srcRect/>
          <a:stretch>
            <a:fillRect/>
          </a:stretch>
        </p:blipFill>
        <p:spPr>
          <a:xfrm>
            <a:off x="2627784" y="476672"/>
            <a:ext cx="2749680" cy="128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3140968"/>
            <a:ext cx="5904656" cy="167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rgbClr val="002060"/>
                </a:solidFill>
                <a:ea typeface="Rosatom Light"/>
              </a:rPr>
              <a:t>Международная научно-практическая конференция «Материаловедение, формообразующие технологии и оборудование </a:t>
            </a:r>
            <a:r>
              <a:rPr lang="ru-RU" spc="-1" dirty="0" smtClean="0">
                <a:solidFill>
                  <a:srgbClr val="002060"/>
                </a:solidFill>
                <a:ea typeface="Rosatom Light"/>
              </a:rPr>
              <a:t>202</a:t>
            </a:r>
            <a:r>
              <a:rPr lang="en-US" spc="-1" dirty="0" smtClean="0">
                <a:solidFill>
                  <a:srgbClr val="002060"/>
                </a:solidFill>
                <a:ea typeface="Rosatom Light"/>
              </a:rPr>
              <a:t>4</a:t>
            </a:r>
            <a:r>
              <a:rPr lang="ru-RU" spc="-1" dirty="0" smtClean="0">
                <a:solidFill>
                  <a:srgbClr val="002060"/>
                </a:solidFill>
                <a:ea typeface="Rosatom Light"/>
              </a:rPr>
              <a:t>» </a:t>
            </a:r>
            <a:r>
              <a:rPr lang="ru-RU" spc="-1" dirty="0">
                <a:solidFill>
                  <a:srgbClr val="002060"/>
                </a:solidFill>
                <a:ea typeface="Rosatom Light"/>
              </a:rPr>
              <a:t>(</a:t>
            </a:r>
            <a:r>
              <a:rPr lang="en-US" spc="-1" dirty="0">
                <a:solidFill>
                  <a:srgbClr val="002060"/>
                </a:solidFill>
                <a:ea typeface="Rosatom Light"/>
              </a:rPr>
              <a:t>ICMSSTE </a:t>
            </a:r>
            <a:r>
              <a:rPr lang="en-US" spc="-1" dirty="0" smtClean="0">
                <a:solidFill>
                  <a:srgbClr val="002060"/>
                </a:solidFill>
                <a:ea typeface="Rosatom Light"/>
              </a:rPr>
              <a:t>2024)</a:t>
            </a:r>
            <a:endParaRPr lang="ru-RU" spc="-1" dirty="0">
              <a:solidFill>
                <a:srgbClr val="000000"/>
              </a:solidFill>
              <a:latin typeface="Calibri"/>
              <a:ea typeface="Rosatom Light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г. Ялта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28</a:t>
            </a:r>
            <a:r>
              <a:rPr lang="ru-RU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-</a:t>
            </a:r>
            <a:r>
              <a:rPr lang="en-US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31</a:t>
            </a:r>
            <a:r>
              <a:rPr lang="ru-RU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 </a:t>
            </a:r>
            <a:r>
              <a:rPr lang="ru-RU" spc="-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мая </a:t>
            </a:r>
            <a:r>
              <a:rPr lang="ru-RU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202</a:t>
            </a:r>
            <a:r>
              <a:rPr lang="en-US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4</a:t>
            </a:r>
            <a:r>
              <a:rPr lang="ru-RU" spc="-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 </a:t>
            </a:r>
            <a:r>
              <a:rPr lang="ru-RU" spc="-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satom Light"/>
                <a:cs typeface="Arial" pitchFamily="34" charset="0"/>
              </a:rPr>
              <a:t>года</a:t>
            </a:r>
          </a:p>
        </p:txBody>
      </p:sp>
      <p:sp>
        <p:nvSpPr>
          <p:cNvPr id="8" name="PlaceHolder 3"/>
          <p:cNvSpPr txBox="1">
            <a:spLocks/>
          </p:cNvSpPr>
          <p:nvPr/>
        </p:nvSpPr>
        <p:spPr>
          <a:xfrm>
            <a:off x="539552" y="5229200"/>
            <a:ext cx="6840672" cy="3743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1" u="sng" kern="0" spc="-1" smtClean="0">
                <a:solidFill>
                  <a:srgbClr val="002060"/>
                </a:solidFill>
                <a:latin typeface="Arial"/>
                <a:ea typeface="Rosatom Light"/>
              </a:rPr>
              <a:t>Голубева И.Е., </a:t>
            </a:r>
            <a:r>
              <a:rPr lang="ru-RU" sz="1600" b="1" kern="0" spc="-1" smtClean="0">
                <a:solidFill>
                  <a:srgbClr val="002060"/>
                </a:solidFill>
                <a:latin typeface="Arial"/>
                <a:ea typeface="Rosatom Light"/>
              </a:rPr>
              <a:t>Ситников А.И</a:t>
            </a:r>
            <a:r>
              <a:rPr lang="en-US" sz="1600" b="1" kern="0" spc="-1" smtClean="0">
                <a:solidFill>
                  <a:srgbClr val="002060"/>
                </a:solidFill>
                <a:latin typeface="Arial"/>
                <a:ea typeface="Rosatom Light"/>
              </a:rPr>
              <a:t>., </a:t>
            </a:r>
            <a:r>
              <a:rPr lang="ru-RU" sz="1600" b="1" kern="0" spc="-1" smtClean="0">
                <a:solidFill>
                  <a:srgbClr val="002060"/>
                </a:solidFill>
                <a:latin typeface="Arial"/>
                <a:ea typeface="Rosatom Light"/>
              </a:rPr>
              <a:t>Гордиенко А.Н. </a:t>
            </a:r>
            <a:endParaRPr lang="ru-RU" sz="1600" b="1" kern="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4"/>
          <p:cNvSpPr txBox="1">
            <a:spLocks/>
          </p:cNvSpPr>
          <p:nvPr/>
        </p:nvSpPr>
        <p:spPr>
          <a:xfrm>
            <a:off x="539552" y="5610736"/>
            <a:ext cx="6120680" cy="64807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kern="0" spc="-1" dirty="0" smtClean="0">
                <a:solidFill>
                  <a:srgbClr val="002060"/>
                </a:solidFill>
                <a:latin typeface="Arial"/>
              </a:rPr>
              <a:t>ФГУП «ВНИИА» им. Н.Л. Духова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kern="0" spc="-1" dirty="0" smtClean="0">
                <a:solidFill>
                  <a:srgbClr val="002060"/>
                </a:solidFill>
                <a:latin typeface="Arial"/>
              </a:rPr>
              <a:t>ИМЕТ РАН им. А.А. </a:t>
            </a:r>
            <a:r>
              <a:rPr lang="ru-RU" sz="1600" kern="0" spc="-1" dirty="0" err="1" smtClean="0">
                <a:solidFill>
                  <a:srgbClr val="002060"/>
                </a:solidFill>
                <a:latin typeface="Arial"/>
              </a:rPr>
              <a:t>Байкова</a:t>
            </a:r>
            <a:endParaRPr lang="ru-RU" sz="1600" kern="0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/>
          </p:nvPr>
        </p:nvSpPr>
        <p:spPr>
          <a:xfrm>
            <a:off x="539552" y="1124744"/>
            <a:ext cx="8051040" cy="48245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457200" algn="just">
              <a:buClr>
                <a:srgbClr val="002060"/>
              </a:buClr>
              <a:tabLst>
                <a:tab pos="0" algn="l"/>
              </a:tabLst>
            </a:pPr>
            <a:endParaRPr lang="ru-RU" sz="1400" spc="-1" dirty="0" smtClean="0">
              <a:solidFill>
                <a:srgbClr val="002060"/>
              </a:solidFill>
              <a:latin typeface="Arial"/>
              <a:ea typeface="Arial"/>
            </a:endParaRPr>
          </a:p>
          <a:p>
            <a:pPr indent="457200" algn="just">
              <a:buClr>
                <a:srgbClr val="002060"/>
              </a:buClr>
              <a:buFont typeface="Wingdings" charset="2"/>
              <a:buChar char=""/>
              <a:tabLst>
                <a:tab pos="0" algn="l"/>
              </a:tabLst>
            </a:pPr>
            <a:endParaRPr lang="ru-RU" sz="1400" spc="-1" dirty="0" smtClean="0">
              <a:solidFill>
                <a:srgbClr val="002060"/>
              </a:solidFill>
              <a:latin typeface="Arial"/>
              <a:ea typeface="Arial"/>
            </a:endParaRPr>
          </a:p>
          <a:p>
            <a:pPr lvl="0" indent="457200" algn="just">
              <a:buClr>
                <a:srgbClr val="00206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1400" spc="-1" dirty="0" smtClean="0">
                <a:solidFill>
                  <a:srgbClr val="002060"/>
                </a:solidFill>
                <a:latin typeface="Arial"/>
                <a:ea typeface="Arial"/>
              </a:rPr>
              <a:t>Разработана усовершенствованная технология изготовления керамического материала на основе оксида алюминия, позволившая повысить кажущуюся плотность керамики на 2 %, предел прочности при статическом изгибе на 50 %, относительную плотность увеличить до </a:t>
            </a:r>
            <a:br>
              <a:rPr lang="ru-RU" sz="1400" spc="-1" dirty="0" smtClean="0">
                <a:solidFill>
                  <a:srgbClr val="002060"/>
                </a:solidFill>
                <a:latin typeface="Arial"/>
                <a:ea typeface="Arial"/>
              </a:rPr>
            </a:br>
            <a:r>
              <a:rPr lang="ru-RU" sz="1400" spc="-1" dirty="0" smtClean="0">
                <a:solidFill>
                  <a:srgbClr val="002060"/>
                </a:solidFill>
                <a:latin typeface="Arial"/>
                <a:ea typeface="Arial"/>
              </a:rPr>
              <a:t>99,2 %, улучшить электрофизические свойства, уменьшить объем и максимальный размер пор, получить однородную микроструктуру и равномерный фазовый состав;</a:t>
            </a:r>
          </a:p>
          <a:p>
            <a:pPr indent="457200" algn="just">
              <a:buClr>
                <a:srgbClr val="002060"/>
              </a:buClr>
              <a:tabLst>
                <a:tab pos="0" algn="l"/>
              </a:tabLst>
            </a:pPr>
            <a:endParaRPr lang="ru-RU" sz="1400" spc="-1" dirty="0" smtClean="0">
              <a:solidFill>
                <a:srgbClr val="002060"/>
              </a:solidFill>
              <a:latin typeface="Arial"/>
              <a:ea typeface="Arial"/>
            </a:endParaRPr>
          </a:p>
          <a:p>
            <a:pPr lvl="0" indent="457200" algn="just">
              <a:buClr>
                <a:srgbClr val="00206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1400" spc="-1" dirty="0" smtClean="0">
                <a:solidFill>
                  <a:srgbClr val="002060"/>
                </a:solidFill>
                <a:latin typeface="Arial"/>
                <a:ea typeface="Arial"/>
              </a:rPr>
              <a:t>С помощью технологий осевого и холодного изостатического прессования изготовлены детали различной конфигурации и типоразмеров;</a:t>
            </a:r>
          </a:p>
          <a:p>
            <a:pPr lvl="0" indent="457200" algn="just">
              <a:buClr>
                <a:srgbClr val="002060"/>
              </a:buClr>
              <a:buFont typeface="Wingdings" charset="2"/>
              <a:buChar char=""/>
              <a:tabLst>
                <a:tab pos="0" algn="l"/>
              </a:tabLst>
            </a:pPr>
            <a:endParaRPr lang="ru-RU" sz="1400" spc="-1" dirty="0" smtClean="0">
              <a:solidFill>
                <a:srgbClr val="002060"/>
              </a:solidFill>
              <a:latin typeface="Arial"/>
              <a:ea typeface="Arial"/>
            </a:endParaRPr>
          </a:p>
          <a:p>
            <a:pPr indent="457200" algn="just">
              <a:buClr>
                <a:srgbClr val="00206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1400" b="0" strike="noStrike" spc="-1" dirty="0" smtClean="0">
                <a:solidFill>
                  <a:srgbClr val="002060"/>
                </a:solidFill>
                <a:latin typeface="Arial"/>
                <a:ea typeface="Arial"/>
              </a:rPr>
              <a:t>Впервые изготовлены детали из керамики ВК94-1 с помощью технологии </a:t>
            </a:r>
            <a:r>
              <a:rPr lang="ru-RU" sz="1400" b="0" strike="noStrike" spc="-1" dirty="0" err="1" smtClean="0">
                <a:solidFill>
                  <a:srgbClr val="002060"/>
                </a:solidFill>
                <a:latin typeface="Arial"/>
                <a:ea typeface="Arial"/>
              </a:rPr>
              <a:t>акриламидного</a:t>
            </a:r>
            <a:r>
              <a:rPr lang="ru-RU" sz="1400" b="0" strike="noStrike" spc="-1" dirty="0" smtClean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ru-RU" sz="1400" b="0" strike="noStrike" spc="-1" dirty="0" err="1" smtClean="0">
                <a:solidFill>
                  <a:srgbClr val="002060"/>
                </a:solidFill>
                <a:latin typeface="Arial"/>
                <a:ea typeface="Arial"/>
              </a:rPr>
              <a:t>гелевого</a:t>
            </a:r>
            <a:r>
              <a:rPr lang="ru-RU" sz="1400" b="0" strike="noStrike" spc="-1" dirty="0" smtClean="0">
                <a:solidFill>
                  <a:srgbClr val="002060"/>
                </a:solidFill>
                <a:latin typeface="Arial"/>
                <a:ea typeface="Arial"/>
              </a:rPr>
              <a:t> литья.</a:t>
            </a:r>
            <a:endParaRPr lang="ru-RU" sz="1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lvl="0" indent="457200" algn="just">
              <a:buClr>
                <a:srgbClr val="002060"/>
              </a:buClr>
              <a:tabLst>
                <a:tab pos="0" algn="l"/>
              </a:tabLst>
            </a:pPr>
            <a:endParaRPr lang="ru-RU" sz="1400" spc="-1" dirty="0">
              <a:solidFill>
                <a:srgbClr val="002060"/>
              </a:solidFill>
              <a:latin typeface="Arial"/>
              <a:ea typeface="Arial"/>
            </a:endParaRPr>
          </a:p>
          <a:p>
            <a:pPr lvl="0" indent="457200" algn="just">
              <a:buClr>
                <a:srgbClr val="00206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1400" spc="-1" dirty="0" smtClean="0">
                <a:solidFill>
                  <a:srgbClr val="002060"/>
                </a:solidFill>
                <a:latin typeface="Arial"/>
                <a:ea typeface="Arial"/>
              </a:rPr>
              <a:t>Разработан селективный подход к формованию керамических деталей;</a:t>
            </a:r>
          </a:p>
          <a:p>
            <a:pPr lvl="0" algn="just">
              <a:buClr>
                <a:srgbClr val="002060"/>
              </a:buClr>
              <a:tabLst>
                <a:tab pos="0" algn="l"/>
              </a:tabLst>
            </a:pPr>
            <a:endParaRPr lang="ru-RU" sz="1400" spc="-1" dirty="0" smtClean="0">
              <a:solidFill>
                <a:srgbClr val="00206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ru-RU" sz="1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title"/>
          </p:nvPr>
        </p:nvSpPr>
        <p:spPr>
          <a:xfrm>
            <a:off x="539640" y="541440"/>
            <a:ext cx="5567040" cy="45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>
                <a:solidFill>
                  <a:srgbClr val="002060"/>
                </a:solidFill>
                <a:latin typeface="Arial"/>
                <a:ea typeface="Arial"/>
              </a:rPr>
              <a:t>Выводы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/>
          </p:nvPr>
        </p:nvSpPr>
        <p:spPr>
          <a:xfrm>
            <a:off x="509400" y="1484784"/>
            <a:ext cx="4733640" cy="14641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600" b="1" spc="-1" dirty="0" smtClean="0">
                <a:solidFill>
                  <a:srgbClr val="FFFFFF"/>
                </a:solidFill>
                <a:latin typeface="Arial"/>
              </a:rPr>
              <a:t>Благодарю </a:t>
            </a:r>
            <a:endParaRPr lang="ru-RU" sz="4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600" b="1" strike="noStrike" spc="-1" dirty="0">
                <a:solidFill>
                  <a:srgbClr val="FFFFFF"/>
                </a:solidFill>
                <a:latin typeface="Arial"/>
                <a:ea typeface="Rosatom Light"/>
              </a:rPr>
              <a:t>за внимание</a:t>
            </a:r>
            <a:endParaRPr lang="ru-RU" sz="4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4"/>
          <p:cNvSpPr txBox="1">
            <a:spLocks/>
          </p:cNvSpPr>
          <p:nvPr/>
        </p:nvSpPr>
        <p:spPr>
          <a:xfrm>
            <a:off x="514768" y="2802284"/>
            <a:ext cx="4703400" cy="8427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1600" b="1" kern="0" spc="-1" dirty="0" smtClean="0">
                <a:solidFill>
                  <a:srgbClr val="FFFFFF"/>
                </a:solidFill>
                <a:latin typeface="Arial"/>
              </a:rPr>
              <a:t>Голубева Ирина Евгеньевна</a:t>
            </a:r>
          </a:p>
          <a:p>
            <a:pPr>
              <a:tabLst>
                <a:tab pos="0" algn="l"/>
              </a:tabLst>
            </a:pPr>
            <a:r>
              <a:rPr lang="ru-RU" sz="1600" b="1" kern="0" spc="-1" dirty="0" smtClean="0">
                <a:solidFill>
                  <a:srgbClr val="FFFFFF"/>
                </a:solidFill>
                <a:latin typeface="Arial"/>
              </a:rPr>
              <a:t>Ситников Алексей Игоревич</a:t>
            </a:r>
            <a:endParaRPr lang="ru-RU" sz="1600" kern="0" spc="-1" dirty="0" smtClean="0">
              <a:solidFill>
                <a:srgbClr val="000000"/>
              </a:solidFill>
              <a:latin typeface="Calibri"/>
            </a:endParaRPr>
          </a:p>
          <a:p>
            <a:pPr>
              <a:tabLst>
                <a:tab pos="0" algn="l"/>
              </a:tabLst>
            </a:pPr>
            <a:r>
              <a:rPr lang="ru-RU" sz="1600" b="1" kern="0" spc="-1" dirty="0" smtClean="0">
                <a:solidFill>
                  <a:srgbClr val="FFFFFF"/>
                </a:solidFill>
                <a:latin typeface="Arial"/>
              </a:rPr>
              <a:t>Гордиенко Алексей Николаевич</a:t>
            </a:r>
            <a:endParaRPr lang="ru-RU" sz="1600" kern="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5"/>
          <p:cNvSpPr txBox="1">
            <a:spLocks/>
          </p:cNvSpPr>
          <p:nvPr/>
        </p:nvSpPr>
        <p:spPr>
          <a:xfrm>
            <a:off x="509400" y="3717032"/>
            <a:ext cx="4976336" cy="136815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200" kern="0" dirty="0" smtClean="0">
                <a:solidFill>
                  <a:schemeClr val="bg1"/>
                </a:solidFill>
              </a:rPr>
              <a:t>Федеральное государственное унитарное предприятие </a:t>
            </a:r>
            <a:br>
              <a:rPr lang="ru-RU" sz="1200" kern="0" dirty="0" smtClean="0">
                <a:solidFill>
                  <a:schemeClr val="bg1"/>
                </a:solidFill>
              </a:rPr>
            </a:br>
            <a:r>
              <a:rPr lang="ru-RU" sz="1200" kern="0" dirty="0" smtClean="0">
                <a:solidFill>
                  <a:schemeClr val="bg1"/>
                </a:solidFill>
              </a:rPr>
              <a:t>«Всероссийский научно-исследовательский институт автоматики имени Н.Л. Духова», (г. Москва, Россия) </a:t>
            </a:r>
          </a:p>
          <a:p>
            <a:endParaRPr lang="ru-RU" sz="1200" kern="0" dirty="0" smtClean="0">
              <a:solidFill>
                <a:schemeClr val="bg1"/>
              </a:solidFill>
            </a:endParaRPr>
          </a:p>
          <a:p>
            <a:r>
              <a:rPr lang="ru-RU" sz="1200" kern="0" dirty="0" smtClean="0">
                <a:solidFill>
                  <a:schemeClr val="bg1"/>
                </a:solidFill>
              </a:rPr>
              <a:t>Федеральное государственное бюджетное учреждение науки </a:t>
            </a:r>
            <a:br>
              <a:rPr lang="ru-RU" sz="1200" kern="0" dirty="0" smtClean="0">
                <a:solidFill>
                  <a:schemeClr val="bg1"/>
                </a:solidFill>
              </a:rPr>
            </a:br>
            <a:r>
              <a:rPr lang="ru-RU" sz="1200" kern="0" dirty="0" smtClean="0">
                <a:solidFill>
                  <a:schemeClr val="bg1"/>
                </a:solidFill>
              </a:rPr>
              <a:t>Институт металлургии и материаловедения имени А.А. </a:t>
            </a:r>
            <a:r>
              <a:rPr lang="ru-RU" sz="1200" kern="0" dirty="0" err="1" smtClean="0">
                <a:solidFill>
                  <a:schemeClr val="bg1"/>
                </a:solidFill>
              </a:rPr>
              <a:t>Байкова</a:t>
            </a:r>
            <a:r>
              <a:rPr lang="ru-RU" sz="1200" kern="0" dirty="0" smtClean="0">
                <a:solidFill>
                  <a:schemeClr val="bg1"/>
                </a:solidFill>
              </a:rPr>
              <a:t> </a:t>
            </a:r>
            <a:br>
              <a:rPr lang="ru-RU" sz="1200" kern="0" dirty="0" smtClean="0">
                <a:solidFill>
                  <a:schemeClr val="bg1"/>
                </a:solidFill>
              </a:rPr>
            </a:br>
            <a:r>
              <a:rPr lang="ru-RU" sz="1200" kern="0" dirty="0" smtClean="0">
                <a:solidFill>
                  <a:schemeClr val="bg1"/>
                </a:solidFill>
              </a:rPr>
              <a:t>Российской академии наук, (г. Москва, Россия)</a:t>
            </a:r>
          </a:p>
          <a:p>
            <a:pPr>
              <a:tabLst>
                <a:tab pos="0" algn="l"/>
              </a:tabLst>
            </a:pPr>
            <a:endParaRPr lang="ru-RU" sz="1600" kern="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 txBox="1">
            <a:spLocks/>
          </p:cNvSpPr>
          <p:nvPr/>
        </p:nvSpPr>
        <p:spPr>
          <a:xfrm>
            <a:off x="539640" y="6088680"/>
            <a:ext cx="473364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1200" b="1" kern="0" spc="-1" dirty="0" smtClean="0">
                <a:solidFill>
                  <a:srgbClr val="FFFFFF"/>
                </a:solidFill>
                <a:latin typeface="Arial"/>
              </a:rPr>
              <a:t>29.05.2024</a:t>
            </a:r>
            <a:endParaRPr lang="ru-RU" sz="1200" kern="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 txBox="1">
            <a:spLocks/>
          </p:cNvSpPr>
          <p:nvPr/>
        </p:nvSpPr>
        <p:spPr>
          <a:xfrm>
            <a:off x="532240" y="5254288"/>
            <a:ext cx="4733640" cy="93610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1200" kern="0" spc="-1" dirty="0" smtClean="0">
                <a:solidFill>
                  <a:srgbClr val="FFFFFF"/>
                </a:solidFill>
                <a:latin typeface="Arial"/>
              </a:rPr>
              <a:t>Тел.: +7 (499) 400 19 70, доб. 1129</a:t>
            </a:r>
            <a:endParaRPr lang="ru-RU" sz="1200" kern="0" spc="-1" dirty="0" smtClean="0">
              <a:solidFill>
                <a:srgbClr val="000000"/>
              </a:solidFill>
              <a:latin typeface="Calibri"/>
            </a:endParaRPr>
          </a:p>
          <a:p>
            <a:pPr>
              <a:tabLst>
                <a:tab pos="0" algn="l"/>
              </a:tabLst>
            </a:pPr>
            <a:r>
              <a:rPr lang="ru-RU" sz="1200" kern="0" spc="-1" dirty="0" smtClean="0">
                <a:solidFill>
                  <a:srgbClr val="FFFFFF"/>
                </a:solidFill>
                <a:latin typeface="Arial"/>
              </a:rPr>
              <a:t>Моб. тел.: +7 (985) 985 00 09</a:t>
            </a:r>
            <a:endParaRPr lang="ru-RU" sz="1200" kern="0" spc="-1" dirty="0" smtClean="0">
              <a:solidFill>
                <a:srgbClr val="000000"/>
              </a:solidFill>
              <a:latin typeface="Calibri"/>
            </a:endParaRPr>
          </a:p>
          <a:p>
            <a:pPr>
              <a:tabLst>
                <a:tab pos="0" algn="l"/>
              </a:tabLst>
            </a:pPr>
            <a:r>
              <a:rPr lang="ru-RU" sz="1200" kern="0" spc="-1" dirty="0" smtClean="0">
                <a:solidFill>
                  <a:srgbClr val="FFFFFF"/>
                </a:solidFill>
                <a:latin typeface="Arial"/>
              </a:rPr>
              <a:t>E-</a:t>
            </a:r>
            <a:r>
              <a:rPr lang="ru-RU" sz="1200" kern="0" spc="-1" dirty="0" err="1" smtClean="0">
                <a:solidFill>
                  <a:srgbClr val="FFFFFF"/>
                </a:solidFill>
                <a:latin typeface="Arial"/>
              </a:rPr>
              <a:t>mail</a:t>
            </a:r>
            <a:r>
              <a:rPr lang="ru-RU" sz="1200" kern="0" spc="-1" dirty="0" smtClean="0">
                <a:solidFill>
                  <a:srgbClr val="FFFFFF"/>
                </a:solidFill>
                <a:latin typeface="Arial"/>
              </a:rPr>
              <a:t>: </a:t>
            </a:r>
            <a:r>
              <a:rPr lang="en-US" sz="1200" kern="0" spc="-1" dirty="0" smtClean="0">
                <a:solidFill>
                  <a:srgbClr val="FFFFFF"/>
                </a:solidFill>
                <a:latin typeface="Arial"/>
              </a:rPr>
              <a:t>golubevairina151@gmail.com</a:t>
            </a:r>
            <a:endParaRPr lang="ru-RU" sz="1200" kern="0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idx="4294967295"/>
          </p:nvPr>
        </p:nvSpPr>
        <p:spPr>
          <a:xfrm>
            <a:off x="576360" y="6258240"/>
            <a:ext cx="4733640" cy="32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002060"/>
                </a:solidFill>
                <a:latin typeface="Arial"/>
                <a:ea typeface="Arial"/>
              </a:rPr>
              <a:t>аЯ0.027.002 ТУ 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title" idx="4294967295"/>
          </p:nvPr>
        </p:nvSpPr>
        <p:spPr>
          <a:xfrm>
            <a:off x="539640" y="541440"/>
            <a:ext cx="5627880" cy="75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114480" algn="l"/>
              </a:tabLst>
            </a:pPr>
            <a:r>
              <a:rPr lang="ru-RU" sz="24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Вакуумплотная</a:t>
            </a:r>
            <a:r>
              <a:rPr lang="ru-RU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корундовая </a:t>
            </a: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керамика ВК 94-1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7" name="Picture 6" descr="C:\Users\440-gie\Desktop\001.jpg"/>
          <p:cNvPicPr/>
          <p:nvPr/>
        </p:nvPicPr>
        <p:blipFill>
          <a:blip r:embed="rId2"/>
          <a:stretch/>
        </p:blipFill>
        <p:spPr>
          <a:xfrm>
            <a:off x="4850640" y="1546920"/>
            <a:ext cx="3844440" cy="2644200"/>
          </a:xfrm>
          <a:prstGeom prst="rect">
            <a:avLst/>
          </a:prstGeom>
          <a:ln w="28575">
            <a:solidFill>
              <a:srgbClr val="002060"/>
            </a:solidFill>
            <a:miter/>
          </a:ln>
        </p:spPr>
      </p:pic>
      <p:graphicFrame>
        <p:nvGraphicFramePr>
          <p:cNvPr id="578" name="Group 565"/>
          <p:cNvGraphicFramePr/>
          <p:nvPr/>
        </p:nvGraphicFramePr>
        <p:xfrm>
          <a:off x="551880" y="1557720"/>
          <a:ext cx="4071600" cy="4625880"/>
        </p:xfrm>
        <a:graphic>
          <a:graphicData uri="http://schemas.openxmlformats.org/drawingml/2006/table">
            <a:tbl>
              <a:tblPr/>
              <a:tblGrid>
                <a:gridCol w="42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№ п/п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Физико-механические и электрические свойства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Керамика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ВК 94-1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2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Кажущаяся плотность, г/см</a:t>
                      </a:r>
                      <a:r>
                        <a:rPr lang="ru-RU" sz="1000" b="1" strike="noStrike" spc="-1" baseline="300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, не менее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3,65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2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Водопоглощение, %, не более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0,02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Предел прочности при статическом изгибе, кг/см</a:t>
                      </a:r>
                      <a:r>
                        <a:rPr lang="ru-RU" sz="1000" b="1" strike="noStrike" spc="-1" baseline="300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, не менее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2400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080">
                <a:tc rowSpan="4"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Температурный коэффициент линейного расширения 10</a:t>
                      </a:r>
                      <a:r>
                        <a:rPr lang="ru-RU" sz="1000" b="1" strike="noStrike" spc="-1" baseline="300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-7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, 1/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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С в интервале температур,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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С: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720"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20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10 – 200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60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5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920"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20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10 – 500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70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5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720"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20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10 – 900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79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5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Диэлектрическая проницаемость при температуре 25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10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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С, не более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10,3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Тангенс угла диэлектрических потерь при частоте 10</a:t>
                      </a:r>
                      <a:r>
                        <a:rPr lang="ru-RU" sz="1000" b="1" strike="noStrike" spc="-1" baseline="300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Гц и температуре 25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10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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С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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ru-RU" sz="1000" b="1" strike="noStrike" spc="-1" baseline="300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-4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Удельное электрическое сопротивление, Ом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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см, при температуре 100 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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 5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Symbol"/>
                          <a:ea typeface="Times New Roman"/>
                        </a:rPr>
                        <a:t></a:t>
                      </a: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С, не менее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ru-RU" sz="1000" b="1" strike="noStrike" spc="-1" baseline="300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13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79" name="Group 576"/>
          <p:cNvGraphicFramePr/>
          <p:nvPr/>
        </p:nvGraphicFramePr>
        <p:xfrm>
          <a:off x="4853520" y="4395240"/>
          <a:ext cx="3848400" cy="2056680"/>
        </p:xfrm>
        <a:graphic>
          <a:graphicData uri="http://schemas.openxmlformats.org/drawingml/2006/table">
            <a:tbl>
              <a:tblPr/>
              <a:tblGrid>
                <a:gridCol w="24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000">
                <a:tc gridSpan="2"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Химический состав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Оксид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Содержание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Al</a:t>
                      </a:r>
                      <a:r>
                        <a:rPr lang="en-US" sz="1200" b="1" strike="noStrike" spc="-1" baseline="-3000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O</a:t>
                      </a:r>
                      <a:r>
                        <a:rPr lang="en-US" sz="1200" b="1" strike="noStrike" spc="-1" baseline="-30000">
                          <a:solidFill>
                            <a:srgbClr val="002060"/>
                          </a:solidFill>
                          <a:latin typeface="Arial"/>
                        </a:rPr>
                        <a:t>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94,4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MnO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2,35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SiO</a:t>
                      </a:r>
                      <a:r>
                        <a:rPr lang="en-US" sz="1200" b="1" strike="noStrike" spc="-1" baseline="-30000">
                          <a:solidFill>
                            <a:srgbClr val="002060"/>
                          </a:solidFill>
                          <a:latin typeface="Arial"/>
                        </a:rPr>
                        <a:t>2 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2,76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Cr</a:t>
                      </a:r>
                      <a:r>
                        <a:rPr lang="en-US" sz="1200" b="1" strike="noStrike" spc="-1" baseline="-3000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O</a:t>
                      </a:r>
                      <a:r>
                        <a:rPr lang="en-US" sz="1200" b="1" strike="noStrike" spc="-1" baseline="-30000">
                          <a:solidFill>
                            <a:srgbClr val="002060"/>
                          </a:solidFill>
                          <a:latin typeface="Arial"/>
                        </a:rPr>
                        <a:t>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0,49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>
                    <a:lnL w="28080">
                      <a:solidFill>
                        <a:srgbClr val="002060"/>
                      </a:solidFill>
                      <a:prstDash val="solid"/>
                    </a:lnL>
                    <a:lnR w="28080">
                      <a:solidFill>
                        <a:srgbClr val="002060"/>
                      </a:solidFill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2808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80">
                <a:tc>
                  <a:txBody>
                    <a:bodyPr/>
                    <a:lstStyle/>
                    <a:p>
                      <a:endParaRPr lang="ru-RU" sz="10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anchor="b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anchor="b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002060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5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 idx="4294967295"/>
          </p:nvPr>
        </p:nvSpPr>
        <p:spPr>
          <a:xfrm>
            <a:off x="465479" y="541440"/>
            <a:ext cx="7133255" cy="10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Этапы технологического процесса изготовления деталей из керамического материала ВК 94-1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" name="Скругленный прямоугольник 30"/>
          <p:cNvSpPr/>
          <p:nvPr/>
        </p:nvSpPr>
        <p:spPr>
          <a:xfrm>
            <a:off x="1040400" y="2306160"/>
            <a:ext cx="1585800" cy="864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Изготовление спека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2" name="Скругленный прямоугольник 31"/>
          <p:cNvSpPr/>
          <p:nvPr/>
        </p:nvSpPr>
        <p:spPr>
          <a:xfrm>
            <a:off x="3705840" y="2306160"/>
            <a:ext cx="1585800" cy="86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Изготовление минеральной композиции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3" name="Скругленный прямоугольник 32"/>
          <p:cNvSpPr/>
          <p:nvPr/>
        </p:nvSpPr>
        <p:spPr>
          <a:xfrm>
            <a:off x="6298200" y="2282400"/>
            <a:ext cx="1585800" cy="863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Изготовление литейного шликера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4" name="Стрелка вправо 33"/>
          <p:cNvSpPr/>
          <p:nvPr/>
        </p:nvSpPr>
        <p:spPr>
          <a:xfrm>
            <a:off x="2914560" y="2450520"/>
            <a:ext cx="576720" cy="57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5" name="Стрелка вправо 34"/>
          <p:cNvSpPr/>
          <p:nvPr/>
        </p:nvSpPr>
        <p:spPr>
          <a:xfrm rot="5400000">
            <a:off x="6920640" y="3695040"/>
            <a:ext cx="576000" cy="5749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6" name="Стрелка вправо 35"/>
          <p:cNvSpPr/>
          <p:nvPr/>
        </p:nvSpPr>
        <p:spPr>
          <a:xfrm>
            <a:off x="5567400" y="2435400"/>
            <a:ext cx="576720" cy="57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7" name="Стрелка вправо 36"/>
          <p:cNvSpPr/>
          <p:nvPr/>
        </p:nvSpPr>
        <p:spPr>
          <a:xfrm rot="10800000">
            <a:off x="2841840" y="4898520"/>
            <a:ext cx="576720" cy="57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8" name="Скругленный прямоугольник 37"/>
          <p:cNvSpPr/>
          <p:nvPr/>
        </p:nvSpPr>
        <p:spPr>
          <a:xfrm>
            <a:off x="3705480" y="4755600"/>
            <a:ext cx="1587240" cy="863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Термическая обработка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89" name="Скругленный прямоугольник 38"/>
          <p:cNvSpPr/>
          <p:nvPr/>
        </p:nvSpPr>
        <p:spPr>
          <a:xfrm>
            <a:off x="6298200" y="4755600"/>
            <a:ext cx="1585800" cy="863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Горячее литье заготовок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0" name="Скругленный прямоугольник 39"/>
          <p:cNvSpPr/>
          <p:nvPr/>
        </p:nvSpPr>
        <p:spPr>
          <a:xfrm>
            <a:off x="1113120" y="4755600"/>
            <a:ext cx="1585800" cy="863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Механическая обработка</a:t>
            </a: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1" name="Стрелка вправо 40"/>
          <p:cNvSpPr/>
          <p:nvPr/>
        </p:nvSpPr>
        <p:spPr>
          <a:xfrm rot="10800000">
            <a:off x="5507280" y="4898520"/>
            <a:ext cx="576720" cy="57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2" name="Рисунок 13"/>
          <p:cNvSpPr/>
          <p:nvPr/>
        </p:nvSpPr>
        <p:spPr>
          <a:xfrm>
            <a:off x="2100960" y="2864160"/>
            <a:ext cx="1169640" cy="10771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3" name="Рисунок 14"/>
          <p:cNvSpPr/>
          <p:nvPr/>
        </p:nvSpPr>
        <p:spPr>
          <a:xfrm>
            <a:off x="4822560" y="2879280"/>
            <a:ext cx="1164240" cy="10796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4" name="Рисунок 15"/>
          <p:cNvSpPr/>
          <p:nvPr/>
        </p:nvSpPr>
        <p:spPr>
          <a:xfrm>
            <a:off x="7519320" y="2819880"/>
            <a:ext cx="1079280" cy="107964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5" name="Рисунок 16"/>
          <p:cNvSpPr/>
          <p:nvPr/>
        </p:nvSpPr>
        <p:spPr>
          <a:xfrm>
            <a:off x="5811480" y="3861720"/>
            <a:ext cx="1169640" cy="1104840"/>
          </a:xfrm>
          <a:prstGeom prst="ellipse">
            <a:avLst/>
          </a:prstGeom>
          <a:blipFill rotWithShape="0">
            <a:blip r:embed="rId5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6" name="Рисунок 17"/>
          <p:cNvSpPr/>
          <p:nvPr/>
        </p:nvSpPr>
        <p:spPr>
          <a:xfrm>
            <a:off x="3189240" y="3839760"/>
            <a:ext cx="1169640" cy="107892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97" name="Рисунок 18"/>
          <p:cNvSpPr/>
          <p:nvPr/>
        </p:nvSpPr>
        <p:spPr>
          <a:xfrm>
            <a:off x="672840" y="3848400"/>
            <a:ext cx="1157040" cy="107964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9445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 idx="4294967295"/>
          </p:nvPr>
        </p:nvSpPr>
        <p:spPr>
          <a:xfrm>
            <a:off x="406440" y="541440"/>
            <a:ext cx="7218000" cy="46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Метод горячего литья под давлением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3" name="Picture 2"/>
          <p:cNvPicPr/>
          <p:nvPr/>
        </p:nvPicPr>
        <p:blipFill>
          <a:blip r:embed="rId3"/>
          <a:stretch/>
        </p:blipFill>
        <p:spPr>
          <a:xfrm>
            <a:off x="529200" y="2642400"/>
            <a:ext cx="3057120" cy="2976840"/>
          </a:xfrm>
          <a:prstGeom prst="rect">
            <a:avLst/>
          </a:prstGeom>
          <a:ln w="9525">
            <a:noFill/>
          </a:ln>
        </p:spPr>
      </p:pic>
      <p:graphicFrame>
        <p:nvGraphicFramePr>
          <p:cNvPr id="624" name="Таблица 5"/>
          <p:cNvGraphicFramePr/>
          <p:nvPr/>
        </p:nvGraphicFramePr>
        <p:xfrm>
          <a:off x="406440" y="1247760"/>
          <a:ext cx="8343360" cy="4735320"/>
        </p:xfrm>
        <a:graphic>
          <a:graphicData uri="http://schemas.openxmlformats.org/drawingml/2006/table">
            <a:tbl>
              <a:tblPr/>
              <a:tblGrid>
                <a:gridCol w="29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2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1 – Сжатый воздух</a:t>
                      </a:r>
                      <a:endParaRPr lang="ru-RU" sz="14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5 – Подогреваемый бак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3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2 – Литьевая форма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6 – Термостатируемая рубашка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3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3 – Трубка питателя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7 – Нагреватель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3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4 – Шликер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8 – Термометр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120">
                <a:tc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25" name="Группа 1"/>
          <p:cNvGrpSpPr/>
          <p:nvPr/>
        </p:nvGrpSpPr>
        <p:grpSpPr>
          <a:xfrm>
            <a:off x="4062600" y="2727720"/>
            <a:ext cx="4125600" cy="2954520"/>
            <a:chOff x="4062600" y="2727720"/>
            <a:chExt cx="4125600" cy="2954520"/>
          </a:xfrm>
        </p:grpSpPr>
        <p:pic>
          <p:nvPicPr>
            <p:cNvPr id="626" name="Рисунок 6"/>
            <p:cNvPicPr/>
            <p:nvPr/>
          </p:nvPicPr>
          <p:blipFill>
            <a:blip r:embed="rId4"/>
            <a:stretch/>
          </p:blipFill>
          <p:spPr>
            <a:xfrm>
              <a:off x="4062600" y="2727720"/>
              <a:ext cx="4125600" cy="2954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7" name="Овал 7"/>
            <p:cNvSpPr/>
            <p:nvPr/>
          </p:nvSpPr>
          <p:spPr>
            <a:xfrm>
              <a:off x="5475960" y="3559320"/>
              <a:ext cx="571320" cy="571320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sp>
          <p:nvSpPr>
            <p:cNvPr id="628" name="Овал 8"/>
            <p:cNvSpPr/>
            <p:nvPr/>
          </p:nvSpPr>
          <p:spPr>
            <a:xfrm>
              <a:off x="5186160" y="3056760"/>
              <a:ext cx="571320" cy="571320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sp>
          <p:nvSpPr>
            <p:cNvPr id="629" name="Овал 10"/>
            <p:cNvSpPr/>
            <p:nvPr/>
          </p:nvSpPr>
          <p:spPr>
            <a:xfrm>
              <a:off x="5925600" y="4290840"/>
              <a:ext cx="571320" cy="571320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sp>
          <p:nvSpPr>
            <p:cNvPr id="630" name="TextBox 11"/>
            <p:cNvSpPr/>
            <p:nvPr/>
          </p:nvSpPr>
          <p:spPr>
            <a:xfrm>
              <a:off x="5950440" y="2882160"/>
              <a:ext cx="2044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Внутренние поры</a:t>
              </a:r>
              <a:endPara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cxnSp>
          <p:nvCxnSpPr>
            <p:cNvPr id="631" name="Прямая со стрелкой 12"/>
            <p:cNvCxnSpPr>
              <a:stCxn id="630" idx="2"/>
              <a:endCxn id="628" idx="7"/>
            </p:cNvCxnSpPr>
            <p:nvPr/>
          </p:nvCxnSpPr>
          <p:spPr>
            <a:xfrm flipH="1" flipV="1">
              <a:off x="5673960" y="3140280"/>
              <a:ext cx="1299240" cy="106200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 w="med" len="med"/>
            </a:ln>
          </p:spPr>
        </p:cxnSp>
        <p:cxnSp>
          <p:nvCxnSpPr>
            <p:cNvPr id="632" name="Прямая со стрелкой 13"/>
            <p:cNvCxnSpPr>
              <a:stCxn id="630" idx="2"/>
              <a:endCxn id="627" idx="7"/>
            </p:cNvCxnSpPr>
            <p:nvPr/>
          </p:nvCxnSpPr>
          <p:spPr>
            <a:xfrm flipH="1">
              <a:off x="5963760" y="3246120"/>
              <a:ext cx="1009440" cy="397080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 w="med" len="med"/>
            </a:ln>
          </p:spPr>
        </p:cxnSp>
        <p:cxnSp>
          <p:nvCxnSpPr>
            <p:cNvPr id="633" name="Прямая со стрелкой 14"/>
            <p:cNvCxnSpPr>
              <a:stCxn id="630" idx="2"/>
              <a:endCxn id="629" idx="7"/>
            </p:cNvCxnSpPr>
            <p:nvPr/>
          </p:nvCxnSpPr>
          <p:spPr>
            <a:xfrm flipH="1">
              <a:off x="6413400" y="3246120"/>
              <a:ext cx="559800" cy="1128600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467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 idx="4294967295"/>
          </p:nvPr>
        </p:nvSpPr>
        <p:spPr>
          <a:xfrm>
            <a:off x="521999" y="453600"/>
            <a:ext cx="7126353" cy="91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2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Усовершенствованная технология изготовления деталей из керамики ВК 94-1 горячим литьем под давлением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" name="Скругленный прямоугольник 7"/>
          <p:cNvSpPr/>
          <p:nvPr/>
        </p:nvSpPr>
        <p:spPr>
          <a:xfrm>
            <a:off x="2879640" y="1456920"/>
            <a:ext cx="2002680" cy="918000"/>
          </a:xfrm>
          <a:prstGeom prst="roundRect">
            <a:avLst>
              <a:gd name="adj" fmla="val 16667"/>
            </a:avLst>
          </a:prstGeom>
          <a:solidFill>
            <a:srgbClr val="F5E1EE"/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Классификация минеральной керамической порошковой композиции (</a:t>
            </a:r>
            <a:r>
              <a:rPr kumimoji="0" lang="ru-RU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спека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81" name="Скругленный прямоугольник 8"/>
          <p:cNvSpPr/>
          <p:nvPr/>
        </p:nvSpPr>
        <p:spPr>
          <a:xfrm>
            <a:off x="2879640" y="2700360"/>
            <a:ext cx="2002680" cy="53388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Приготовление шликера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82" name="Скругленный прямоугольник 11"/>
          <p:cNvSpPr/>
          <p:nvPr/>
        </p:nvSpPr>
        <p:spPr>
          <a:xfrm>
            <a:off x="2885760" y="3570840"/>
            <a:ext cx="1996560" cy="5040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Горячее литье под давлением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683" name="Прямая со стрелкой 14"/>
          <p:cNvCxnSpPr>
            <a:stCxn id="681" idx="2"/>
            <a:endCxn id="682" idx="0"/>
          </p:cNvCxnSpPr>
          <p:nvPr/>
        </p:nvCxnSpPr>
        <p:spPr>
          <a:xfrm>
            <a:off x="3880800" y="3234240"/>
            <a:ext cx="3600" cy="33696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sp>
        <p:nvSpPr>
          <p:cNvPr id="684" name="Овал 15"/>
          <p:cNvSpPr/>
          <p:nvPr/>
        </p:nvSpPr>
        <p:spPr>
          <a:xfrm>
            <a:off x="5200200" y="1469880"/>
            <a:ext cx="2971800" cy="891720"/>
          </a:xfrm>
          <a:prstGeom prst="ellipse">
            <a:avLst/>
          </a:prstGeom>
          <a:solidFill>
            <a:srgbClr val="CC99FF"/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Контроль удельной площади поверхности и грансостава</a:t>
            </a:r>
            <a:endParaRPr kumimoji="0" lang="ru-RU" sz="11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685" name="Прямая со стрелкой 16"/>
          <p:cNvCxnSpPr>
            <a:stCxn id="682" idx="2"/>
            <a:endCxn id="686" idx="0"/>
          </p:cNvCxnSpPr>
          <p:nvPr/>
        </p:nvCxnSpPr>
        <p:spPr>
          <a:xfrm flipH="1">
            <a:off x="3872880" y="4074840"/>
            <a:ext cx="11520" cy="34272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687" name="Прямая со стрелкой 17"/>
          <p:cNvCxnSpPr>
            <a:stCxn id="680" idx="2"/>
            <a:endCxn id="681" idx="0"/>
          </p:cNvCxnSpPr>
          <p:nvPr/>
        </p:nvCxnSpPr>
        <p:spPr>
          <a:xfrm>
            <a:off x="3880800" y="2374920"/>
            <a:ext cx="360" cy="32580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sp>
        <p:nvSpPr>
          <p:cNvPr id="688" name="Скругленный прямоугольник 28"/>
          <p:cNvSpPr/>
          <p:nvPr/>
        </p:nvSpPr>
        <p:spPr>
          <a:xfrm>
            <a:off x="522000" y="2608200"/>
            <a:ext cx="2018880" cy="69732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Парафин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/>
            </a:r>
            <a:b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Воск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Олеиновая кислота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86" name="Скругленный прямоугольник 29"/>
          <p:cNvSpPr/>
          <p:nvPr/>
        </p:nvSpPr>
        <p:spPr>
          <a:xfrm>
            <a:off x="2863440" y="4417200"/>
            <a:ext cx="2018880" cy="54648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Выжиг связки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89" name="Скругленный прямоугольник 31"/>
          <p:cNvSpPr/>
          <p:nvPr/>
        </p:nvSpPr>
        <p:spPr>
          <a:xfrm>
            <a:off x="2863440" y="5306760"/>
            <a:ext cx="2018880" cy="498960"/>
          </a:xfrm>
          <a:prstGeom prst="roundRect">
            <a:avLst>
              <a:gd name="adj" fmla="val 16667"/>
            </a:avLst>
          </a:prstGeom>
          <a:solidFill>
            <a:srgbClr val="F5E1EE"/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Обжиг в вакууме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690" name="Прямая со стрелкой 33"/>
          <p:cNvCxnSpPr>
            <a:stCxn id="686" idx="2"/>
            <a:endCxn id="689" idx="0"/>
          </p:cNvCxnSpPr>
          <p:nvPr/>
        </p:nvCxnSpPr>
        <p:spPr>
          <a:xfrm>
            <a:off x="3872880" y="4963680"/>
            <a:ext cx="360" cy="34344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691" name="Прямая со стрелкой 38"/>
          <p:cNvCxnSpPr>
            <a:stCxn id="688" idx="3"/>
            <a:endCxn id="681" idx="1"/>
          </p:cNvCxnSpPr>
          <p:nvPr/>
        </p:nvCxnSpPr>
        <p:spPr>
          <a:xfrm>
            <a:off x="2540880" y="2956680"/>
            <a:ext cx="339120" cy="1080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sp>
        <p:nvSpPr>
          <p:cNvPr id="692" name="Овал 50"/>
          <p:cNvSpPr/>
          <p:nvPr/>
        </p:nvSpPr>
        <p:spPr>
          <a:xfrm>
            <a:off x="5260680" y="5193000"/>
            <a:ext cx="2911320" cy="7138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Контроль внешнего вида деталей</a:t>
            </a:r>
            <a:endParaRPr kumimoji="0" lang="ru-RU" sz="11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93" name="TextBox 51"/>
          <p:cNvSpPr/>
          <p:nvPr/>
        </p:nvSpPr>
        <p:spPr>
          <a:xfrm>
            <a:off x="395640" y="5920200"/>
            <a:ext cx="8136720" cy="71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В технологической инструкции Т.25000.00010 «Классификация керамического материала на основе 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Al</a:t>
            </a:r>
            <a:r>
              <a:rPr kumimoji="0" lang="ru-RU" sz="1000" b="1" i="0" u="none" strike="noStrike" kern="1200" cap="none" spc="-1" normalizeH="0" baseline="-25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2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O</a:t>
            </a:r>
            <a:r>
              <a:rPr kumimoji="0" lang="ru-RU" sz="1000" b="1" i="0" u="none" strike="noStrike" kern="1200" cap="none" spc="-1" normalizeH="0" baseline="-25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3</a:t>
            </a: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» установлены требования по гранулометрическому составу основного продукта, полученного после классификации и/или помола (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&lt; 0,5 </a:t>
            </a: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мкм 4,5±5 об.%, 2,2 мкм 2,2±5 об.%, 1-3 мкм 3,8±5 об.%, 3-5 мкм 7,9±5 об.%, 5-10 мкм 43,9±5 об.%,  10-20 мкм 37,5±5 об.%,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/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t>20-50 мкм 0,2±1 об.%)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694" name="Прямая со стрелкой 123"/>
          <p:cNvCxnSpPr>
            <a:stCxn id="689" idx="3"/>
            <a:endCxn id="692" idx="2"/>
          </p:cNvCxnSpPr>
          <p:nvPr/>
        </p:nvCxnSpPr>
        <p:spPr>
          <a:xfrm flipV="1">
            <a:off x="4882320" y="5550120"/>
            <a:ext cx="378720" cy="648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sp>
        <p:nvSpPr>
          <p:cNvPr id="695" name="Овал 126"/>
          <p:cNvSpPr/>
          <p:nvPr/>
        </p:nvSpPr>
        <p:spPr>
          <a:xfrm>
            <a:off x="5208840" y="2439720"/>
            <a:ext cx="2963160" cy="103392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rgbClr val="5B9BD5">
                <a:lumMod val="75000"/>
              </a:srgbClr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Контроль литейной способности, определение количества связки аттестация на соответствие ТУ</a:t>
            </a:r>
            <a:endParaRPr kumimoji="0" lang="ru-RU" sz="11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696" name="Прямая со стрелкой 36"/>
          <p:cNvCxnSpPr>
            <a:stCxn id="680" idx="3"/>
            <a:endCxn id="684" idx="2"/>
          </p:cNvCxnSpPr>
          <p:nvPr/>
        </p:nvCxnSpPr>
        <p:spPr>
          <a:xfrm>
            <a:off x="4882320" y="1915920"/>
            <a:ext cx="318240" cy="36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697" name="Прямая со стрелкой 40"/>
          <p:cNvCxnSpPr/>
          <p:nvPr/>
        </p:nvCxnSpPr>
        <p:spPr>
          <a:xfrm>
            <a:off x="4882680" y="2964960"/>
            <a:ext cx="317880" cy="360"/>
          </a:xfrm>
          <a:prstGeom prst="straightConnector1">
            <a:avLst/>
          </a:prstGeom>
          <a:ln w="2857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sp>
        <p:nvSpPr>
          <p:cNvPr id="698" name="Рисунок 45"/>
          <p:cNvSpPr/>
          <p:nvPr/>
        </p:nvSpPr>
        <p:spPr>
          <a:xfrm>
            <a:off x="2625840" y="2394720"/>
            <a:ext cx="507240" cy="50760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99" name="Рисунок 46"/>
          <p:cNvSpPr/>
          <p:nvPr/>
        </p:nvSpPr>
        <p:spPr>
          <a:xfrm>
            <a:off x="2627640" y="1253160"/>
            <a:ext cx="503640" cy="5036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9525">
            <a:solidFill>
              <a:srgbClr val="5B9BD5">
                <a:lumMod val="75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00" name="Рисунок 53"/>
          <p:cNvSpPr/>
          <p:nvPr/>
        </p:nvSpPr>
        <p:spPr>
          <a:xfrm>
            <a:off x="2561040" y="4184280"/>
            <a:ext cx="564120" cy="51480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01" name="Рисунок 54"/>
          <p:cNvSpPr/>
          <p:nvPr/>
        </p:nvSpPr>
        <p:spPr>
          <a:xfrm>
            <a:off x="2568960" y="3310200"/>
            <a:ext cx="564120" cy="532800"/>
          </a:xfrm>
          <a:prstGeom prst="ellipse">
            <a:avLst/>
          </a:prstGeom>
          <a:blipFill rotWithShape="0">
            <a:blip r:embed="rId5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02" name="Рисунок 55"/>
          <p:cNvSpPr/>
          <p:nvPr/>
        </p:nvSpPr>
        <p:spPr>
          <a:xfrm>
            <a:off x="2583000" y="5058360"/>
            <a:ext cx="560160" cy="52272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836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idx="4294967295"/>
          </p:nvPr>
        </p:nvSpPr>
        <p:spPr>
          <a:xfrm>
            <a:off x="357840" y="1642694"/>
            <a:ext cx="4717800" cy="42100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1. Возможность получения деталей сложнейшей конфигурации с большим разбросом размеров поперечного сечения. 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2. Метод не ограничивает выбор материала керамического порошка, система </a:t>
            </a:r>
            <a:r>
              <a:rPr lang="ru-RU" sz="13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акриламидного</a:t>
            </a: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</a:t>
            </a:r>
            <a:r>
              <a:rPr lang="ru-RU" sz="13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гелевого</a:t>
            </a: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литья является универсальной и не зависит от особенностей применяемой керамической композиции. 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3. Суспензия может быть изготовлена традиционными для керамического производства методами, например путем смешения в шаровой мельнице. 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4. Полимеризация может также инициироваться путем облучения ультрафиолетом, нагреванием и введением катализатора.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5. Процесс </a:t>
            </a:r>
            <a:r>
              <a:rPr lang="ru-RU" sz="13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гелевого</a:t>
            </a: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литья позволяет получать плотные изделия (относительная плотность 96-97%), 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6. Полученные изделия имеют однородную микроструктуру.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13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7.Отсутствие необходимости использования литьевых автоматов и дорогостоящих металлических форм для литья. В качестве материала для литьевых форм может использоваться оргстекло, полиэтилен. </a:t>
            </a:r>
            <a:endParaRPr lang="ru-RU" sz="1300" b="0" strike="noStrike" spc="-1" dirty="0">
              <a:solidFill>
                <a:srgbClr val="414042"/>
              </a:solidFill>
              <a:latin typeface="Calibri"/>
            </a:endParaRPr>
          </a:p>
          <a:p>
            <a:pPr marL="2286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  <a:p>
            <a:pPr marL="2286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414042"/>
              </a:solidFill>
              <a:latin typeface="Calibri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title" idx="4294967295"/>
          </p:nvPr>
        </p:nvSpPr>
        <p:spPr>
          <a:xfrm>
            <a:off x="539640" y="541440"/>
            <a:ext cx="7092360" cy="7075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Преимущества применения </a:t>
            </a:r>
            <a:r>
              <a:rPr lang="ru-RU" sz="24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гелевого</a:t>
            </a: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литья (гель-кастинга)</a:t>
            </a:r>
            <a:endParaRPr lang="ru-RU" sz="2400" b="0" strike="noStrike" spc="-1" dirty="0">
              <a:solidFill>
                <a:srgbClr val="414042"/>
              </a:solidFill>
              <a:latin typeface="Calibri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 idx="4294967295"/>
          </p:nvPr>
        </p:nvSpPr>
        <p:spPr>
          <a:xfrm>
            <a:off x="483480" y="6181560"/>
            <a:ext cx="4972320" cy="26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7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Mengmeng</a:t>
            </a:r>
            <a:r>
              <a:rPr lang="en-US" sz="7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Zhuang, </a:t>
            </a:r>
            <a:r>
              <a:rPr lang="en-US" sz="7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Mingchao</a:t>
            </a:r>
            <a:r>
              <a:rPr lang="en-US" sz="7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Wang, </a:t>
            </a:r>
            <a:r>
              <a:rPr lang="en-US" sz="7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Yingna</a:t>
            </a:r>
            <a:r>
              <a:rPr lang="en-US" sz="7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Zhao, Bin Zheng, </a:t>
            </a:r>
            <a:r>
              <a:rPr lang="en-US" sz="7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Anran</a:t>
            </a:r>
            <a:r>
              <a:rPr lang="en-US" sz="7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</a:t>
            </a:r>
            <a:r>
              <a:rPr lang="en-US" sz="7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Guo</a:t>
            </a:r>
            <a:r>
              <a:rPr lang="en-US" sz="7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, </a:t>
            </a:r>
            <a:r>
              <a:rPr lang="en-US" sz="700" b="0" strike="noStrike" spc="-1" dirty="0" err="1">
                <a:solidFill>
                  <a:schemeClr val="accent1"/>
                </a:solidFill>
                <a:latin typeface="Arial"/>
                <a:ea typeface="Arial"/>
              </a:rPr>
              <a:t>Jiachen</a:t>
            </a:r>
            <a:r>
              <a:rPr lang="en-US" sz="700" b="0" strike="noStrike" spc="-1" dirty="0">
                <a:solidFill>
                  <a:schemeClr val="accent1"/>
                </a:solidFill>
                <a:latin typeface="Arial"/>
                <a:ea typeface="Arial"/>
              </a:rPr>
              <a:t> Liu. Fabrication and high-temperature properties of Y-TZP ceramic helical springs by a gel-casting process/Ceramics International 41 (2015) 5421–5428</a:t>
            </a:r>
            <a:endParaRPr lang="ru-RU" sz="700" b="0" strike="noStrike" spc="-1" dirty="0">
              <a:solidFill>
                <a:srgbClr val="414042"/>
              </a:solidFill>
              <a:latin typeface="Calibri"/>
            </a:endParaRPr>
          </a:p>
        </p:txBody>
      </p:sp>
      <p:grpSp>
        <p:nvGrpSpPr>
          <p:cNvPr id="637" name="Группа 14"/>
          <p:cNvGrpSpPr/>
          <p:nvPr/>
        </p:nvGrpSpPr>
        <p:grpSpPr>
          <a:xfrm>
            <a:off x="5279760" y="1497600"/>
            <a:ext cx="3330000" cy="2690640"/>
            <a:chOff x="5279760" y="1497600"/>
            <a:chExt cx="3330000" cy="2690640"/>
          </a:xfrm>
        </p:grpSpPr>
        <p:pic>
          <p:nvPicPr>
            <p:cNvPr id="638" name="image4.jpeg"/>
            <p:cNvPicPr/>
            <p:nvPr/>
          </p:nvPicPr>
          <p:blipFill>
            <a:blip r:embed="rId2"/>
            <a:stretch/>
          </p:blipFill>
          <p:spPr>
            <a:xfrm>
              <a:off x="5279760" y="1602000"/>
              <a:ext cx="3330000" cy="258624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639" name="Прямоугольник 11"/>
            <p:cNvSpPr/>
            <p:nvPr/>
          </p:nvSpPr>
          <p:spPr>
            <a:xfrm>
              <a:off x="6294960" y="1904400"/>
              <a:ext cx="453240" cy="26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sp>
          <p:nvSpPr>
            <p:cNvPr id="640" name="TextBox 12"/>
            <p:cNvSpPr/>
            <p:nvPr/>
          </p:nvSpPr>
          <p:spPr>
            <a:xfrm>
              <a:off x="5501520" y="3181680"/>
              <a:ext cx="90648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-1" normalizeH="0" baseline="0" noProof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Заготовка детали</a:t>
              </a:r>
              <a:endParaRPr kumimoji="0" lang="ru-RU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641" name="TextBox 13"/>
            <p:cNvSpPr/>
            <p:nvPr/>
          </p:nvSpPr>
          <p:spPr>
            <a:xfrm>
              <a:off x="6749640" y="1497600"/>
              <a:ext cx="90648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-1" normalizeH="0" baseline="0" noProof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Суспензия</a:t>
              </a:r>
              <a:endParaRPr kumimoji="0" lang="ru-RU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</p:grpSp>
      <p:pic>
        <p:nvPicPr>
          <p:cNvPr id="642" name="image5.jpeg"/>
          <p:cNvPicPr/>
          <p:nvPr/>
        </p:nvPicPr>
        <p:blipFill>
          <a:blip r:embed="rId3"/>
          <a:stretch/>
        </p:blipFill>
        <p:spPr>
          <a:xfrm>
            <a:off x="5583240" y="4208400"/>
            <a:ext cx="2925360" cy="187452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71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idx="4294967295"/>
          </p:nvPr>
        </p:nvSpPr>
        <p:spPr>
          <a:xfrm>
            <a:off x="539640" y="1635761"/>
            <a:ext cx="4600080" cy="44318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buClr>
                <a:srgbClr val="002060"/>
              </a:buClr>
              <a:buFont typeface="Arial"/>
              <a:buAutoNum type="arabicPeriod"/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Возможность использования грубодисперсных 60-250 мкм и тонкодисперсных 1-5 мкм порошков.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002060"/>
              </a:buClr>
              <a:buFont typeface="Arial"/>
              <a:buAutoNum type="arabicPeriod"/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Высокая общая плотность заготовки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002060"/>
              </a:buClr>
              <a:buFont typeface="Arial"/>
              <a:buAutoNum type="arabicPeriod"/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Изотропное строение полуфабриката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002060"/>
              </a:buClr>
              <a:buFont typeface="Arial"/>
              <a:buAutoNum type="arabicPeriod"/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Равномерная огневая усадка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002060"/>
              </a:buClr>
              <a:buFont typeface="Arial"/>
              <a:buAutoNum type="arabicPeriod"/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Использование небольшого количества связки, которое позволяет исключить необходимость проведения термической обработки прессованного полуфабриката с целью ее удаления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002060"/>
              </a:buClr>
              <a:buFont typeface="Arial"/>
              <a:buAutoNum type="arabicPeriod"/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Благодаря отсутствию термообработки для удаления связки снижается длительность технологического процесса, и экономятся производственные площади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title" idx="4294967295"/>
          </p:nvPr>
        </p:nvSpPr>
        <p:spPr>
          <a:xfrm>
            <a:off x="539640" y="541440"/>
            <a:ext cx="7092360" cy="98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Преимущество применения изостатического прессования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idx="4294967295"/>
          </p:nvPr>
        </p:nvSpPr>
        <p:spPr>
          <a:xfrm>
            <a:off x="483480" y="6170040"/>
            <a:ext cx="4972320" cy="2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00" b="0" strike="noStrike" spc="-1">
                <a:solidFill>
                  <a:srgbClr val="002060"/>
                </a:solidFill>
                <a:latin typeface="Arial"/>
                <a:ea typeface="Arial"/>
              </a:rPr>
              <a:t>Р.Я. Попильский, Ю.Е. Пивинский Прессование порошковых керамических масс, М., «Металлургия», 1983 г., 176 с.</a:t>
            </a:r>
            <a:endParaRPr lang="ru-RU" sz="7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6" name="Диаграмма 6" descr="C:\Users\440-gie\Desktop\изостатическое прессование.tif"/>
          <p:cNvPicPr/>
          <p:nvPr/>
        </p:nvPicPr>
        <p:blipFill>
          <a:blip r:embed="rId2"/>
          <a:stretch/>
        </p:blipFill>
        <p:spPr>
          <a:xfrm>
            <a:off x="5456160" y="1806120"/>
            <a:ext cx="2470680" cy="2432880"/>
          </a:xfrm>
          <a:prstGeom prst="rect">
            <a:avLst/>
          </a:prstGeom>
          <a:ln w="9525">
            <a:noFill/>
          </a:ln>
        </p:spPr>
      </p:pic>
      <p:sp>
        <p:nvSpPr>
          <p:cNvPr id="647" name="TextBox 9"/>
          <p:cNvSpPr/>
          <p:nvPr/>
        </p:nvSpPr>
        <p:spPr>
          <a:xfrm>
            <a:off x="5403240" y="4246920"/>
            <a:ext cx="3052800" cy="191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Схема изостатического прессования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Камера высокого давления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Эластичная форма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Перфорированный каркас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Сердечник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Пресспорошок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Виброплощадка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Крышка 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OpenSymbol"/>
              <a:buAutoNum type="arabicPeriod"/>
              <a:tabLst/>
              <a:defRPr/>
            </a:pPr>
            <a:r>
              <a:rPr kumimoji="0" lang="ru-RU" sz="12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Уплотнение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194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17"/>
          <p:cNvGraphicFramePr/>
          <p:nvPr>
            <p:extLst>
              <p:ext uri="{D42A27DB-BD31-4B8C-83A1-F6EECF244321}">
                <p14:modId xmlns:p14="http://schemas.microsoft.com/office/powerpoint/2010/main" val="2032778167"/>
              </p:ext>
            </p:extLst>
          </p:nvPr>
        </p:nvGraphicFramePr>
        <p:xfrm>
          <a:off x="539749" y="1460379"/>
          <a:ext cx="8208912" cy="4536504"/>
        </p:xfrm>
        <a:graphic>
          <a:graphicData uri="http://schemas.openxmlformats.org/drawingml/2006/table">
            <a:tbl>
              <a:tblPr/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65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60">
                      <a:solidFill>
                        <a:srgbClr val="002060"/>
                      </a:solidFill>
                    </a:lnL>
                    <a:lnR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002060"/>
                      </a:solidFill>
                    </a:lnT>
                    <a:lnB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Заголовок 4"/>
          <p:cNvSpPr txBox="1">
            <a:spLocks/>
          </p:cNvSpPr>
          <p:nvPr/>
        </p:nvSpPr>
        <p:spPr>
          <a:xfrm>
            <a:off x="539749" y="476672"/>
            <a:ext cx="5628293" cy="7584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eaLnBrk="0" hangingPunct="0">
              <a:tabLst>
                <a:tab pos="114300" algn="l"/>
              </a:tabLst>
            </a:pPr>
            <a:r>
              <a:rPr lang="ru-RU" sz="2000" dirty="0" smtClean="0">
                <a:solidFill>
                  <a:srgbClr val="002060"/>
                </a:solidFill>
              </a:rPr>
              <a:t>Детали из </a:t>
            </a:r>
            <a:r>
              <a:rPr lang="ru-RU" sz="2000" dirty="0" err="1" smtClean="0">
                <a:solidFill>
                  <a:srgbClr val="002060"/>
                </a:solidFill>
              </a:rPr>
              <a:t>вакуумплотной</a:t>
            </a:r>
            <a:r>
              <a:rPr lang="ru-RU" sz="2000" dirty="0" smtClean="0">
                <a:solidFill>
                  <a:srgbClr val="002060"/>
                </a:solidFill>
              </a:rPr>
              <a:t> корундовой керамики ВК94-1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Picture 6" descr="C:\Users\440-gie\Desktop\001.jpg"/>
          <p:cNvPicPr>
            <a:picLocks noChangeAspect="1" noChangeArrowheads="1"/>
          </p:cNvPicPr>
          <p:nvPr/>
        </p:nvPicPr>
        <p:blipFill>
          <a:blip r:embed="rId3" cstate="print">
            <a:lum bright="21000" contrast="9000"/>
          </a:blip>
          <a:srcRect/>
          <a:stretch>
            <a:fillRect/>
          </a:stretch>
        </p:blipFill>
        <p:spPr bwMode="auto">
          <a:xfrm>
            <a:off x="4610512" y="2276872"/>
            <a:ext cx="397816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20965" y="1685997"/>
            <a:ext cx="398954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Во ВНИИА изготавливаются керамические детали разнообразных конфигураций и типоразмеров с использованием единственного метода формования – горячего литья под давлением</a:t>
            </a:r>
          </a:p>
          <a:p>
            <a:pPr>
              <a:tabLst>
                <a:tab pos="0" algn="l"/>
              </a:tabLst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Габаритные размеры деталей:</a:t>
            </a:r>
          </a:p>
          <a:p>
            <a:pPr indent="-285750">
              <a:buFontTx/>
              <a:buChar char="-"/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Диаметр от 4 до 200 мм;</a:t>
            </a:r>
          </a:p>
          <a:p>
            <a:pPr indent="-285750">
              <a:buFontTx/>
              <a:buChar char="-"/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Толщина </a:t>
            </a:r>
            <a:r>
              <a:rPr lang="en-US" sz="1600" dirty="0" smtClean="0">
                <a:solidFill>
                  <a:srgbClr val="002060"/>
                </a:solidFill>
              </a:rPr>
              <a:t>0,45 </a:t>
            </a:r>
            <a:r>
              <a:rPr lang="ru-RU" sz="1600" dirty="0" smtClean="0">
                <a:solidFill>
                  <a:srgbClr val="002060"/>
                </a:solidFill>
              </a:rPr>
              <a:t>мм </a:t>
            </a:r>
            <a:r>
              <a:rPr lang="en-US" sz="1600" dirty="0" smtClean="0">
                <a:solidFill>
                  <a:srgbClr val="002060"/>
                </a:solidFill>
              </a:rPr>
              <a:t>min</a:t>
            </a:r>
            <a:endParaRPr lang="ru-RU" sz="1600" dirty="0" smtClean="0">
              <a:solidFill>
                <a:srgbClr val="002060"/>
              </a:solidFill>
            </a:endParaRPr>
          </a:p>
          <a:p>
            <a:pPr indent="-285750">
              <a:buFontTx/>
              <a:buChar char="-"/>
              <a:tabLst>
                <a:tab pos="0" algn="l"/>
              </a:tabLst>
            </a:pPr>
            <a:endParaRPr lang="ru-RU" sz="1600" dirty="0">
              <a:solidFill>
                <a:srgbClr val="002060"/>
              </a:solidFill>
            </a:endParaRPr>
          </a:p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Технологический цикл изготовления детали – 28 дней</a:t>
            </a:r>
          </a:p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Объем переработки в год – 2 т глинозема</a:t>
            </a:r>
          </a:p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</a:rPr>
              <a:t>Объем выпуска в год 80 тыс. шт. деталей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1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7"/>
          <p:cNvGraphicFramePr/>
          <p:nvPr>
            <p:extLst>
              <p:ext uri="{D42A27DB-BD31-4B8C-83A1-F6EECF244321}">
                <p14:modId xmlns:p14="http://schemas.microsoft.com/office/powerpoint/2010/main" val="26872727"/>
              </p:ext>
            </p:extLst>
          </p:nvPr>
        </p:nvGraphicFramePr>
        <p:xfrm>
          <a:off x="609525" y="1088277"/>
          <a:ext cx="7994923" cy="4848099"/>
        </p:xfrm>
        <a:graphic>
          <a:graphicData uri="http://schemas.openxmlformats.org/drawingml/2006/table">
            <a:tbl>
              <a:tblPr/>
              <a:tblGrid>
                <a:gridCol w="7994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5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3D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модели типовых керамических деталей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38160">
                      <a:solidFill>
                        <a:srgbClr val="002060"/>
                      </a:solidFill>
                    </a:lnL>
                    <a:lnR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002060"/>
                      </a:solidFill>
                    </a:lnT>
                    <a:lnB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7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2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2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</a:lnL>
                    <a:lnR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002060"/>
                      </a:solidFill>
                    </a:lnT>
                    <a:lnB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Характерные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дефекты</a:t>
                      </a:r>
                    </a:p>
                  </a:txBody>
                  <a:tcPr>
                    <a:lnL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097791"/>
                  </a:ext>
                </a:extLst>
              </a:tr>
              <a:tr h="17454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18977"/>
                  </a:ext>
                </a:extLst>
              </a:tr>
              <a:tr h="737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Причины дефектов:</a:t>
                      </a: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особенности технологии горячего литья под давлением, неоднородность микроструктуры и фазового состава керамики.  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603099"/>
                  </a:ext>
                </a:extLst>
              </a:tr>
            </a:tbl>
          </a:graphicData>
        </a:graphic>
      </p:graphicFrame>
      <p:sp>
        <p:nvSpPr>
          <p:cNvPr id="245" name="PlaceHolder 1"/>
          <p:cNvSpPr>
            <a:spLocks noGrp="1"/>
          </p:cNvSpPr>
          <p:nvPr>
            <p:ph type="title" idx="4294967295"/>
          </p:nvPr>
        </p:nvSpPr>
        <p:spPr>
          <a:xfrm>
            <a:off x="611561" y="432964"/>
            <a:ext cx="7040520" cy="6553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000" b="1" spc="-1" dirty="0" smtClean="0">
                <a:solidFill>
                  <a:srgbClr val="002060"/>
                </a:solidFill>
                <a:latin typeface="Arial"/>
              </a:rPr>
              <a:t>Недостатки технологии формования деталей горячим литьем под давлением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876389" y="1477898"/>
            <a:ext cx="1055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«Шайба»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85928" y="1495514"/>
            <a:ext cx="1312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«Изолятор»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34398" y="1495514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«Панель»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839" y="2128208"/>
            <a:ext cx="911475" cy="7552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9491" r="3438" b="17863"/>
          <a:stretch/>
        </p:blipFill>
        <p:spPr>
          <a:xfrm>
            <a:off x="858110" y="1809988"/>
            <a:ext cx="2103546" cy="1224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650" y="2172817"/>
            <a:ext cx="760645" cy="666078"/>
          </a:xfrm>
          <a:prstGeom prst="rect">
            <a:avLst/>
          </a:prstGeom>
        </p:spPr>
      </p:pic>
      <p:pic>
        <p:nvPicPr>
          <p:cNvPr id="1026" name="Picture 2" descr="IMG_45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colorTemperature colorTemp="4456"/>
                    </a14:imgEffect>
                    <a14:imgEffect>
                      <a14:saturation sat="156000"/>
                    </a14:imgEffect>
                    <a14:imgEffect>
                      <a14:brightnessContrast bright="1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30" y="3908675"/>
            <a:ext cx="1650848" cy="124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9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19" y="3908675"/>
            <a:ext cx="1656184" cy="12421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3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17" y="3914753"/>
            <a:ext cx="1650826" cy="12381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2901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9" t="15121" r="18910" b="19235"/>
          <a:stretch/>
        </p:blipFill>
        <p:spPr>
          <a:xfrm>
            <a:off x="793683" y="3908675"/>
            <a:ext cx="1827258" cy="12425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8420" y="3465650"/>
            <a:ext cx="6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скол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2883" y="3480306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раковина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8469" y="345599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пятно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66166" y="34559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трещина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8" name="Прямая со стрелкой 17"/>
          <p:cNvCxnSpPr>
            <a:stCxn id="13" idx="2"/>
          </p:cNvCxnSpPr>
          <p:nvPr/>
        </p:nvCxnSpPr>
        <p:spPr>
          <a:xfrm flipH="1">
            <a:off x="1579151" y="3834982"/>
            <a:ext cx="1" cy="6021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524175" y="3808932"/>
            <a:ext cx="413511" cy="3271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536976" y="3808240"/>
            <a:ext cx="42551" cy="4205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543735" y="3795691"/>
            <a:ext cx="108346" cy="7273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1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 idx="4294967295"/>
          </p:nvPr>
        </p:nvSpPr>
        <p:spPr>
          <a:xfrm>
            <a:off x="499817" y="319262"/>
            <a:ext cx="6813720" cy="102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Разработка усовершенствованной технологии изготовления </a:t>
            </a:r>
            <a:r>
              <a:rPr lang="ru-RU" sz="2000" b="1" strike="noStrike" spc="-1" dirty="0" smtClean="0">
                <a:solidFill>
                  <a:srgbClr val="002060"/>
                </a:solidFill>
                <a:latin typeface="Arial"/>
                <a:ea typeface="Arial"/>
              </a:rPr>
              <a:t>керамического </a:t>
            </a: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материала на основе оксида алюминия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01" name="AutoShape 2"/>
          <p:cNvCxnSpPr/>
          <p:nvPr/>
        </p:nvCxnSpPr>
        <p:spPr>
          <a:xfrm flipH="1">
            <a:off x="1985537" y="3422464"/>
            <a:ext cx="181800" cy="37080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cxnSp>
        <p:nvCxnSpPr>
          <p:cNvPr id="502" name="AutoShape 2"/>
          <p:cNvCxnSpPr/>
          <p:nvPr/>
        </p:nvCxnSpPr>
        <p:spPr>
          <a:xfrm flipH="1">
            <a:off x="2166977" y="3430024"/>
            <a:ext cx="83160" cy="55224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cxnSp>
        <p:nvCxnSpPr>
          <p:cNvPr id="503" name="AutoShape 2"/>
          <p:cNvCxnSpPr/>
          <p:nvPr/>
        </p:nvCxnSpPr>
        <p:spPr>
          <a:xfrm>
            <a:off x="2325377" y="3445144"/>
            <a:ext cx="15480" cy="27252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cxnSp>
        <p:nvCxnSpPr>
          <p:cNvPr id="504" name="AutoShape 2"/>
          <p:cNvCxnSpPr/>
          <p:nvPr/>
        </p:nvCxnSpPr>
        <p:spPr>
          <a:xfrm flipH="1">
            <a:off x="8690537" y="1914604"/>
            <a:ext cx="75960" cy="35568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cxnSp>
        <p:nvCxnSpPr>
          <p:cNvPr id="505" name="AutoShape 2"/>
          <p:cNvCxnSpPr/>
          <p:nvPr/>
        </p:nvCxnSpPr>
        <p:spPr>
          <a:xfrm flipH="1">
            <a:off x="8237297" y="1891924"/>
            <a:ext cx="453600" cy="51408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sp>
        <p:nvSpPr>
          <p:cNvPr id="506" name="Rectangle 29"/>
          <p:cNvSpPr/>
          <p:nvPr/>
        </p:nvSpPr>
        <p:spPr>
          <a:xfrm>
            <a:off x="4957337" y="1081204"/>
            <a:ext cx="1359720" cy="533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002060"/>
                </a:solidFill>
                <a:latin typeface="Arial"/>
              </a:rPr>
              <a:t>Существующая </a:t>
            </a:r>
            <a:r>
              <a:rPr sz="1100"/>
              <a:t/>
            </a:r>
            <a:br>
              <a:rPr sz="1100"/>
            </a:br>
            <a:r>
              <a:rPr lang="ru-RU" sz="1100" b="1" strike="noStrike" spc="-1">
                <a:solidFill>
                  <a:srgbClr val="002060"/>
                </a:solidFill>
                <a:latin typeface="Arial"/>
              </a:rPr>
              <a:t>технология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Rectangle 29"/>
          <p:cNvSpPr/>
          <p:nvPr/>
        </p:nvSpPr>
        <p:spPr>
          <a:xfrm>
            <a:off x="7064417" y="1104913"/>
            <a:ext cx="1980360" cy="4492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002060"/>
                </a:solidFill>
                <a:latin typeface="Arial"/>
              </a:rPr>
              <a:t>Усовершенствованная </a:t>
            </a:r>
            <a:r>
              <a:rPr sz="1100" dirty="0"/>
              <a:t/>
            </a:r>
            <a:br>
              <a:rPr sz="1100" dirty="0"/>
            </a:br>
            <a:r>
              <a:rPr lang="ru-RU" sz="1100" b="1" strike="noStrike" spc="-1" dirty="0">
                <a:solidFill>
                  <a:srgbClr val="002060"/>
                </a:solidFill>
                <a:latin typeface="Arial"/>
              </a:rPr>
              <a:t>технология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Стрелка вправо 23"/>
          <p:cNvSpPr/>
          <p:nvPr/>
        </p:nvSpPr>
        <p:spPr>
          <a:xfrm>
            <a:off x="6505337" y="2040604"/>
            <a:ext cx="720000" cy="216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09" name="Рисунок 49"/>
          <p:cNvPicPr/>
          <p:nvPr/>
        </p:nvPicPr>
        <p:blipFill>
          <a:blip r:embed="rId2"/>
          <a:stretch/>
        </p:blipFill>
        <p:spPr>
          <a:xfrm>
            <a:off x="4883897" y="1530124"/>
            <a:ext cx="1545480" cy="1277640"/>
          </a:xfrm>
          <a:prstGeom prst="rect">
            <a:avLst/>
          </a:prstGeom>
          <a:ln w="0">
            <a:noFill/>
          </a:ln>
        </p:spPr>
      </p:pic>
      <p:pic>
        <p:nvPicPr>
          <p:cNvPr id="510" name="Рисунок 27"/>
          <p:cNvPicPr/>
          <p:nvPr/>
        </p:nvPicPr>
        <p:blipFill>
          <a:blip r:embed="rId3"/>
          <a:stretch/>
        </p:blipFill>
        <p:spPr>
          <a:xfrm>
            <a:off x="7300937" y="1553884"/>
            <a:ext cx="1507320" cy="1266120"/>
          </a:xfrm>
          <a:prstGeom prst="rect">
            <a:avLst/>
          </a:prstGeom>
          <a:ln w="0">
            <a:noFill/>
          </a:ln>
        </p:spPr>
      </p:pic>
      <p:sp>
        <p:nvSpPr>
          <p:cNvPr id="511" name="Text Box 1"/>
          <p:cNvSpPr/>
          <p:nvPr/>
        </p:nvSpPr>
        <p:spPr>
          <a:xfrm>
            <a:off x="5183417" y="1469644"/>
            <a:ext cx="1162440" cy="304200"/>
          </a:xfrm>
          <a:prstGeom prst="rect">
            <a:avLst/>
          </a:prstGeom>
          <a:noFill/>
          <a:ln w="9525">
            <a:noFill/>
          </a:ln>
          <a:effectLst>
            <a:outerShdw blurRad="50760" dist="50760" dir="5400000" algn="ctr" rotWithShape="0">
              <a:srgbClr val="00206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spAutoFit/>
          </a:bodyPr>
          <a:lstStyle/>
          <a:p>
            <a:pPr>
              <a:lnSpc>
                <a:spcPct val="100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</a:rPr>
              <a:t>Поры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12" name="AutoShape 2"/>
          <p:cNvCxnSpPr/>
          <p:nvPr/>
        </p:nvCxnSpPr>
        <p:spPr>
          <a:xfrm flipH="1">
            <a:off x="5444057" y="1885444"/>
            <a:ext cx="21960" cy="42696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cxnSp>
        <p:nvCxnSpPr>
          <p:cNvPr id="513" name="AutoShape 4"/>
          <p:cNvCxnSpPr/>
          <p:nvPr/>
        </p:nvCxnSpPr>
        <p:spPr>
          <a:xfrm>
            <a:off x="5742137" y="1806604"/>
            <a:ext cx="273960" cy="16848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cxnSp>
        <p:nvCxnSpPr>
          <p:cNvPr id="514" name="AutoShape 3"/>
          <p:cNvCxnSpPr/>
          <p:nvPr/>
        </p:nvCxnSpPr>
        <p:spPr>
          <a:xfrm>
            <a:off x="5622617" y="1780684"/>
            <a:ext cx="210600" cy="338760"/>
          </a:xfrm>
          <a:prstGeom prst="straightConnector1">
            <a:avLst/>
          </a:prstGeom>
          <a:ln w="19050">
            <a:solidFill>
              <a:srgbClr val="FFFFFF"/>
            </a:solidFill>
            <a:round/>
            <a:tailEnd type="triangle" w="med" len="med"/>
          </a:ln>
        </p:spPr>
      </p:cxnSp>
      <p:graphicFrame>
        <p:nvGraphicFramePr>
          <p:cNvPr id="515" name="Таблица 24"/>
          <p:cNvGraphicFramePr/>
          <p:nvPr>
            <p:extLst>
              <p:ext uri="{D42A27DB-BD31-4B8C-83A1-F6EECF244321}">
                <p14:modId xmlns:p14="http://schemas.microsoft.com/office/powerpoint/2010/main" val="2920137109"/>
              </p:ext>
            </p:extLst>
          </p:nvPr>
        </p:nvGraphicFramePr>
        <p:xfrm>
          <a:off x="500177" y="1180528"/>
          <a:ext cx="4208040" cy="4682676"/>
        </p:xfrm>
        <a:graphic>
          <a:graphicData uri="http://schemas.openxmlformats.org/drawingml/2006/table">
            <a:tbl>
              <a:tblPr/>
              <a:tblGrid>
                <a:gridCol w="1727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17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Характеристики материала в зависимости от технологии изготовления</a:t>
                      </a:r>
                      <a:endParaRPr lang="ru-RU" sz="1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ТУ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Горячее литье </a:t>
                      </a: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(пром. партия)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Горячее литье </a:t>
                      </a: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(пром. партия)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+ Обжиг в вакууме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Осевое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+ </a:t>
                      </a:r>
                      <a:r>
                        <a:rPr lang="ru-RU" sz="1000" b="1" strike="noStrike" spc="-1" dirty="0" err="1">
                          <a:solidFill>
                            <a:srgbClr val="002060"/>
                          </a:solidFill>
                          <a:latin typeface="Arial"/>
                        </a:rPr>
                        <a:t>Изоста-тическое</a:t>
                      </a: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прессование 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Кажущаяся плотность, г/см</a:t>
                      </a:r>
                      <a:r>
                        <a:rPr lang="ru-RU" sz="1000" b="1" strike="noStrike" spc="-1" baseline="30000">
                          <a:solidFill>
                            <a:srgbClr val="FFFFFF"/>
                          </a:solidFill>
                          <a:latin typeface="Arial"/>
                        </a:rPr>
                        <a:t>3</a:t>
                      </a: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ru-RU" sz="10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менее 3,65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3,75 – 3,78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3,83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3,81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Водопоглощение, % </a:t>
                      </a:r>
                      <a:endParaRPr lang="ru-RU" sz="10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более </a:t>
                      </a:r>
                      <a:r>
                        <a:rPr sz="1000"/>
                        <a:t/>
                      </a:r>
                      <a:br>
                        <a:rPr sz="1000"/>
                      </a:b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0,02 %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0,01 – 0,02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0,02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0,02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Предел прочности при статическом изгибе, МПа </a:t>
                      </a:r>
                      <a:endParaRPr lang="ru-RU" sz="10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менее </a:t>
                      </a:r>
                      <a:r>
                        <a:rPr sz="1000"/>
                        <a:t/>
                      </a:r>
                      <a:br>
                        <a:rPr sz="1000"/>
                      </a:b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240,0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ru-RU" sz="10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266,2</a:t>
                      </a:r>
                      <a:r>
                        <a:rPr lang="en-US" sz="1000" b="1" strike="noStrike" spc="-1" baseline="0" dirty="0" smtClean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ru-RU" sz="1000" b="1" strike="noStrike" spc="-1" dirty="0" smtClean="0">
                          <a:solidFill>
                            <a:srgbClr val="002060"/>
                          </a:solidFill>
                          <a:latin typeface="+mn-lt"/>
                        </a:rPr>
                        <a:t>–</a:t>
                      </a:r>
                      <a:r>
                        <a:rPr lang="en-US" sz="1000" b="1" strike="noStrike" spc="-1" baseline="0" dirty="0" smtClean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ru-RU" sz="10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306,4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en-US" sz="10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380,0</a:t>
                      </a:r>
                      <a:r>
                        <a:rPr lang="en-US" sz="1000" b="1" strike="noStrike" spc="-1" baseline="0" dirty="0" smtClean="0">
                          <a:solidFill>
                            <a:srgbClr val="002060"/>
                          </a:solidFill>
                          <a:latin typeface="Arial"/>
                        </a:rPr>
                        <a:t> - </a:t>
                      </a:r>
                      <a:r>
                        <a:rPr lang="ru-RU" sz="10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4</a:t>
                      </a:r>
                      <a:r>
                        <a:rPr lang="en-US" sz="10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ru-RU" sz="10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0,0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Диэлектрическая проницаемость при температуре 25 ± 10°С </a:t>
                      </a:r>
                      <a:endParaRPr lang="ru-RU" sz="10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более 10,3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9,96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9,7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Тангенс угла диэлектрических потерь при частоте 10</a:t>
                      </a:r>
                      <a:r>
                        <a:rPr lang="ru-RU" sz="1000" b="1" strike="noStrike" spc="-1" baseline="30000" dirty="0">
                          <a:solidFill>
                            <a:srgbClr val="FFFFFF"/>
                          </a:solidFill>
                          <a:latin typeface="Arial"/>
                        </a:rPr>
                        <a:t>6</a:t>
                      </a:r>
                      <a:r>
                        <a:rPr lang="ru-RU" sz="10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 Гц и температуре 25 ± 10°С </a:t>
                      </a:r>
                      <a:endParaRPr lang="ru-RU" sz="1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более </a:t>
                      </a:r>
                      <a:r>
                        <a:rPr sz="1000"/>
                        <a:t/>
                      </a:r>
                      <a:br>
                        <a:rPr sz="1000"/>
                      </a:b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6·10</a:t>
                      </a:r>
                      <a:r>
                        <a:rPr lang="ru-RU" sz="1000" b="1" strike="noStrike" spc="-1" baseline="30000">
                          <a:solidFill>
                            <a:srgbClr val="FFFFFF"/>
                          </a:solidFill>
                          <a:latin typeface="Arial"/>
                        </a:rPr>
                        <a:t>-4</a:t>
                      </a: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5,8·10</a:t>
                      </a:r>
                      <a:r>
                        <a:rPr lang="ru-RU" sz="1000" b="1" strike="noStrike" spc="-1" baseline="30000" dirty="0">
                          <a:solidFill>
                            <a:srgbClr val="002060"/>
                          </a:solidFill>
                          <a:latin typeface="Arial"/>
                        </a:rPr>
                        <a:t>-4</a:t>
                      </a: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- 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3,4·10</a:t>
                      </a:r>
                      <a:r>
                        <a:rPr lang="ru-RU" sz="1000" b="1" strike="noStrike" spc="-1" baseline="30000" dirty="0">
                          <a:solidFill>
                            <a:srgbClr val="002060"/>
                          </a:solidFill>
                          <a:latin typeface="Arial"/>
                        </a:rPr>
                        <a:t>-4</a:t>
                      </a: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Удельное электрическое сопротивление, Ом×см, при температуре 100 ± 5°С </a:t>
                      </a:r>
                      <a:endParaRPr lang="ru-RU" sz="10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93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менее 1·10</a:t>
                      </a:r>
                      <a:r>
                        <a:rPr lang="ru-RU" sz="1000" b="1" strike="noStrike" spc="-1" baseline="30000">
                          <a:solidFill>
                            <a:srgbClr val="FFFFFF"/>
                          </a:solidFill>
                          <a:latin typeface="Arial"/>
                        </a:rPr>
                        <a:t>13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3,7·10</a:t>
                      </a:r>
                      <a:r>
                        <a:rPr lang="ru-RU" sz="1000" b="1" strike="noStrike" spc="-1" baseline="30000" dirty="0">
                          <a:solidFill>
                            <a:srgbClr val="002060"/>
                          </a:solidFill>
                          <a:latin typeface="Arial"/>
                        </a:rPr>
                        <a:t>14</a:t>
                      </a: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C3D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5,3·10</a:t>
                      </a:r>
                      <a:r>
                        <a:rPr lang="ru-RU" sz="1000" b="1" strike="noStrike" spc="-1" baseline="30000" dirty="0">
                          <a:solidFill>
                            <a:srgbClr val="002060"/>
                          </a:solidFill>
                          <a:latin typeface="Arial"/>
                        </a:rPr>
                        <a:t>14</a:t>
                      </a:r>
                      <a:r>
                        <a:rPr lang="ru-RU" sz="10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ru-RU" sz="10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20" marR="43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E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16" name="Группа 18"/>
          <p:cNvGrpSpPr/>
          <p:nvPr/>
        </p:nvGrpSpPr>
        <p:grpSpPr>
          <a:xfrm>
            <a:off x="4883897" y="2822884"/>
            <a:ext cx="1621080" cy="1152360"/>
            <a:chOff x="4895640" y="2932560"/>
            <a:chExt cx="1621080" cy="1152360"/>
          </a:xfrm>
        </p:grpSpPr>
        <p:pic>
          <p:nvPicPr>
            <p:cNvPr id="517" name="Рисунок 19"/>
            <p:cNvPicPr/>
            <p:nvPr/>
          </p:nvPicPr>
          <p:blipFill>
            <a:blip r:embed="rId4"/>
            <a:stretch/>
          </p:blipFill>
          <p:spPr>
            <a:xfrm>
              <a:off x="4895640" y="2932560"/>
              <a:ext cx="1544040" cy="1152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8" name="Овал 20"/>
            <p:cNvSpPr/>
            <p:nvPr/>
          </p:nvSpPr>
          <p:spPr>
            <a:xfrm>
              <a:off x="5424480" y="3256920"/>
              <a:ext cx="213480" cy="222480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19" name="Овал 21"/>
            <p:cNvSpPr/>
            <p:nvPr/>
          </p:nvSpPr>
          <p:spPr>
            <a:xfrm>
              <a:off x="5316120" y="3060720"/>
              <a:ext cx="213480" cy="222480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20" name="Овал 25"/>
            <p:cNvSpPr/>
            <p:nvPr/>
          </p:nvSpPr>
          <p:spPr>
            <a:xfrm>
              <a:off x="5592960" y="3542040"/>
              <a:ext cx="213480" cy="222480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21" name="TextBox 32"/>
            <p:cNvSpPr/>
            <p:nvPr/>
          </p:nvSpPr>
          <p:spPr>
            <a:xfrm>
              <a:off x="5806800" y="2954160"/>
              <a:ext cx="70992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FFFFFF"/>
                  </a:solidFill>
                  <a:latin typeface="Arial"/>
                </a:rPr>
                <a:t>Поры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522" name="Прямая со стрелкой 33"/>
            <p:cNvCxnSpPr>
              <a:stCxn id="521" idx="1"/>
              <a:endCxn id="519" idx="7"/>
            </p:cNvCxnSpPr>
            <p:nvPr/>
          </p:nvCxnSpPr>
          <p:spPr>
            <a:xfrm flipH="1">
              <a:off x="5498640" y="3075120"/>
              <a:ext cx="308520" cy="18360"/>
            </a:xfrm>
            <a:prstGeom prst="straightConnector1">
              <a:avLst/>
            </a:prstGeom>
            <a:ln w="12700">
              <a:solidFill>
                <a:srgbClr val="FFFFFF"/>
              </a:solidFill>
              <a:tailEnd type="arrow" w="med" len="med"/>
            </a:ln>
          </p:spPr>
        </p:cxnSp>
        <p:cxnSp>
          <p:nvCxnSpPr>
            <p:cNvPr id="523" name="Прямая со стрелкой 35"/>
            <p:cNvCxnSpPr>
              <a:stCxn id="521" idx="1"/>
              <a:endCxn id="518" idx="7"/>
            </p:cNvCxnSpPr>
            <p:nvPr/>
          </p:nvCxnSpPr>
          <p:spPr>
            <a:xfrm flipH="1">
              <a:off x="5607000" y="3075120"/>
              <a:ext cx="200160" cy="214560"/>
            </a:xfrm>
            <a:prstGeom prst="straightConnector1">
              <a:avLst/>
            </a:prstGeom>
            <a:ln w="12700">
              <a:solidFill>
                <a:srgbClr val="FFFFFF"/>
              </a:solidFill>
              <a:tailEnd type="arrow" w="med" len="med"/>
            </a:ln>
          </p:spPr>
        </p:cxnSp>
        <p:cxnSp>
          <p:nvCxnSpPr>
            <p:cNvPr id="524" name="Прямая со стрелкой 38"/>
            <p:cNvCxnSpPr>
              <a:stCxn id="521" idx="1"/>
              <a:endCxn id="520" idx="7"/>
            </p:cNvCxnSpPr>
            <p:nvPr/>
          </p:nvCxnSpPr>
          <p:spPr>
            <a:xfrm flipH="1">
              <a:off x="5775480" y="3075120"/>
              <a:ext cx="31680" cy="499680"/>
            </a:xfrm>
            <a:prstGeom prst="straightConnector1">
              <a:avLst/>
            </a:prstGeom>
            <a:ln w="12700">
              <a:solidFill>
                <a:srgbClr val="FFFFFF"/>
              </a:solidFill>
              <a:tailEnd type="arrow" w="med" len="med"/>
            </a:ln>
          </p:spPr>
        </p:cxnSp>
      </p:grpSp>
      <p:pic>
        <p:nvPicPr>
          <p:cNvPr id="525" name="Рисунок 70"/>
          <p:cNvPicPr/>
          <p:nvPr/>
        </p:nvPicPr>
        <p:blipFill>
          <a:blip r:embed="rId5"/>
          <a:srcRect r="7504" b="5006"/>
          <a:stretch/>
        </p:blipFill>
        <p:spPr>
          <a:xfrm>
            <a:off x="7313537" y="2819284"/>
            <a:ext cx="1494720" cy="1144080"/>
          </a:xfrm>
          <a:prstGeom prst="rect">
            <a:avLst/>
          </a:prstGeom>
          <a:ln w="0">
            <a:noFill/>
          </a:ln>
        </p:spPr>
      </p:pic>
      <p:sp>
        <p:nvSpPr>
          <p:cNvPr id="526" name="Стрелка вправо 71"/>
          <p:cNvSpPr/>
          <p:nvPr/>
        </p:nvSpPr>
        <p:spPr>
          <a:xfrm>
            <a:off x="6506057" y="3295640"/>
            <a:ext cx="730440" cy="216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7" name="Прямоугольник 72"/>
          <p:cNvSpPr/>
          <p:nvPr/>
        </p:nvSpPr>
        <p:spPr>
          <a:xfrm>
            <a:off x="4770497" y="3963724"/>
            <a:ext cx="19839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Фазовый состав: </a:t>
            </a:r>
            <a:r>
              <a:rPr sz="1000" dirty="0"/>
              <a:t/>
            </a:r>
            <a:br>
              <a:rPr sz="1000" dirty="0"/>
            </a:br>
            <a:r>
              <a:rPr lang="ru-RU" sz="1000" b="0" i="1" strike="noStrike" spc="-1" dirty="0">
                <a:solidFill>
                  <a:srgbClr val="002060"/>
                </a:solidFill>
                <a:latin typeface="Arial"/>
              </a:rPr>
              <a:t>- Корунд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α-</a:t>
            </a:r>
            <a:r>
              <a:rPr lang="en-US" sz="1000" b="1" i="1" strike="noStrike" spc="-1" dirty="0">
                <a:solidFill>
                  <a:srgbClr val="002060"/>
                </a:solidFill>
                <a:latin typeface="Arial"/>
              </a:rPr>
              <a:t>Al</a:t>
            </a:r>
            <a:r>
              <a:rPr lang="ru-RU" sz="1000" b="1" i="1" strike="noStrike" spc="-1" baseline="-25000" dirty="0">
                <a:solidFill>
                  <a:srgbClr val="002060"/>
                </a:solidFill>
                <a:latin typeface="Arial"/>
              </a:rPr>
              <a:t>2</a:t>
            </a:r>
            <a:r>
              <a:rPr lang="en-US" sz="1000" b="1" i="1" strike="noStrike" spc="-1" dirty="0">
                <a:solidFill>
                  <a:srgbClr val="002060"/>
                </a:solidFill>
                <a:latin typeface="Arial"/>
              </a:rPr>
              <a:t>O</a:t>
            </a:r>
            <a:r>
              <a:rPr lang="ru-RU" sz="1000" b="1" i="1" strike="noStrike" spc="-1" baseline="-25000" dirty="0">
                <a:solidFill>
                  <a:srgbClr val="002060"/>
                </a:solidFill>
                <a:latin typeface="Arial"/>
              </a:rPr>
              <a:t>3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marL="171450" indent="-171450" algn="ctr">
              <a:lnSpc>
                <a:spcPct val="100000"/>
              </a:lnSpc>
              <a:buFontTx/>
              <a:buChar char="-"/>
            </a:pPr>
            <a:r>
              <a:rPr lang="ru-RU" sz="1000" b="0" i="1" strike="noStrike" spc="-1" dirty="0" smtClean="0">
                <a:solidFill>
                  <a:srgbClr val="002060"/>
                </a:solidFill>
                <a:latin typeface="Arial"/>
              </a:rPr>
              <a:t>Оксид </a:t>
            </a:r>
            <a:r>
              <a:rPr lang="ru-RU" sz="1000" b="0" i="1" strike="noStrike" spc="-1" dirty="0">
                <a:solidFill>
                  <a:srgbClr val="002060"/>
                </a:solidFill>
                <a:latin typeface="Arial"/>
              </a:rPr>
              <a:t>марганца (</a:t>
            </a:r>
            <a:r>
              <a:rPr lang="en-US" sz="1000" b="0" i="1" strike="noStrike" spc="-1" dirty="0">
                <a:solidFill>
                  <a:srgbClr val="002060"/>
                </a:solidFill>
                <a:latin typeface="Arial"/>
              </a:rPr>
              <a:t>VI</a:t>
            </a:r>
            <a:r>
              <a:rPr lang="ru-RU" sz="1000" b="0" i="1" strike="noStrike" spc="-1" dirty="0">
                <a:solidFill>
                  <a:srgbClr val="002060"/>
                </a:solidFill>
                <a:latin typeface="Arial"/>
              </a:rPr>
              <a:t>) </a:t>
            </a:r>
            <a:r>
              <a:rPr lang="en-US" sz="1000" b="1" i="1" strike="noStrike" spc="-1" dirty="0" err="1">
                <a:solidFill>
                  <a:srgbClr val="002060"/>
                </a:solidFill>
                <a:latin typeface="Arial"/>
              </a:rPr>
              <a:t>Mn</a:t>
            </a:r>
            <a:r>
              <a:rPr lang="ru-RU" sz="1000" b="1" i="1" strike="noStrike" spc="-1" baseline="-25000" dirty="0">
                <a:solidFill>
                  <a:srgbClr val="002060"/>
                </a:solidFill>
                <a:latin typeface="Arial"/>
              </a:rPr>
              <a:t>2</a:t>
            </a:r>
            <a:r>
              <a:rPr lang="en-US" sz="1000" b="1" i="1" strike="noStrike" spc="-1" dirty="0">
                <a:solidFill>
                  <a:srgbClr val="002060"/>
                </a:solidFill>
                <a:latin typeface="Arial"/>
              </a:rPr>
              <a:t>O</a:t>
            </a:r>
            <a:r>
              <a:rPr lang="ru-RU" sz="1000" b="1" i="1" strike="noStrike" spc="-1" baseline="-25000" dirty="0" smtClean="0">
                <a:solidFill>
                  <a:srgbClr val="002060"/>
                </a:solidFill>
                <a:latin typeface="Arial"/>
              </a:rPr>
              <a:t>3</a:t>
            </a:r>
            <a:endParaRPr lang="en-US" sz="1000" b="1" i="1" spc="-1" baseline="-25000" dirty="0">
              <a:solidFill>
                <a:srgbClr val="002060"/>
              </a:solidFill>
              <a:latin typeface="Arial"/>
            </a:endParaRPr>
          </a:p>
          <a:p>
            <a:pPr marL="171450" indent="-171450" algn="ctr">
              <a:lnSpc>
                <a:spcPct val="100000"/>
              </a:lnSpc>
              <a:buFontTx/>
              <a:buChar char="-"/>
            </a:pPr>
            <a:r>
              <a:rPr lang="ru-RU" sz="1000" b="0" i="1" strike="noStrike" spc="-1" dirty="0" err="1" smtClean="0">
                <a:solidFill>
                  <a:srgbClr val="002060"/>
                </a:solidFill>
                <a:latin typeface="Arial"/>
              </a:rPr>
              <a:t>Алюмомарганцевая</a:t>
            </a:r>
            <a:r>
              <a:rPr lang="ru-RU" sz="1000" b="0" i="1" strike="noStrike" spc="-1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1000" b="0" i="1" strike="noStrike" spc="-1" dirty="0">
                <a:solidFill>
                  <a:srgbClr val="002060"/>
                </a:solidFill>
                <a:latin typeface="Arial"/>
              </a:rPr>
              <a:t>шпинель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MnAl</a:t>
            </a:r>
            <a:r>
              <a:rPr lang="ru-RU" sz="1000" b="1" i="1" strike="noStrike" spc="-1" baseline="-25000" dirty="0">
                <a:solidFill>
                  <a:srgbClr val="002060"/>
                </a:solidFill>
                <a:latin typeface="Arial"/>
              </a:rPr>
              <a:t>2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O</a:t>
            </a:r>
            <a:r>
              <a:rPr lang="ru-RU" sz="1000" b="1" i="1" strike="noStrike" spc="-1" baseline="-25000" dirty="0">
                <a:solidFill>
                  <a:srgbClr val="002060"/>
                </a:solidFill>
                <a:latin typeface="Arial"/>
              </a:rPr>
              <a:t>4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i="1" strike="noStrike" spc="-1" dirty="0">
                <a:solidFill>
                  <a:srgbClr val="002060"/>
                </a:solidFill>
                <a:latin typeface="Arial"/>
              </a:rPr>
              <a:t>-</a:t>
            </a:r>
            <a:r>
              <a:rPr lang="ru-RU" sz="1000" b="0" i="1" strike="noStrike" spc="-1" dirty="0" err="1">
                <a:solidFill>
                  <a:srgbClr val="002060"/>
                </a:solidFill>
                <a:latin typeface="Arial"/>
              </a:rPr>
              <a:t>Стеклофаза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Средне-поперечный размер кристаллов корунда в материале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15,5 мкм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Объем пор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0,1145 %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Максимальный размер пор</a:t>
            </a:r>
            <a:r>
              <a:rPr lang="ru-RU" sz="1000" b="0" u="sng" strike="noStrike" spc="-1" dirty="0">
                <a:solidFill>
                  <a:srgbClr val="002060"/>
                </a:solidFill>
                <a:uFillTx/>
                <a:latin typeface="Arial"/>
              </a:rPr>
              <a:t>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0,914 мм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Прямоугольник 73"/>
          <p:cNvSpPr/>
          <p:nvPr/>
        </p:nvSpPr>
        <p:spPr>
          <a:xfrm>
            <a:off x="6961749" y="3953285"/>
            <a:ext cx="205344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Фазовый состав</a:t>
            </a:r>
            <a:r>
              <a:rPr lang="ru-RU" sz="1000" b="1" strike="noStrike" spc="-1" dirty="0">
                <a:solidFill>
                  <a:srgbClr val="002060"/>
                </a:solidFill>
                <a:latin typeface="Arial"/>
              </a:rPr>
              <a:t>: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marL="171450" indent="-171450" algn="ctr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ru-RU" sz="1000" i="1" spc="-1" dirty="0" smtClean="0">
                <a:solidFill>
                  <a:srgbClr val="002060"/>
                </a:solidFill>
              </a:rPr>
              <a:t>Корунд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α-</a:t>
            </a:r>
            <a:r>
              <a:rPr lang="en-US" sz="1000" b="1" i="1" strike="noStrike" spc="-1" dirty="0">
                <a:solidFill>
                  <a:srgbClr val="002060"/>
                </a:solidFill>
                <a:latin typeface="Arial"/>
              </a:rPr>
              <a:t>Al</a:t>
            </a:r>
            <a:r>
              <a:rPr lang="ru-RU" sz="1000" b="1" i="1" strike="noStrike" spc="-1" baseline="-25000" dirty="0">
                <a:solidFill>
                  <a:srgbClr val="002060"/>
                </a:solidFill>
                <a:latin typeface="Arial"/>
              </a:rPr>
              <a:t>2</a:t>
            </a:r>
            <a:r>
              <a:rPr lang="en-US" sz="1000" b="1" i="1" strike="noStrike" spc="-1" dirty="0">
                <a:solidFill>
                  <a:srgbClr val="002060"/>
                </a:solidFill>
                <a:latin typeface="Arial"/>
              </a:rPr>
              <a:t>O</a:t>
            </a:r>
            <a:r>
              <a:rPr lang="ru-RU" sz="1000" b="1" i="1" strike="noStrike" spc="-1" baseline="-25000" dirty="0" smtClean="0">
                <a:solidFill>
                  <a:srgbClr val="002060"/>
                </a:solidFill>
                <a:latin typeface="Arial"/>
              </a:rPr>
              <a:t>3</a:t>
            </a:r>
            <a:endParaRPr lang="en-US" sz="1000" b="1" i="1" strike="noStrike" spc="-1" baseline="-25000" dirty="0" smtClean="0">
              <a:solidFill>
                <a:srgbClr val="002060"/>
              </a:solidFill>
              <a:latin typeface="Arial"/>
            </a:endParaRPr>
          </a:p>
          <a:p>
            <a:pPr marL="171450" indent="-171450" algn="ctr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ru-RU" sz="1000" b="1" i="1" strike="noStrike" spc="-1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1000" b="0" i="1" strike="noStrike" spc="-1" dirty="0" err="1" smtClean="0">
                <a:solidFill>
                  <a:srgbClr val="002060"/>
                </a:solidFill>
                <a:latin typeface="Arial"/>
              </a:rPr>
              <a:t>Стеклофаза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Средне-поперечный размер кристаллов корунда в материале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2 мкм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Объем пор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0,0013 %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2060"/>
                </a:solidFill>
                <a:uFillTx/>
                <a:latin typeface="Arial"/>
              </a:rPr>
              <a:t>Максимальный размер пор</a:t>
            </a:r>
            <a:r>
              <a:rPr lang="ru-RU" sz="1000" b="0" u="sng" strike="noStrike" spc="-1" dirty="0">
                <a:solidFill>
                  <a:srgbClr val="002060"/>
                </a:solidFill>
                <a:uFillTx/>
                <a:latin typeface="Arial"/>
              </a:rPr>
              <a:t> </a:t>
            </a:r>
            <a:r>
              <a:rPr lang="ru-RU" sz="1000" b="1" i="1" strike="noStrike" spc="-1" dirty="0">
                <a:solidFill>
                  <a:srgbClr val="002060"/>
                </a:solidFill>
                <a:latin typeface="Arial"/>
              </a:rPr>
              <a:t>0,091 мм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Прямоугольник 2"/>
          <p:cNvSpPr/>
          <p:nvPr/>
        </p:nvSpPr>
        <p:spPr>
          <a:xfrm>
            <a:off x="494280" y="5911088"/>
            <a:ext cx="8117003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Цель работы – разработка селективного подхода к формованию керамических деталей из материала ВК94-1 в зависимости от их конфигурации и размера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3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 idx="4294967295"/>
          </p:nvPr>
        </p:nvSpPr>
        <p:spPr>
          <a:xfrm>
            <a:off x="539640" y="541440"/>
            <a:ext cx="6912360" cy="58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Получение гранулированного порошка распылительной сушкой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Rectangle 2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280" rIns="90000" bIns="-4428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36" name="Таблица 17"/>
          <p:cNvGraphicFramePr/>
          <p:nvPr>
            <p:extLst>
              <p:ext uri="{D42A27DB-BD31-4B8C-83A1-F6EECF244321}">
                <p14:modId xmlns:p14="http://schemas.microsoft.com/office/powerpoint/2010/main" val="3432958278"/>
              </p:ext>
            </p:extLst>
          </p:nvPr>
        </p:nvGraphicFramePr>
        <p:xfrm>
          <a:off x="588960" y="1270440"/>
          <a:ext cx="8046360" cy="4275720"/>
        </p:xfrm>
        <a:graphic>
          <a:graphicData uri="http://schemas.openxmlformats.org/drawingml/2006/table">
            <a:tbl>
              <a:tblPr/>
              <a:tblGrid>
                <a:gridCol w="2729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Технологические характеристики </a:t>
                      </a:r>
                      <a:r>
                        <a:rPr lang="ru-RU" sz="1400" b="1" strike="noStrike" spc="-1" dirty="0" err="1">
                          <a:solidFill>
                            <a:srgbClr val="FFFFFF"/>
                          </a:solidFill>
                          <a:latin typeface="Arial"/>
                        </a:rPr>
                        <a:t>гранулята</a:t>
                      </a:r>
                      <a:endParaRPr lang="ru-RU" sz="14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Распыление суспензии на 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MobilMinorTM 2000 Gea Niro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Распыление суспензии на АТОМ-5 </a:t>
                      </a:r>
                      <a:r>
                        <a:rPr lang="en-US" sz="1400" b="1" strike="noStrike" spc="-1" dirty="0" smtClean="0">
                          <a:solidFill>
                            <a:srgbClr val="FFFFFF"/>
                          </a:solidFill>
                          <a:latin typeface="Arial"/>
                        </a:rPr>
                        <a:t/>
                      </a:r>
                      <a:br>
                        <a:rPr lang="en-US" sz="1400" b="1" strike="noStrike" spc="-1" dirty="0" smtClean="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ru-RU" sz="1400" b="1" strike="noStrike" spc="-1" dirty="0" smtClean="0">
                          <a:solidFill>
                            <a:srgbClr val="FFFFFF"/>
                          </a:solidFill>
                          <a:latin typeface="Arial"/>
                        </a:rPr>
                        <a:t>ООО </a:t>
                      </a: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«Техно-центр»</a:t>
                      </a:r>
                      <a:endParaRPr lang="ru-RU" sz="14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280">
                <a:tc>
                  <a:txBody>
                    <a:bodyPr/>
                    <a:lstStyle/>
                    <a:p>
                      <a:endParaRPr lang="ru-RU" sz="1200" b="0" strike="noStrike" spc="-1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strike="noStrike" spc="-1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7" name="Рисунок 14"/>
          <p:cNvPicPr/>
          <p:nvPr/>
        </p:nvPicPr>
        <p:blipFill>
          <a:blip r:embed="rId3"/>
          <a:stretch/>
        </p:blipFill>
        <p:spPr>
          <a:xfrm>
            <a:off x="3349440" y="2031120"/>
            <a:ext cx="1312560" cy="2115000"/>
          </a:xfrm>
          <a:prstGeom prst="rect">
            <a:avLst/>
          </a:prstGeom>
          <a:ln w="0">
            <a:noFill/>
          </a:ln>
        </p:spPr>
      </p:pic>
      <p:pic>
        <p:nvPicPr>
          <p:cNvPr id="538" name="Рисунок 15"/>
          <p:cNvPicPr/>
          <p:nvPr/>
        </p:nvPicPr>
        <p:blipFill>
          <a:blip r:embed="rId4"/>
          <a:stretch/>
        </p:blipFill>
        <p:spPr>
          <a:xfrm>
            <a:off x="5999040" y="2036880"/>
            <a:ext cx="1308960" cy="2136240"/>
          </a:xfrm>
          <a:prstGeom prst="rect">
            <a:avLst/>
          </a:prstGeom>
          <a:ln w="0">
            <a:noFill/>
          </a:ln>
        </p:spPr>
      </p:pic>
      <p:pic>
        <p:nvPicPr>
          <p:cNvPr id="539" name="Рисунок 17"/>
          <p:cNvPicPr/>
          <p:nvPr/>
        </p:nvPicPr>
        <p:blipFill>
          <a:blip r:embed="rId5"/>
          <a:stretch/>
        </p:blipFill>
        <p:spPr>
          <a:xfrm>
            <a:off x="4668840" y="2036160"/>
            <a:ext cx="1296720" cy="881280"/>
          </a:xfrm>
          <a:prstGeom prst="rect">
            <a:avLst/>
          </a:prstGeom>
          <a:ln w="0">
            <a:noFill/>
          </a:ln>
        </p:spPr>
      </p:pic>
      <p:pic>
        <p:nvPicPr>
          <p:cNvPr id="540" name="Рисунок 21"/>
          <p:cNvPicPr/>
          <p:nvPr/>
        </p:nvPicPr>
        <p:blipFill>
          <a:blip r:embed="rId6"/>
          <a:stretch/>
        </p:blipFill>
        <p:spPr>
          <a:xfrm>
            <a:off x="4668840" y="2928600"/>
            <a:ext cx="1296720" cy="869400"/>
          </a:xfrm>
          <a:prstGeom prst="rect">
            <a:avLst/>
          </a:prstGeom>
          <a:ln w="0">
            <a:noFill/>
          </a:ln>
        </p:spPr>
      </p:pic>
      <p:pic>
        <p:nvPicPr>
          <p:cNvPr id="541" name="Рисунок 22"/>
          <p:cNvPicPr/>
          <p:nvPr/>
        </p:nvPicPr>
        <p:blipFill>
          <a:blip r:embed="rId7"/>
          <a:stretch/>
        </p:blipFill>
        <p:spPr>
          <a:xfrm>
            <a:off x="4663440" y="3785400"/>
            <a:ext cx="1307880" cy="1058400"/>
          </a:xfrm>
          <a:prstGeom prst="rect">
            <a:avLst/>
          </a:prstGeom>
          <a:ln w="0">
            <a:noFill/>
          </a:ln>
        </p:spPr>
      </p:pic>
      <p:sp>
        <p:nvSpPr>
          <p:cNvPr id="542" name="TextBox 23"/>
          <p:cNvSpPr/>
          <p:nvPr/>
        </p:nvSpPr>
        <p:spPr>
          <a:xfrm>
            <a:off x="3533580" y="4280400"/>
            <a:ext cx="95076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Плотные округлые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гранулы</a:t>
            </a:r>
            <a:r>
              <a:rPr sz="1200" dirty="0"/>
              <a:t/>
            </a:r>
            <a:br>
              <a:rPr sz="1200" dirty="0"/>
            </a:b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размером </a:t>
            </a:r>
            <a:r>
              <a:rPr sz="1200" dirty="0"/>
              <a:t/>
            </a:r>
            <a:br>
              <a:rPr sz="1200" dirty="0"/>
            </a:b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10-60 мкм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3" name="Рисунок 24"/>
          <p:cNvPicPr/>
          <p:nvPr/>
        </p:nvPicPr>
        <p:blipFill>
          <a:blip r:embed="rId8"/>
          <a:stretch/>
        </p:blipFill>
        <p:spPr>
          <a:xfrm>
            <a:off x="7306200" y="2924280"/>
            <a:ext cx="1311480" cy="879120"/>
          </a:xfrm>
          <a:prstGeom prst="rect">
            <a:avLst/>
          </a:prstGeom>
          <a:ln w="0">
            <a:noFill/>
          </a:ln>
        </p:spPr>
      </p:pic>
      <p:pic>
        <p:nvPicPr>
          <p:cNvPr id="544" name="Рисунок 25"/>
          <p:cNvPicPr/>
          <p:nvPr/>
        </p:nvPicPr>
        <p:blipFill>
          <a:blip r:embed="rId9"/>
          <a:stretch/>
        </p:blipFill>
        <p:spPr>
          <a:xfrm>
            <a:off x="7304760" y="2042640"/>
            <a:ext cx="1314360" cy="881280"/>
          </a:xfrm>
          <a:prstGeom prst="rect">
            <a:avLst/>
          </a:prstGeom>
          <a:ln w="0">
            <a:noFill/>
          </a:ln>
        </p:spPr>
      </p:pic>
      <p:pic>
        <p:nvPicPr>
          <p:cNvPr id="545" name="Рисунок 26"/>
          <p:cNvPicPr/>
          <p:nvPr/>
        </p:nvPicPr>
        <p:blipFill>
          <a:blip r:embed="rId10"/>
          <a:stretch/>
        </p:blipFill>
        <p:spPr>
          <a:xfrm>
            <a:off x="7308000" y="3785400"/>
            <a:ext cx="1307880" cy="1055160"/>
          </a:xfrm>
          <a:prstGeom prst="rect">
            <a:avLst/>
          </a:prstGeom>
          <a:ln w="0">
            <a:noFill/>
          </a:ln>
        </p:spPr>
      </p:pic>
      <p:sp>
        <p:nvSpPr>
          <p:cNvPr id="546" name="TextBox 27"/>
          <p:cNvSpPr/>
          <p:nvPr/>
        </p:nvSpPr>
        <p:spPr>
          <a:xfrm>
            <a:off x="6263820" y="4245840"/>
            <a:ext cx="1273320" cy="118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Плотные округлые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гранулы</a:t>
            </a:r>
            <a:r>
              <a:rPr sz="1200" dirty="0"/>
              <a:t/>
            </a:r>
            <a:br>
              <a:rPr sz="1200" dirty="0"/>
            </a:b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размером </a:t>
            </a:r>
            <a:r>
              <a:rPr sz="1200" dirty="0"/>
              <a:t/>
            </a:r>
            <a:br>
              <a:rPr sz="1200" dirty="0"/>
            </a:br>
            <a:r>
              <a:rPr lang="ru-RU" sz="1200" b="1" strike="noStrike" spc="-1" dirty="0">
                <a:solidFill>
                  <a:srgbClr val="002060"/>
                </a:solidFill>
                <a:latin typeface="Calibri"/>
              </a:rPr>
              <a:t>10-100 мкм и 10-50 мкм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7" name="Рисунок 18" descr="НасПлотн.jpg"/>
          <p:cNvPicPr/>
          <p:nvPr/>
        </p:nvPicPr>
        <p:blipFill>
          <a:blip r:embed="rId11"/>
          <a:stretch/>
        </p:blipFill>
        <p:spPr>
          <a:xfrm>
            <a:off x="625680" y="2183400"/>
            <a:ext cx="785880" cy="677160"/>
          </a:xfrm>
          <a:prstGeom prst="rect">
            <a:avLst/>
          </a:prstGeom>
          <a:ln w="6350">
            <a:noFill/>
          </a:ln>
        </p:spPr>
      </p:pic>
      <p:sp>
        <p:nvSpPr>
          <p:cNvPr id="548" name="TextBox 19"/>
          <p:cNvSpPr/>
          <p:nvPr/>
        </p:nvSpPr>
        <p:spPr>
          <a:xfrm>
            <a:off x="1361520" y="2036160"/>
            <a:ext cx="1947600" cy="11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002060"/>
                </a:solidFill>
                <a:latin typeface="Calibri"/>
              </a:rPr>
              <a:t>Насыпная плотность </a:t>
            </a:r>
            <a:r>
              <a:rPr lang="ru-RU" sz="1000" b="0" strike="noStrike" spc="-1">
                <a:solidFill>
                  <a:srgbClr val="002060"/>
                </a:solidFill>
                <a:latin typeface="Calibri"/>
              </a:rPr>
              <a:t>– отношение массы порошка, который в свободно насыпанном состоянии полностью заполняет емкость определенного объема, к этому объему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9" name="Рисунок 20" descr="ЕстОтк.jpg"/>
          <p:cNvPicPr/>
          <p:nvPr/>
        </p:nvPicPr>
        <p:blipFill>
          <a:blip r:embed="rId12"/>
          <a:srcRect l="3872" r="3872"/>
          <a:stretch/>
        </p:blipFill>
        <p:spPr>
          <a:xfrm>
            <a:off x="625680" y="3408840"/>
            <a:ext cx="822600" cy="160560"/>
          </a:xfrm>
          <a:prstGeom prst="rect">
            <a:avLst/>
          </a:prstGeom>
          <a:ln w="0">
            <a:noFill/>
          </a:ln>
        </p:spPr>
      </p:pic>
      <p:sp>
        <p:nvSpPr>
          <p:cNvPr id="550" name="TextBox 29"/>
          <p:cNvSpPr/>
          <p:nvPr/>
        </p:nvSpPr>
        <p:spPr>
          <a:xfrm>
            <a:off x="1387080" y="3205800"/>
            <a:ext cx="1922040" cy="100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002060"/>
                </a:solidFill>
                <a:latin typeface="Calibri"/>
              </a:rPr>
              <a:t>Угол естественного откоса </a:t>
            </a:r>
            <a:r>
              <a:rPr lang="ru-RU" sz="1000" b="0" strike="noStrike" spc="-1">
                <a:solidFill>
                  <a:srgbClr val="002060"/>
                </a:solidFill>
                <a:latin typeface="Calibri"/>
              </a:rPr>
              <a:t>– угол у основания конуса, который образуется при свободном высыпании пресс-порошка на горизонтальную поверхность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TextBox 30"/>
          <p:cNvSpPr/>
          <p:nvPr/>
        </p:nvSpPr>
        <p:spPr>
          <a:xfrm>
            <a:off x="1405080" y="4336560"/>
            <a:ext cx="1914120" cy="100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002060"/>
                </a:solidFill>
                <a:latin typeface="Calibri"/>
              </a:rPr>
              <a:t>Сыпучесть (текучесть) </a:t>
            </a:r>
            <a:r>
              <a:rPr lang="ru-RU" sz="1000" b="0" strike="noStrike" spc="-1">
                <a:solidFill>
                  <a:srgbClr val="002060"/>
                </a:solidFill>
                <a:latin typeface="Calibri"/>
              </a:rPr>
              <a:t>– способность перемещаться под действием тяжести, оценивается временем истечения навески через калиброванное отверстие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2" name="Рисунок 31"/>
          <p:cNvPicPr/>
          <p:nvPr/>
        </p:nvPicPr>
        <p:blipFill>
          <a:blip r:embed="rId13"/>
          <a:stretch/>
        </p:blipFill>
        <p:spPr>
          <a:xfrm>
            <a:off x="619560" y="4534200"/>
            <a:ext cx="828720" cy="540360"/>
          </a:xfrm>
          <a:prstGeom prst="rect">
            <a:avLst/>
          </a:prstGeom>
          <a:ln w="0">
            <a:noFill/>
          </a:ln>
        </p:spPr>
      </p:pic>
      <p:sp>
        <p:nvSpPr>
          <p:cNvPr id="22" name="Прямоугольник 2"/>
          <p:cNvSpPr/>
          <p:nvPr/>
        </p:nvSpPr>
        <p:spPr>
          <a:xfrm>
            <a:off x="569396" y="5553240"/>
            <a:ext cx="81273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Насыпная плотность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–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1,20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г/см</a:t>
            </a:r>
            <a:r>
              <a:rPr lang="ru-RU" sz="1200" b="1" spc="-1" baseline="300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3 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(</a:t>
            </a:r>
            <a:r>
              <a:rPr lang="ru-RU" sz="1200" b="1" spc="-1" dirty="0" err="1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д.б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более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0,8 г/см</a:t>
            </a:r>
            <a:r>
              <a:rPr lang="ru-RU" sz="1200" b="1" spc="-1" baseline="300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3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по ТУ 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23.44.12-004-02698772-2021)</a:t>
            </a:r>
            <a:endParaRPr lang="ru-RU" sz="1200" b="1" strike="noStrike" spc="-1" dirty="0" smtClean="0">
              <a:solidFill>
                <a:schemeClr val="accent5">
                  <a:lumMod val="50000"/>
                </a:schemeClr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Угол естественного откоса – 29-30</a:t>
            </a:r>
            <a:r>
              <a:rPr lang="ru-RU" sz="1200" b="1" spc="-1" baseline="300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о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(</a:t>
            </a:r>
            <a:r>
              <a:rPr lang="ru-RU" sz="1200" b="1" spc="-1" dirty="0" err="1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д.б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. не более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35</a:t>
            </a:r>
            <a:r>
              <a:rPr lang="ru-RU" sz="1200" b="1" spc="-1" baseline="300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о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по 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ТУ 23.44.12-004-02698772-2021) </a:t>
            </a:r>
          </a:p>
          <a:p>
            <a:pPr algn="just"/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Сыпучесть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– 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1,8-2,5 г/с 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(</a:t>
            </a:r>
            <a:r>
              <a:rPr lang="ru-RU" sz="1200" b="1" strike="noStrike" spc="-1" dirty="0" err="1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д.б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более 1,67 </a:t>
            </a:r>
            <a:r>
              <a:rPr lang="ru-RU" sz="1200" b="1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г/с</a:t>
            </a:r>
            <a:r>
              <a:rPr lang="ru-RU" sz="1200" spc="-1" dirty="0" smtClean="0">
                <a:solidFill>
                  <a:srgbClr val="000000"/>
                </a:solidFill>
              </a:rPr>
              <a:t> </a:t>
            </a:r>
            <a:r>
              <a:rPr lang="ru-RU" sz="12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по 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ТИ </a:t>
            </a:r>
            <a:r>
              <a:rPr lang="ru-RU" sz="1200" b="1" strike="noStrike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«Гранулирование керамического материала на основе Al</a:t>
            </a:r>
            <a:r>
              <a:rPr lang="ru-RU" sz="1200" b="1" strike="noStrike" spc="-1" baseline="-250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2</a:t>
            </a:r>
            <a:r>
              <a:rPr lang="ru-RU" sz="1200" b="1" strike="noStrike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O</a:t>
            </a:r>
            <a:r>
              <a:rPr lang="ru-RU" sz="1200" b="1" strike="noStrike" spc="-1" baseline="-250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3</a:t>
            </a:r>
            <a:r>
              <a:rPr lang="ru-RU" sz="1200" b="1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»)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 idx="4294967295"/>
          </p:nvPr>
        </p:nvSpPr>
        <p:spPr>
          <a:xfrm>
            <a:off x="539640" y="541440"/>
            <a:ext cx="7113240" cy="43928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000" b="1" strike="noStrike" spc="-1" dirty="0" smtClean="0">
                <a:solidFill>
                  <a:srgbClr val="002060"/>
                </a:solidFill>
                <a:latin typeface="Arial"/>
                <a:ea typeface="Arial"/>
              </a:rPr>
              <a:t>Исследование образцов керамики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530" name="Таблица 3"/>
          <p:cNvGraphicFramePr/>
          <p:nvPr>
            <p:extLst>
              <p:ext uri="{D42A27DB-BD31-4B8C-83A1-F6EECF244321}">
                <p14:modId xmlns:p14="http://schemas.microsoft.com/office/powerpoint/2010/main" val="2172582948"/>
              </p:ext>
            </p:extLst>
          </p:nvPr>
        </p:nvGraphicFramePr>
        <p:xfrm>
          <a:off x="539552" y="1196752"/>
          <a:ext cx="7992888" cy="4724655"/>
        </p:xfrm>
        <a:graphic>
          <a:graphicData uri="http://schemas.openxmlformats.org/drawingml/2006/table">
            <a:tbl>
              <a:tblPr/>
              <a:tblGrid>
                <a:gridCol w="3836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6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6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Изменение</a:t>
                      </a:r>
                      <a:r>
                        <a:rPr lang="ru-RU" sz="1800" b="1" strike="noStrike" spc="-1" baseline="0" dirty="0" smtClean="0">
                          <a:solidFill>
                            <a:srgbClr val="002060"/>
                          </a:solidFill>
                          <a:latin typeface="Arial"/>
                        </a:rPr>
                        <a:t> размеров после обжига в зависимости от давления прессования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1" strike="noStrike" spc="-1" dirty="0" smtClean="0">
                        <a:solidFill>
                          <a:srgbClr val="00206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Микроструктура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255">
                <a:tc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strike="noStrike" spc="-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ru-RU" sz="1600" b="0" strike="noStrike" spc="-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Горячее литье </a:t>
                      </a:r>
                      <a:endParaRPr lang="ru-RU" sz="1600" b="0" strike="noStrike" spc="-1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0" strike="noStrike" spc="-1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l" defTabSz="1548000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2060"/>
                          </a:solidFill>
                          <a:latin typeface="Arial"/>
                        </a:rPr>
                        <a:t> Холодное изостатическое прессование</a:t>
                      </a:r>
                      <a:endParaRPr lang="ru-RU" sz="1600" b="0" strike="noStrike" spc="-1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Изображение23"/>
          <p:cNvPicPr/>
          <p:nvPr/>
        </p:nvPicPr>
        <p:blipFill>
          <a:blip r:embed="rId2" cstate="print"/>
          <a:srcRect/>
          <a:stretch/>
        </p:blipFill>
        <p:spPr>
          <a:xfrm>
            <a:off x="4546844" y="2492896"/>
            <a:ext cx="1944216" cy="140359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/>
        </p:blipFill>
        <p:spPr>
          <a:xfrm>
            <a:off x="737820" y="2255966"/>
            <a:ext cx="3384376" cy="2606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820" y="501317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Линейная усадка при давлении 275 МПа составляет 13,4%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Линейная усадка при горячем литье 11,5 %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2492896"/>
            <a:ext cx="1944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кавернозная пористость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неравномерная окраска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множество крупных скоплений </a:t>
            </a:r>
            <a:r>
              <a:rPr lang="ru-RU" sz="1200" dirty="0" err="1" smtClean="0">
                <a:solidFill>
                  <a:srgbClr val="002060"/>
                </a:solidFill>
              </a:rPr>
              <a:t>стеклофазы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2082" y="4474810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единичные поры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равномерная окраска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отсутствуют крупные скопления </a:t>
            </a:r>
            <a:r>
              <a:rPr lang="ru-RU" sz="1200" dirty="0" err="1" smtClean="0">
                <a:solidFill>
                  <a:srgbClr val="002060"/>
                </a:solidFill>
              </a:rPr>
              <a:t>стеклофазы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3" name="Изображение24"/>
          <p:cNvPicPr/>
          <p:nvPr/>
        </p:nvPicPr>
        <p:blipFill>
          <a:blip r:embed="rId4" cstate="print"/>
          <a:srcRect/>
          <a:stretch/>
        </p:blipFill>
        <p:spPr>
          <a:xfrm>
            <a:off x="4546844" y="4365104"/>
            <a:ext cx="1944216" cy="140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4" name="Таблица 17"/>
          <p:cNvGraphicFramePr/>
          <p:nvPr>
            <p:extLst>
              <p:ext uri="{D42A27DB-BD31-4B8C-83A1-F6EECF244321}">
                <p14:modId xmlns:p14="http://schemas.microsoft.com/office/powerpoint/2010/main" val="1040963851"/>
              </p:ext>
            </p:extLst>
          </p:nvPr>
        </p:nvGraphicFramePr>
        <p:xfrm>
          <a:off x="506037" y="1104480"/>
          <a:ext cx="8170418" cy="4716543"/>
        </p:xfrm>
        <a:graphic>
          <a:graphicData uri="http://schemas.openxmlformats.org/drawingml/2006/table">
            <a:tbl>
              <a:tblPr/>
              <a:tblGrid>
                <a:gridCol w="2638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0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Процесс холодного изостатического прессования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Внешний вид прессовок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Внешний вид деталей после обжига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FFFFFF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023">
                <a:tc>
                  <a:txBody>
                    <a:bodyPr/>
                    <a:lstStyle/>
                    <a:p>
                      <a:endParaRPr lang="ru-RU" sz="1200" b="0" strike="noStrike" spc="-1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strike="noStrike" spc="-1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506037" y="415080"/>
            <a:ext cx="7094537" cy="667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Изготовление керамических деталей методом холодного изостатического прессования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6" name="Рисунок 3"/>
          <p:cNvPicPr/>
          <p:nvPr/>
        </p:nvPicPr>
        <p:blipFill>
          <a:blip r:embed="rId2"/>
          <a:srcRect l="17304" r="14540"/>
          <a:stretch/>
        </p:blipFill>
        <p:spPr>
          <a:xfrm>
            <a:off x="539640" y="1904760"/>
            <a:ext cx="2520000" cy="2030760"/>
          </a:xfrm>
          <a:prstGeom prst="rect">
            <a:avLst/>
          </a:prstGeom>
          <a:ln w="0">
            <a:noFill/>
          </a:ln>
        </p:spPr>
      </p:pic>
      <p:pic>
        <p:nvPicPr>
          <p:cNvPr id="557" name="Рисунок 4"/>
          <p:cNvPicPr/>
          <p:nvPr/>
        </p:nvPicPr>
        <p:blipFill>
          <a:blip r:embed="rId3"/>
          <a:stretch/>
        </p:blipFill>
        <p:spPr>
          <a:xfrm>
            <a:off x="539640" y="3979440"/>
            <a:ext cx="2520000" cy="1825560"/>
          </a:xfrm>
          <a:prstGeom prst="rect">
            <a:avLst/>
          </a:prstGeom>
          <a:ln w="0">
            <a:noFill/>
          </a:ln>
        </p:spPr>
      </p:pic>
      <p:pic>
        <p:nvPicPr>
          <p:cNvPr id="558" name="Рисунок 5"/>
          <p:cNvPicPr/>
          <p:nvPr/>
        </p:nvPicPr>
        <p:blipFill>
          <a:blip r:embed="rId4"/>
          <a:stretch/>
        </p:blipFill>
        <p:spPr>
          <a:xfrm flipH="1">
            <a:off x="3195340" y="1888920"/>
            <a:ext cx="1417680" cy="2062440"/>
          </a:xfrm>
          <a:prstGeom prst="rect">
            <a:avLst/>
          </a:prstGeom>
          <a:ln w="0">
            <a:noFill/>
          </a:ln>
        </p:spPr>
      </p:pic>
      <p:pic>
        <p:nvPicPr>
          <p:cNvPr id="559" name="Рисунок 6"/>
          <p:cNvPicPr/>
          <p:nvPr/>
        </p:nvPicPr>
        <p:blipFill>
          <a:blip r:embed="rId5"/>
          <a:stretch/>
        </p:blipFill>
        <p:spPr>
          <a:xfrm>
            <a:off x="6114976" y="1893240"/>
            <a:ext cx="1519200" cy="1935000"/>
          </a:xfrm>
          <a:prstGeom prst="rect">
            <a:avLst/>
          </a:prstGeom>
          <a:ln w="0">
            <a:noFill/>
          </a:ln>
        </p:spPr>
      </p:pic>
      <p:pic>
        <p:nvPicPr>
          <p:cNvPr id="561" name="Изображение30"/>
          <p:cNvPicPr/>
          <p:nvPr/>
        </p:nvPicPr>
        <p:blipFill>
          <a:blip r:embed="rId6"/>
          <a:stretch/>
        </p:blipFill>
        <p:spPr>
          <a:xfrm>
            <a:off x="4632527" y="1900896"/>
            <a:ext cx="1317960" cy="2062440"/>
          </a:xfrm>
          <a:prstGeom prst="rect">
            <a:avLst/>
          </a:prstGeom>
          <a:ln w="0">
            <a:noFill/>
          </a:ln>
        </p:spPr>
      </p:pic>
      <p:pic>
        <p:nvPicPr>
          <p:cNvPr id="562" name="Изображение29"/>
          <p:cNvPicPr/>
          <p:nvPr/>
        </p:nvPicPr>
        <p:blipFill>
          <a:blip r:embed="rId7"/>
          <a:srcRect t="24314" r="4317" b="27168"/>
          <a:stretch/>
        </p:blipFill>
        <p:spPr>
          <a:xfrm>
            <a:off x="3583246" y="3985335"/>
            <a:ext cx="2016000" cy="1781640"/>
          </a:xfrm>
          <a:prstGeom prst="rect">
            <a:avLst/>
          </a:prstGeom>
          <a:ln w="0">
            <a:noFill/>
          </a:ln>
        </p:spPr>
      </p:pic>
      <p:pic>
        <p:nvPicPr>
          <p:cNvPr id="563" name="Изображение28"/>
          <p:cNvPicPr/>
          <p:nvPr/>
        </p:nvPicPr>
        <p:blipFill>
          <a:blip r:embed="rId8"/>
          <a:srcRect r="-920" b="21425"/>
          <a:stretch/>
        </p:blipFill>
        <p:spPr>
          <a:xfrm>
            <a:off x="6614656" y="3849256"/>
            <a:ext cx="1509840" cy="1936080"/>
          </a:xfrm>
          <a:prstGeom prst="rect">
            <a:avLst/>
          </a:prstGeom>
          <a:ln w="0">
            <a:noFill/>
          </a:ln>
        </p:spPr>
      </p:pic>
      <p:pic>
        <p:nvPicPr>
          <p:cNvPr id="564" name="Изображение1"/>
          <p:cNvPicPr/>
          <p:nvPr/>
        </p:nvPicPr>
        <p:blipFill>
          <a:blip r:embed="rId9"/>
          <a:stretch/>
        </p:blipFill>
        <p:spPr>
          <a:xfrm>
            <a:off x="7634176" y="2333915"/>
            <a:ext cx="980640" cy="109679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306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2"/>
          <p:cNvSpPr>
            <a:spLocks noGrp="1"/>
          </p:cNvSpPr>
          <p:nvPr>
            <p:ph type="title" idx="4294967295"/>
          </p:nvPr>
        </p:nvSpPr>
        <p:spPr>
          <a:xfrm>
            <a:off x="539640" y="541440"/>
            <a:ext cx="7006680" cy="72737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Изготовление керамических деталей </a:t>
            </a:r>
            <a:r>
              <a:rPr lang="ru-RU" sz="20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акриламидным</a:t>
            </a: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ru-RU" sz="20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гелевым</a:t>
            </a: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литьем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567" name="Таблица 7"/>
          <p:cNvGraphicFramePr/>
          <p:nvPr>
            <p:extLst>
              <p:ext uri="{D42A27DB-BD31-4B8C-83A1-F6EECF244321}">
                <p14:modId xmlns:p14="http://schemas.microsoft.com/office/powerpoint/2010/main" val="2221431127"/>
              </p:ext>
            </p:extLst>
          </p:nvPr>
        </p:nvGraphicFramePr>
        <p:xfrm>
          <a:off x="539640" y="1340768"/>
          <a:ext cx="8077680" cy="3953160"/>
        </p:xfrm>
        <a:graphic>
          <a:graphicData uri="http://schemas.openxmlformats.org/drawingml/2006/table">
            <a:tbl>
              <a:tblPr/>
              <a:tblGrid>
                <a:gridCol w="403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Технология гелевого литья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Результаты эксперимента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040">
                <a:tc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  <a:prstDash val="solid"/>
                    </a:lnL>
                    <a:lnR w="38160">
                      <a:solidFill>
                        <a:srgbClr val="002060"/>
                      </a:solidFill>
                      <a:prstDash val="solid"/>
                    </a:lnR>
                    <a:lnT w="38160">
                      <a:solidFill>
                        <a:srgbClr val="002060"/>
                      </a:solidFill>
                      <a:prstDash val="solid"/>
                    </a:lnT>
                    <a:lnB w="38160">
                      <a:solidFill>
                        <a:srgbClr val="002060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8" name="Рисунок 9"/>
          <p:cNvPicPr/>
          <p:nvPr/>
        </p:nvPicPr>
        <p:blipFill>
          <a:blip r:embed="rId2"/>
          <a:stretch/>
        </p:blipFill>
        <p:spPr>
          <a:xfrm>
            <a:off x="4717350" y="1844824"/>
            <a:ext cx="1092600" cy="1456920"/>
          </a:xfrm>
          <a:prstGeom prst="rect">
            <a:avLst/>
          </a:prstGeom>
          <a:ln w="0">
            <a:noFill/>
          </a:ln>
        </p:spPr>
      </p:pic>
      <p:pic>
        <p:nvPicPr>
          <p:cNvPr id="569" name="Рисунок 1"/>
          <p:cNvPicPr/>
          <p:nvPr/>
        </p:nvPicPr>
        <p:blipFill>
          <a:blip r:embed="rId3"/>
          <a:srcRect l="8242" t="28104" r="17625" b="18893"/>
          <a:stretch/>
        </p:blipFill>
        <p:spPr>
          <a:xfrm>
            <a:off x="5986620" y="1844824"/>
            <a:ext cx="1146600" cy="1456920"/>
          </a:xfrm>
          <a:prstGeom prst="rect">
            <a:avLst/>
          </a:prstGeom>
          <a:ln w="0">
            <a:noFill/>
          </a:ln>
        </p:spPr>
      </p:pic>
      <p:pic>
        <p:nvPicPr>
          <p:cNvPr id="570" name="Рисунок 2"/>
          <p:cNvPicPr/>
          <p:nvPr/>
        </p:nvPicPr>
        <p:blipFill>
          <a:blip r:embed="rId4"/>
          <a:srcRect l="396" t="26326" r="213" b="7449"/>
          <a:stretch/>
        </p:blipFill>
        <p:spPr>
          <a:xfrm>
            <a:off x="7292220" y="1844824"/>
            <a:ext cx="1171080" cy="1456920"/>
          </a:xfrm>
          <a:prstGeom prst="rect">
            <a:avLst/>
          </a:prstGeom>
          <a:ln w="0">
            <a:noFill/>
          </a:ln>
        </p:spPr>
      </p:pic>
      <p:pic>
        <p:nvPicPr>
          <p:cNvPr id="571" name="Рисунок 3"/>
          <p:cNvPicPr/>
          <p:nvPr/>
        </p:nvPicPr>
        <p:blipFill>
          <a:blip r:embed="rId5"/>
          <a:stretch/>
        </p:blipFill>
        <p:spPr>
          <a:xfrm>
            <a:off x="574920" y="2241771"/>
            <a:ext cx="3965760" cy="24030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9640" y="5396709"/>
            <a:ext cx="8136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-1" dirty="0">
                <a:solidFill>
                  <a:srgbClr val="002060"/>
                </a:solidFill>
              </a:rPr>
              <a:t>Изготовлены отливки </a:t>
            </a:r>
            <a:r>
              <a:rPr lang="ru-RU" sz="1200" spc="-1" dirty="0" err="1">
                <a:solidFill>
                  <a:srgbClr val="002060"/>
                </a:solidFill>
              </a:rPr>
              <a:t>гелевым</a:t>
            </a:r>
            <a:r>
              <a:rPr lang="ru-RU" sz="1200" spc="-1" dirty="0">
                <a:solidFill>
                  <a:srgbClr val="002060"/>
                </a:solidFill>
              </a:rPr>
              <a:t> литьем на основе </a:t>
            </a:r>
            <a:r>
              <a:rPr lang="ru-RU" sz="1200" spc="-1" dirty="0" err="1">
                <a:solidFill>
                  <a:srgbClr val="002060"/>
                </a:solidFill>
              </a:rPr>
              <a:t>стаблизированной</a:t>
            </a:r>
            <a:r>
              <a:rPr lang="ru-RU" sz="1200" spc="-1" dirty="0">
                <a:solidFill>
                  <a:srgbClr val="002060"/>
                </a:solidFill>
              </a:rPr>
              <a:t> водной керамической суспензии, содержащей 80 </a:t>
            </a:r>
            <a:r>
              <a:rPr lang="ru-RU" sz="1200" spc="-1" dirty="0" err="1">
                <a:solidFill>
                  <a:srgbClr val="002060"/>
                </a:solidFill>
              </a:rPr>
              <a:t>мас</a:t>
            </a:r>
            <a:r>
              <a:rPr lang="ru-RU" sz="1200" spc="-1" dirty="0">
                <a:solidFill>
                  <a:srgbClr val="002060"/>
                </a:solidFill>
              </a:rPr>
              <a:t>. % порошка ВК94-1. В качестве </a:t>
            </a:r>
            <a:r>
              <a:rPr lang="ru-RU" sz="1200" spc="-1" dirty="0" err="1">
                <a:solidFill>
                  <a:srgbClr val="002060"/>
                </a:solidFill>
              </a:rPr>
              <a:t>гелеобразующего</a:t>
            </a:r>
            <a:r>
              <a:rPr lang="ru-RU" sz="1200" spc="-1" dirty="0">
                <a:solidFill>
                  <a:srgbClr val="002060"/>
                </a:solidFill>
              </a:rPr>
              <a:t> агента использована система на основе акриламида (основной мономер) и</a:t>
            </a:r>
            <a:r>
              <a:rPr lang="en-US" sz="1200" spc="-1" dirty="0">
                <a:solidFill>
                  <a:srgbClr val="002060"/>
                </a:solidFill>
              </a:rPr>
              <a:t> </a:t>
            </a:r>
            <a:r>
              <a:rPr lang="en-US" sz="1200" spc="-1" dirty="0" smtClean="0">
                <a:solidFill>
                  <a:srgbClr val="002060"/>
                </a:solidFill>
              </a:rPr>
              <a:t>N,N`- </a:t>
            </a:r>
            <a:r>
              <a:rPr lang="ru-RU" sz="1200" spc="-1" dirty="0" err="1" smtClean="0">
                <a:solidFill>
                  <a:srgbClr val="002060"/>
                </a:solidFill>
              </a:rPr>
              <a:t>метиленбисакриламида</a:t>
            </a:r>
            <a:r>
              <a:rPr lang="ru-RU" sz="1200" spc="-1" dirty="0" smtClean="0">
                <a:solidFill>
                  <a:srgbClr val="002060"/>
                </a:solidFill>
              </a:rPr>
              <a:t> </a:t>
            </a:r>
            <a:r>
              <a:rPr lang="en-US" sz="1200" spc="-1" dirty="0">
                <a:solidFill>
                  <a:srgbClr val="002060"/>
                </a:solidFill>
              </a:rPr>
              <a:t>(</a:t>
            </a:r>
            <a:r>
              <a:rPr lang="ru-RU" sz="1200" spc="-1" dirty="0">
                <a:solidFill>
                  <a:srgbClr val="002060"/>
                </a:solidFill>
              </a:rPr>
              <a:t>сшивающий мономер). Инициировалась полимеризация введением в состав суспензии </a:t>
            </a:r>
            <a:r>
              <a:rPr lang="ru-RU" sz="1200" spc="-1" dirty="0" err="1">
                <a:solidFill>
                  <a:srgbClr val="002060"/>
                </a:solidFill>
              </a:rPr>
              <a:t>тетраметилэтилендиамина</a:t>
            </a:r>
            <a:r>
              <a:rPr lang="ru-RU" sz="1200" spc="-1" dirty="0">
                <a:solidFill>
                  <a:srgbClr val="002060"/>
                </a:solidFill>
              </a:rPr>
              <a:t> и персульфата аммония. Процесс полимеризации геля и затвердевания отливки </a:t>
            </a:r>
            <a:r>
              <a:rPr lang="ru-RU" sz="1200" spc="-1" dirty="0" smtClean="0">
                <a:solidFill>
                  <a:srgbClr val="002060"/>
                </a:solidFill>
              </a:rPr>
              <a:t>заверш</a:t>
            </a:r>
            <a:r>
              <a:rPr lang="ru-RU" sz="1200" spc="-1" dirty="0">
                <a:solidFill>
                  <a:srgbClr val="002060"/>
                </a:solidFill>
              </a:rPr>
              <a:t>а</a:t>
            </a:r>
            <a:r>
              <a:rPr lang="ru-RU" sz="1200" spc="-1" dirty="0" smtClean="0">
                <a:solidFill>
                  <a:srgbClr val="002060"/>
                </a:solidFill>
              </a:rPr>
              <a:t>лся </a:t>
            </a:r>
            <a:r>
              <a:rPr lang="ru-RU" sz="1200" spc="-1" dirty="0">
                <a:solidFill>
                  <a:srgbClr val="002060"/>
                </a:solidFill>
              </a:rPr>
              <a:t>за </a:t>
            </a:r>
            <a:r>
              <a:rPr lang="ru-RU" sz="1200" spc="-1" dirty="0" smtClean="0">
                <a:solidFill>
                  <a:srgbClr val="002060"/>
                </a:solidFill>
              </a:rPr>
              <a:t>5-10 </a:t>
            </a:r>
            <a:r>
              <a:rPr lang="ru-RU" sz="1200" spc="-1" dirty="0">
                <a:solidFill>
                  <a:srgbClr val="002060"/>
                </a:solidFill>
              </a:rPr>
              <a:t>минут</a:t>
            </a:r>
            <a:r>
              <a:rPr lang="ru-RU" sz="1200" spc="-1" dirty="0" smtClean="0">
                <a:solidFill>
                  <a:srgbClr val="002060"/>
                </a:solidFill>
              </a:rPr>
              <a:t>.</a:t>
            </a:r>
            <a:endParaRPr lang="ru-RU" sz="1200" spc="-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59" y="3404525"/>
            <a:ext cx="2824019" cy="18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 idx="4294967295"/>
          </p:nvPr>
        </p:nvSpPr>
        <p:spPr>
          <a:xfrm>
            <a:off x="418662" y="433905"/>
            <a:ext cx="7355555" cy="6334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000" b="1" spc="-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Селективный подход к формованию керамических деталей</a:t>
            </a:r>
            <a:endParaRPr lang="ru-RU" sz="2000" b="1" strike="noStrike" spc="-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9" name="TextBox 53"/>
          <p:cNvSpPr/>
          <p:nvPr/>
        </p:nvSpPr>
        <p:spPr>
          <a:xfrm>
            <a:off x="3280271" y="2616979"/>
            <a:ext cx="16365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</a:rPr>
              <a:t>Внутренние поры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60" name="Овал 54"/>
          <p:cNvSpPr/>
          <p:nvPr/>
        </p:nvSpPr>
        <p:spPr>
          <a:xfrm>
            <a:off x="4999991" y="3460819"/>
            <a:ext cx="379800" cy="425160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Овал 55"/>
          <p:cNvSpPr/>
          <p:nvPr/>
        </p:nvSpPr>
        <p:spPr>
          <a:xfrm>
            <a:off x="4781111" y="2962219"/>
            <a:ext cx="379800" cy="425160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2" name="Прямая со стрелкой 56"/>
          <p:cNvSpPr/>
          <p:nvPr/>
        </p:nvSpPr>
        <p:spPr>
          <a:xfrm>
            <a:off x="3992351" y="2903179"/>
            <a:ext cx="788400" cy="27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FFFFF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3" name="Прямая со стрелкой 59"/>
          <p:cNvSpPr/>
          <p:nvPr/>
        </p:nvSpPr>
        <p:spPr>
          <a:xfrm>
            <a:off x="3999911" y="2903179"/>
            <a:ext cx="1000080" cy="77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FFFFF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0" name="Таблица 14"/>
          <p:cNvGraphicFramePr/>
          <p:nvPr>
            <p:extLst>
              <p:ext uri="{D42A27DB-BD31-4B8C-83A1-F6EECF244321}">
                <p14:modId xmlns:p14="http://schemas.microsoft.com/office/powerpoint/2010/main" val="1909198510"/>
              </p:ext>
            </p:extLst>
          </p:nvPr>
        </p:nvGraphicFramePr>
        <p:xfrm>
          <a:off x="429730" y="1196752"/>
          <a:ext cx="8424935" cy="4816005"/>
        </p:xfrm>
        <a:graphic>
          <a:graphicData uri="http://schemas.openxmlformats.org/drawingml/2006/table">
            <a:tbl>
              <a:tblPr/>
              <a:tblGrid>
                <a:gridCol w="2861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0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48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b="1" strike="noStrike" spc="-1" dirty="0" smtClean="0">
                          <a:solidFill>
                            <a:srgbClr val="FFFFFF"/>
                          </a:solidFill>
                          <a:latin typeface="Arial"/>
                        </a:rPr>
                        <a:t>Литье</a:t>
                      </a:r>
                      <a:r>
                        <a:rPr lang="ru-RU" sz="1400" b="1" strike="noStrike" spc="-1" baseline="0" dirty="0" smtClean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002060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002060"/>
                      </a:solidFill>
                    </a:lnT>
                    <a:lnB w="38160">
                      <a:solidFill>
                        <a:srgbClr val="002060"/>
                      </a:solidFill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400" b="1" strike="noStrike" spc="-1" dirty="0" smtClean="0">
                          <a:solidFill>
                            <a:srgbClr val="FFFFFF"/>
                          </a:solidFill>
                          <a:latin typeface="Arial"/>
                        </a:rPr>
                        <a:t>Осевое </a:t>
                      </a: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полусухое прессование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002060"/>
                      </a:solidFill>
                    </a:lnT>
                    <a:lnB w="38160">
                      <a:solidFill>
                        <a:srgbClr val="002060"/>
                      </a:solidFill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b="1" strike="noStrike" spc="-1" dirty="0" smtClean="0">
                          <a:solidFill>
                            <a:srgbClr val="FFFFFF"/>
                          </a:solidFill>
                          <a:latin typeface="Arial"/>
                        </a:rPr>
                        <a:t>Холодное изостатическое </a:t>
                      </a: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прессование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anchor="ctr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002060"/>
                      </a:solidFill>
                    </a:lnR>
                    <a:lnT w="38160">
                      <a:solidFill>
                        <a:srgbClr val="002060"/>
                      </a:solidFill>
                    </a:lnT>
                    <a:lnB w="38160">
                      <a:solidFill>
                        <a:srgbClr val="002060"/>
                      </a:solidFill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</a:lnL>
                    <a:lnR w="38160">
                      <a:solidFill>
                        <a:srgbClr val="002060"/>
                      </a:solidFill>
                    </a:lnR>
                    <a:lnT w="38160">
                      <a:solidFill>
                        <a:srgbClr val="002060"/>
                      </a:solidFill>
                    </a:lnT>
                    <a:lnB w="38160">
                      <a:solidFill>
                        <a:srgbClr val="00206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</a:lnL>
                    <a:lnR w="38160">
                      <a:solidFill>
                        <a:srgbClr val="002060"/>
                      </a:solidFill>
                    </a:lnR>
                    <a:lnT w="38160">
                      <a:solidFill>
                        <a:srgbClr val="002060"/>
                      </a:solidFill>
                    </a:lnT>
                    <a:lnB w="38160">
                      <a:solidFill>
                        <a:srgbClr val="00206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002060"/>
                      </a:solidFill>
                    </a:lnL>
                    <a:lnR w="38160">
                      <a:solidFill>
                        <a:srgbClr val="002060"/>
                      </a:solidFill>
                    </a:lnR>
                    <a:lnT w="38160">
                      <a:solidFill>
                        <a:srgbClr val="002060"/>
                      </a:solidFill>
                    </a:lnT>
                    <a:lnB w="38160">
                      <a:solidFill>
                        <a:srgbClr val="00206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39216" y="2741739"/>
            <a:ext cx="2797951" cy="2707942"/>
            <a:chOff x="437105" y="2861480"/>
            <a:chExt cx="2797951" cy="270794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913" y="3081960"/>
              <a:ext cx="725237" cy="63507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105" y="3805226"/>
              <a:ext cx="2797951" cy="176419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0701" y="2861480"/>
              <a:ext cx="1511382" cy="1038116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4916831" y="2517952"/>
            <a:ext cx="3760105" cy="3294213"/>
            <a:chOff x="4914720" y="2637693"/>
            <a:chExt cx="3760105" cy="329421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4720" y="3835440"/>
              <a:ext cx="2076944" cy="209646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0749" y="2861480"/>
              <a:ext cx="1224076" cy="270794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5557" y="2637693"/>
              <a:ext cx="1379112" cy="1368027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452176" y="2768359"/>
            <a:ext cx="1370086" cy="2564871"/>
            <a:chOff x="3450065" y="2888100"/>
            <a:chExt cx="1370086" cy="256487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79066" y="2888100"/>
              <a:ext cx="715627" cy="7023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45116" y="3970941"/>
              <a:ext cx="775035" cy="47201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50065" y="4941588"/>
              <a:ext cx="775500" cy="511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1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 w="38100">
          <a:solidFill>
            <a:schemeClr val="accent5">
              <a:lumMod val="50000"/>
            </a:schemeClr>
          </a:solidFill>
        </a:ln>
      </a:spPr>
      <a:bodyPr rtlCol="0" anchor="ctr"/>
      <a:lstStyle>
        <a:defPPr algn="ctr">
          <a:defRPr sz="12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кст картинка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кст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кст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кст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8862</TotalTime>
  <Words>1320</Words>
  <Application>Microsoft Office PowerPoint</Application>
  <PresentationFormat>Экран (4:3)</PresentationFormat>
  <Paragraphs>323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17</vt:i4>
      </vt:variant>
    </vt:vector>
  </HeadingPairs>
  <TitlesOfParts>
    <vt:vector size="35" baseType="lpstr">
      <vt:lpstr>Arial</vt:lpstr>
      <vt:lpstr>Calibri</vt:lpstr>
      <vt:lpstr>DejaVu Sans</vt:lpstr>
      <vt:lpstr>OpenSymbol</vt:lpstr>
      <vt:lpstr>Rosatom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Текст картинка</vt:lpstr>
      <vt:lpstr>Текст</vt:lpstr>
      <vt:lpstr>1_Текст</vt:lpstr>
      <vt:lpstr>2_Текст</vt:lpstr>
      <vt:lpstr>Диаграмма</vt:lpstr>
      <vt:lpstr>Исследование формообразующих технологий при изготовлении деталей из электровакуумной керамики ВК94-1</vt:lpstr>
      <vt:lpstr>Презентация PowerPoint</vt:lpstr>
      <vt:lpstr>Недостатки технологии формования деталей горячим литьем под давлением</vt:lpstr>
      <vt:lpstr>Разработка усовершенствованной технологии изготовления керамического материала на основе оксида алюминия</vt:lpstr>
      <vt:lpstr>Получение гранулированного порошка распылительной сушкой</vt:lpstr>
      <vt:lpstr>Исследование образцов керамики</vt:lpstr>
      <vt:lpstr>Изготовление керамических деталей методом холодного изостатического прессования</vt:lpstr>
      <vt:lpstr>Изготовление керамических деталей акриламидным гелевым литьем</vt:lpstr>
      <vt:lpstr>Селективный подход к формованию керамических деталей</vt:lpstr>
      <vt:lpstr>Выводы</vt:lpstr>
      <vt:lpstr>Презентация PowerPoint</vt:lpstr>
      <vt:lpstr>Вакуумплотная корундовая керамика ВК 94-1</vt:lpstr>
      <vt:lpstr>Этапы технологического процесса изготовления деталей из керамического материала ВК 94-1</vt:lpstr>
      <vt:lpstr>Метод горячего литья под давлением</vt:lpstr>
      <vt:lpstr>Усовершенствованная технология изготовления деталей из керамики ВК 94-1 горячим литьем под давлением</vt:lpstr>
      <vt:lpstr>Преимущества применения гелевого литья (гель-кастинга)</vt:lpstr>
      <vt:lpstr>Преимущество применения изостатического прессования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Анна Хомякова</dc:creator>
  <dc:description/>
  <cp:lastModifiedBy>Голубева Ирина Евгеньевна</cp:lastModifiedBy>
  <cp:revision>745</cp:revision>
  <dcterms:created xsi:type="dcterms:W3CDTF">2019-09-24T12:47:23Z</dcterms:created>
  <dcterms:modified xsi:type="dcterms:W3CDTF">2024-05-14T11:38:10Z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Экран (4:3)</vt:lpwstr>
  </property>
  <property fmtid="{D5CDD505-2E9C-101B-9397-08002B2CF9AE}" pid="4" name="Slides">
    <vt:i4>19</vt:i4>
  </property>
</Properties>
</file>