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30" y="6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2AE28-77BF-4397-8A46-BC03E6AB74BF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7D38D-6FC5-4C08-B4C2-194D558870D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0F839-57D3-4FB4-958B-CF57D709E6F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глав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СЛАЙД 13.png" descr="СЛАЙД 13.png"/>
          <p:cNvPicPr>
            <a:picLocks noChangeAspect="1"/>
          </p:cNvPicPr>
          <p:nvPr/>
        </p:nvPicPr>
        <p:blipFill>
          <a:blip r:embed="rId2" cstate="print"/>
          <a:srcRect l="3675" t="2375" r="1314" b="2375"/>
          <a:stretch>
            <a:fillRect/>
          </a:stretch>
        </p:blipFill>
        <p:spPr>
          <a:xfrm>
            <a:off x="-1822" y="-8160"/>
            <a:ext cx="9147599" cy="5159852"/>
          </a:xfrm>
          <a:prstGeom prst="rect">
            <a:avLst/>
          </a:prstGeom>
          <a:ln w="3175">
            <a:miter lim="400000"/>
          </a:ln>
        </p:spPr>
      </p:pic>
      <p:sp>
        <p:nvSpPr>
          <p:cNvPr id="31" name="Январь 2022"/>
          <p:cNvSpPr txBox="1"/>
          <p:nvPr/>
        </p:nvSpPr>
        <p:spPr>
          <a:xfrm>
            <a:off x="4203718" y="4696977"/>
            <a:ext cx="2363687" cy="43508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2557" tIns="32557" rIns="32557" bIns="32557">
            <a:spAutoFit/>
          </a:bodyPr>
          <a:lstStyle>
            <a:lvl1pPr>
              <a:defRPr sz="2200" spc="88">
                <a:solidFill>
                  <a:srgbClr val="373840"/>
                </a:solidFill>
                <a:latin typeface="Rubik Light"/>
                <a:ea typeface="Rubik Light"/>
                <a:cs typeface="Rubik Light"/>
                <a:sym typeface="Rubik Light"/>
              </a:defRPr>
            </a:lvl1pPr>
          </a:lstStyle>
          <a:p>
            <a:r>
              <a:rPr lang="ru-RU" sz="2400" dirty="0"/>
              <a:t>Сентябрь </a:t>
            </a:r>
            <a:r>
              <a:rPr sz="2400"/>
              <a:t>2022</a:t>
            </a:r>
          </a:p>
        </p:txBody>
      </p:sp>
      <p:sp>
        <p:nvSpPr>
          <p:cNvPr id="3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9821" y="4692228"/>
            <a:ext cx="252525" cy="180505"/>
          </a:xfrm>
          <a:prstGeom prst="rect">
            <a:avLst/>
          </a:prstGeom>
        </p:spPr>
        <p:txBody>
          <a:bodyPr wrap="square" anchor="ctr"/>
          <a:lstStyle>
            <a:lvl1pPr defTabSz="1146965">
              <a:defRPr sz="1000" spc="41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пов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Линия"/>
          <p:cNvSpPr/>
          <p:nvPr/>
        </p:nvSpPr>
        <p:spPr>
          <a:xfrm>
            <a:off x="921782" y="4658082"/>
            <a:ext cx="7293530" cy="1"/>
          </a:xfrm>
          <a:prstGeom prst="line">
            <a:avLst/>
          </a:prstGeom>
          <a:ln w="12700">
            <a:solidFill>
              <a:srgbClr val="3B3B3B"/>
            </a:solidFill>
            <a:miter lim="400000"/>
          </a:ln>
        </p:spPr>
        <p:txBody>
          <a:bodyPr lIns="24418" tIns="24418" rIns="24418" bIns="24418" anchor="ctr"/>
          <a:lstStyle/>
          <a:p>
            <a:endParaRPr sz="1500"/>
          </a:p>
        </p:txBody>
      </p:sp>
      <p:sp>
        <p:nvSpPr>
          <p:cNvPr id="1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9817" y="4692221"/>
            <a:ext cx="252525" cy="180505"/>
          </a:xfrm>
          <a:prstGeom prst="rect">
            <a:avLst/>
          </a:prstGeom>
        </p:spPr>
        <p:txBody>
          <a:bodyPr wrap="square" anchor="ctr"/>
          <a:lstStyle>
            <a:lvl1pPr defTabSz="860246">
              <a:defRPr sz="800" spc="31">
                <a:solidFill>
                  <a:srgbClr val="3B3B3B"/>
                </a:solidFill>
                <a:latin typeface="Rubik Light"/>
                <a:ea typeface="Rubik Light"/>
                <a:cs typeface="Rubik Light"/>
                <a:sym typeface="Rubik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3" name="Прямоугольник"/>
          <p:cNvSpPr/>
          <p:nvPr/>
        </p:nvSpPr>
        <p:spPr>
          <a:xfrm>
            <a:off x="-5345" y="-6376"/>
            <a:ext cx="462761" cy="5156252"/>
          </a:xfrm>
          <a:prstGeom prst="rect">
            <a:avLst/>
          </a:prstGeom>
          <a:solidFill>
            <a:srgbClr val="FF9D00"/>
          </a:solidFill>
          <a:ln w="3175">
            <a:miter lim="400000"/>
          </a:ln>
        </p:spPr>
        <p:txBody>
          <a:bodyPr lIns="24418" tIns="24418" rIns="24418" bIns="24418" anchor="ctr"/>
          <a:lstStyle/>
          <a:p>
            <a:pPr defTabSz="289836">
              <a:defRPr sz="28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2400"/>
          </a:p>
        </p:txBody>
      </p:sp>
      <p:pic>
        <p:nvPicPr>
          <p:cNvPr id="14" name="Group 91.png" descr="Group 9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956" y="314808"/>
            <a:ext cx="523401" cy="458322"/>
          </a:xfrm>
          <a:prstGeom prst="rect">
            <a:avLst/>
          </a:prstGeom>
          <a:ln w="3175">
            <a:miter lim="400000"/>
          </a:ln>
        </p:spPr>
      </p:pic>
      <p:sp>
        <p:nvSpPr>
          <p:cNvPr id="6" name="TextBox 5"/>
          <p:cNvSpPr txBox="1"/>
          <p:nvPr userDrawn="1"/>
        </p:nvSpPr>
        <p:spPr>
          <a:xfrm>
            <a:off x="8001024" y="4580944"/>
            <a:ext cx="1142976" cy="172424"/>
          </a:xfrm>
          <a:prstGeom prst="rect">
            <a:avLst/>
          </a:prstGeom>
          <a:solidFill>
            <a:srgbClr val="FF9900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4418" tIns="24418" rIns="24418" bIns="24418" numCol="1" spcCol="13440" rtlCol="0" anchor="ctr">
            <a:spAutoFit/>
          </a:bodyPr>
          <a:lstStyle/>
          <a:p>
            <a:pPr marL="0" marR="0" indent="0" algn="ctr" defTabSz="86024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ubik Medium" pitchFamily="2" charset="-79"/>
                <a:ea typeface="+mn-ea"/>
                <a:cs typeface="Rubik Medium" pitchFamily="2" charset="-79"/>
                <a:sym typeface="Helvetica Neue"/>
              </a:rPr>
              <a:t>www.ntcbakor.ru</a:t>
            </a:r>
            <a:endParaRPr kumimoji="0" lang="ru-RU" sz="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Rubik Medium" pitchFamily="2" charset="-79"/>
              <a:ea typeface="+mn-ea"/>
              <a:cs typeface="Rubik Medium" pitchFamily="2" charset="-79"/>
              <a:sym typeface="Helvetica Neue"/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28978" y="4768468"/>
            <a:ext cx="2571847" cy="375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398" tIns="51199" rIns="102398" bIns="51199" rtlCol="0" anchor="ctr"/>
          <a:lstStyle/>
          <a:p>
            <a:pPr algn="ctr"/>
            <a:endParaRPr lang="ru-RU"/>
          </a:p>
        </p:txBody>
      </p:sp>
      <p:pic>
        <p:nvPicPr>
          <p:cNvPr id="170" name="Group 105.png" descr="Group 1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441" y="214842"/>
            <a:ext cx="2785513" cy="677652"/>
          </a:xfrm>
          <a:prstGeom prst="rect">
            <a:avLst/>
          </a:prstGeom>
          <a:ln w="3175">
            <a:miter lim="400000"/>
          </a:ln>
        </p:spPr>
      </p:pic>
      <p:sp>
        <p:nvSpPr>
          <p:cNvPr id="4" name="Прямоугольник 3"/>
          <p:cNvSpPr/>
          <p:nvPr/>
        </p:nvSpPr>
        <p:spPr>
          <a:xfrm>
            <a:off x="1043608" y="1716096"/>
            <a:ext cx="7609137" cy="1336088"/>
          </a:xfrm>
          <a:prstGeom prst="rect">
            <a:avLst/>
          </a:prstGeom>
        </p:spPr>
        <p:txBody>
          <a:bodyPr wrap="square" lIns="43007" tIns="21503" rIns="43007" bIns="21503">
            <a:spAutoFit/>
          </a:bodyPr>
          <a:lstStyle/>
          <a:p>
            <a:pPr algn="just"/>
            <a:r>
              <a:rPr lang="ru-RU" sz="2800" dirty="0"/>
              <a:t>Механизм </a:t>
            </a:r>
            <a:r>
              <a:rPr lang="ru-RU" sz="2800" dirty="0" err="1"/>
              <a:t>фазообразования</a:t>
            </a:r>
            <a:r>
              <a:rPr lang="ru-RU" sz="2800" dirty="0"/>
              <a:t> керамического связующего в системе кордиерит ‑ сподумен, полученного из природных компонентов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Rubik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4805" y="3635971"/>
            <a:ext cx="4882341" cy="46585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557" tIns="32557" rIns="32557" bIns="32557" numCol="1" spcCol="17919" rtlCol="0" anchor="ctr">
            <a:spAutoFit/>
          </a:bodyPr>
          <a:lstStyle/>
          <a:p>
            <a:pPr defTabSz="1146965" hangingPunct="0"/>
            <a:r>
              <a:rPr lang="ru-RU" sz="1300" dirty="0">
                <a:solidFill>
                  <a:schemeClr val="tx1">
                    <a:lumMod val="50000"/>
                  </a:schemeClr>
                </a:solidFill>
                <a:latin typeface="Rubik Medium"/>
              </a:rPr>
              <a:t>Докладчик: </a:t>
            </a:r>
            <a:r>
              <a:rPr lang="ru-RU" sz="1300" dirty="0" err="1">
                <a:solidFill>
                  <a:schemeClr val="tx1">
                    <a:lumMod val="50000"/>
                  </a:schemeClr>
                </a:solidFill>
                <a:latin typeface="Rubik Medium"/>
              </a:rPr>
              <a:t>Бернт</a:t>
            </a:r>
            <a:r>
              <a:rPr lang="ru-RU" sz="1300" dirty="0">
                <a:solidFill>
                  <a:schemeClr val="tx1">
                    <a:lumMod val="50000"/>
                  </a:schemeClr>
                </a:solidFill>
                <a:latin typeface="Rubik Medium"/>
              </a:rPr>
              <a:t> Дмитрий Дмитриевич,</a:t>
            </a:r>
          </a:p>
          <a:p>
            <a:pPr defTabSz="1146965" hangingPunct="0"/>
            <a:r>
              <a:rPr lang="ru-RU" sz="1300" dirty="0">
                <a:solidFill>
                  <a:schemeClr val="tx1">
                    <a:lumMod val="50000"/>
                  </a:schemeClr>
                </a:solidFill>
                <a:latin typeface="Rubik Medium"/>
                <a:sym typeface="Helvetica Neue"/>
              </a:rPr>
              <a:t>	доцент, к.ф.-м.н.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4714890"/>
            <a:ext cx="984505" cy="265805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557" tIns="32557" rIns="32557" bIns="32557" numCol="1" spcCol="17919" rtlCol="0" anchor="ctr">
            <a:spAutoFit/>
          </a:bodyPr>
          <a:lstStyle/>
          <a:p>
            <a:pPr algn="ctr" defTabSz="386439" hangingPunct="0"/>
            <a:endParaRPr lang="ru-RU" sz="13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27964" y="4713805"/>
            <a:ext cx="1026311" cy="26475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4418" tIns="24418" rIns="24418" bIns="24418" numCol="1" spcCol="13440" rtlCol="0" anchor="ctr">
            <a:spAutoFit/>
          </a:bodyPr>
          <a:lstStyle/>
          <a:p>
            <a:pPr algn="ctr" defTabSz="860246" hangingPunct="0"/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ubik-Black"/>
                <a:sym typeface="Helvetica Neue"/>
              </a:rPr>
              <a:t>Май 2024</a:t>
            </a:r>
            <a:endParaRPr lang="ru-RU" sz="1050" b="1" dirty="0">
              <a:solidFill>
                <a:schemeClr val="tx1">
                  <a:lumMod val="95000"/>
                  <a:lumOff val="5000"/>
                </a:schemeClr>
              </a:solidFill>
              <a:latin typeface="Rubik-Black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03286" y="321974"/>
            <a:ext cx="5674688" cy="354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800" tIns="38400" rIns="76800" bIns="38400" numCol="1" anchor="ctr" anchorCtr="0" compatLnSpc="1">
            <a:prstTxWarp prst="textNoShape">
              <a:avLst/>
            </a:prstTxWarp>
            <a:spAutoFit/>
          </a:bodyPr>
          <a:lstStyle/>
          <a:p>
            <a:pPr marL="384048" lvl="1" algn="ctr" defTabSz="768096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ubik Black" pitchFamily="2" charset="-79"/>
                <a:ea typeface="Times New Roman" pitchFamily="18" charset="0"/>
                <a:cs typeface="Rubik Black" pitchFamily="2" charset="-79"/>
              </a:rPr>
              <a:t>Фазовый состав керамического связующего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ubik Black" pitchFamily="2" charset="-79"/>
              <a:cs typeface="Rubik Black" pitchFamily="2" charset="-79"/>
            </a:endParaRPr>
          </a:p>
        </p:txBody>
      </p:sp>
      <p:pic>
        <p:nvPicPr>
          <p:cNvPr id="4" name="Рисунок 3" descr="E:\Диссертация Газ фильтры\Исследования\РФА\Вершинин глинки\ЭКС 70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260" y="857635"/>
            <a:ext cx="2625688" cy="182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21016" y="2678882"/>
            <a:ext cx="2464932" cy="631548"/>
          </a:xfrm>
          <a:prstGeom prst="rect">
            <a:avLst/>
          </a:prstGeom>
        </p:spPr>
        <p:txBody>
          <a:bodyPr wrap="square" lIns="76800" tIns="38400" rIns="76800" bIns="38400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Штрих – рентгенограмма порошка, прокаленного при температуре 700 °С</a:t>
            </a:r>
          </a:p>
        </p:txBody>
      </p:sp>
      <p:pic>
        <p:nvPicPr>
          <p:cNvPr id="6" name="Рисунок 5" descr="E:\Диссертация Газ фильтры\Исследования\РФА\Вершинин глинки\ЭКС 110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9535" y="804069"/>
            <a:ext cx="2732859" cy="181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661047" y="2678882"/>
            <a:ext cx="2411346" cy="631548"/>
          </a:xfrm>
          <a:prstGeom prst="rect">
            <a:avLst/>
          </a:prstGeom>
        </p:spPr>
        <p:txBody>
          <a:bodyPr wrap="square" lIns="76800" tIns="38400" rIns="76800" bIns="38400">
            <a:spAutoFit/>
          </a:bodyPr>
          <a:lstStyle/>
          <a:p>
            <a:pPr lvl="0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Штрих – рентгенограмма порошка, прокаленного при температуре 1100 °С</a:t>
            </a:r>
          </a:p>
        </p:txBody>
      </p:sp>
      <p:pic>
        <p:nvPicPr>
          <p:cNvPr id="8" name="Рисунок 7" descr="E:\Диссертация Газ фильтры\Исследования\РФА\Вершинин глинки\ЭКС 130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394" y="804069"/>
            <a:ext cx="2947201" cy="1928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340320" y="2732448"/>
            <a:ext cx="2679274" cy="631548"/>
          </a:xfrm>
          <a:prstGeom prst="rect">
            <a:avLst/>
          </a:prstGeom>
        </p:spPr>
        <p:txBody>
          <a:bodyPr wrap="square" lIns="76800" tIns="38400" rIns="76800" bIns="38400">
            <a:spAutoFit/>
          </a:bodyPr>
          <a:lstStyle/>
          <a:p>
            <a:pPr lvl="0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Штрих – рентгенограмма порошка, прокаленного при температуре 1300 °С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6674" y="3107412"/>
            <a:ext cx="2679274" cy="1185546"/>
          </a:xfrm>
          <a:prstGeom prst="rect">
            <a:avLst/>
          </a:prstGeom>
        </p:spPr>
        <p:txBody>
          <a:bodyPr wrap="square" lIns="76800" tIns="38400" rIns="76800" bIns="38400">
            <a:spAutoFit/>
          </a:bodyPr>
          <a:lstStyle/>
          <a:p>
            <a:pPr lvl="0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Фазовый состав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Эвкриптит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200" i="1" dirty="0">
                <a:latin typeface="Times New Roman"/>
                <a:ea typeface="Times New Roman"/>
              </a:rPr>
              <a:t>Li</a:t>
            </a:r>
            <a:r>
              <a:rPr lang="en-US" sz="1200" i="1" baseline="-25000" dirty="0">
                <a:latin typeface="Times New Roman"/>
                <a:ea typeface="Times New Roman"/>
              </a:rPr>
              <a:t>2</a:t>
            </a:r>
            <a:r>
              <a:rPr lang="en-US" sz="1200" i="1" dirty="0">
                <a:latin typeface="Times New Roman"/>
                <a:ea typeface="Times New Roman"/>
              </a:rPr>
              <a:t>O·Al</a:t>
            </a:r>
            <a:r>
              <a:rPr lang="en-US" sz="1200" i="1" baseline="-25000" dirty="0">
                <a:latin typeface="Times New Roman"/>
                <a:ea typeface="Times New Roman"/>
              </a:rPr>
              <a:t>2</a:t>
            </a:r>
            <a:r>
              <a:rPr lang="en-US" sz="1200" i="1" dirty="0">
                <a:latin typeface="Times New Roman"/>
                <a:ea typeface="Times New Roman"/>
              </a:rPr>
              <a:t>O</a:t>
            </a:r>
            <a:r>
              <a:rPr lang="en-US" sz="1200" i="1" baseline="-25000" dirty="0">
                <a:latin typeface="Times New Roman"/>
                <a:ea typeface="Times New Roman"/>
              </a:rPr>
              <a:t>3</a:t>
            </a:r>
            <a:r>
              <a:rPr lang="en-US" sz="1200" i="1" dirty="0">
                <a:latin typeface="Times New Roman"/>
                <a:ea typeface="Times New Roman"/>
              </a:rPr>
              <a:t>·2SiO</a:t>
            </a:r>
            <a:r>
              <a:rPr lang="en-US" sz="1200" i="1" baseline="-25000" dirty="0">
                <a:latin typeface="Times New Roman"/>
                <a:ea typeface="Times New Roman"/>
              </a:rPr>
              <a:t>2</a:t>
            </a:r>
          </a:p>
          <a:p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Корунд - </a:t>
            </a:r>
            <a:r>
              <a:rPr lang="en-US" sz="1200" i="1" dirty="0">
                <a:latin typeface="Times New Roman"/>
                <a:ea typeface="Times New Roman"/>
              </a:rPr>
              <a:t>Al</a:t>
            </a:r>
            <a:r>
              <a:rPr lang="en-US" sz="1200" i="1" baseline="-25000" dirty="0">
                <a:latin typeface="Times New Roman"/>
                <a:ea typeface="Times New Roman"/>
              </a:rPr>
              <a:t>2</a:t>
            </a:r>
            <a:r>
              <a:rPr lang="en-US" sz="1200" i="1" dirty="0">
                <a:latin typeface="Times New Roman"/>
                <a:ea typeface="Times New Roman"/>
              </a:rPr>
              <a:t>O</a:t>
            </a:r>
            <a:r>
              <a:rPr lang="en-US" sz="1200" i="1" baseline="-25000" dirty="0">
                <a:latin typeface="Times New Roman"/>
                <a:ea typeface="Times New Roman"/>
              </a:rPr>
              <a:t>3</a:t>
            </a:r>
            <a:endParaRPr lang="ru-RU" sz="1200" i="1" baseline="-25000" dirty="0">
              <a:latin typeface="Times New Roman"/>
              <a:ea typeface="Times New Roman"/>
            </a:endParaRPr>
          </a:p>
          <a:p>
            <a:r>
              <a:rPr lang="ru-RU" sz="1200" dirty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Тальк - </a:t>
            </a:r>
            <a:r>
              <a:rPr lang="en-US" sz="12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3MgO·4SiO</a:t>
            </a:r>
            <a:r>
              <a:rPr lang="en-US" sz="1200" i="1" baseline="-30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12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·H</a:t>
            </a:r>
            <a:r>
              <a:rPr lang="en-US" sz="1200" i="1" baseline="-30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12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</a:p>
          <a:p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Оксид кремния 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α-кварц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2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iO</a:t>
            </a:r>
            <a:r>
              <a:rPr lang="en-US" sz="1200" i="1" baseline="-30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93120" y="3107411"/>
            <a:ext cx="2518517" cy="1000880"/>
          </a:xfrm>
          <a:prstGeom prst="rect">
            <a:avLst/>
          </a:prstGeom>
        </p:spPr>
        <p:txBody>
          <a:bodyPr wrap="square" lIns="76800" tIns="38400" rIns="76800" bIns="38400">
            <a:spAutoFit/>
          </a:bodyPr>
          <a:lstStyle/>
          <a:p>
            <a:pPr lvl="0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Фазовый состав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l-GR" sz="1200" dirty="0">
                <a:solidFill>
                  <a:prstClr val="black"/>
                </a:solidFill>
                <a:latin typeface="Times New Roman"/>
                <a:cs typeface="Times New Roman"/>
              </a:rPr>
              <a:t>β</a:t>
            </a:r>
            <a:r>
              <a:rPr lang="ru-RU" sz="1200" dirty="0">
                <a:solidFill>
                  <a:prstClr val="black"/>
                </a:solidFill>
                <a:latin typeface="Times New Roman"/>
                <a:cs typeface="Times New Roman"/>
              </a:rPr>
              <a:t>-сподумен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200" i="1" dirty="0">
                <a:latin typeface="Times New Roman"/>
                <a:ea typeface="Times New Roman"/>
              </a:rPr>
              <a:t>Li</a:t>
            </a:r>
            <a:r>
              <a:rPr lang="en-US" sz="1200" i="1" baseline="-25000" dirty="0">
                <a:latin typeface="Times New Roman"/>
                <a:ea typeface="Times New Roman"/>
              </a:rPr>
              <a:t>2</a:t>
            </a:r>
            <a:r>
              <a:rPr lang="en-US" sz="1200" i="1" dirty="0">
                <a:latin typeface="Times New Roman"/>
                <a:ea typeface="Times New Roman"/>
              </a:rPr>
              <a:t>O·Al</a:t>
            </a:r>
            <a:r>
              <a:rPr lang="en-US" sz="1200" i="1" baseline="-25000" dirty="0">
                <a:latin typeface="Times New Roman"/>
                <a:ea typeface="Times New Roman"/>
              </a:rPr>
              <a:t>2</a:t>
            </a:r>
            <a:r>
              <a:rPr lang="en-US" sz="1200" i="1" dirty="0">
                <a:latin typeface="Times New Roman"/>
                <a:ea typeface="Times New Roman"/>
              </a:rPr>
              <a:t>O</a:t>
            </a:r>
            <a:r>
              <a:rPr lang="en-US" sz="1200" i="1" baseline="-25000" dirty="0">
                <a:latin typeface="Times New Roman"/>
                <a:ea typeface="Times New Roman"/>
              </a:rPr>
              <a:t>3</a:t>
            </a:r>
            <a:r>
              <a:rPr lang="en-US" sz="1200" i="1" dirty="0">
                <a:latin typeface="Times New Roman"/>
                <a:ea typeface="Times New Roman"/>
              </a:rPr>
              <a:t>·</a:t>
            </a:r>
            <a:r>
              <a:rPr lang="ru-RU" sz="1200" i="1" dirty="0">
                <a:latin typeface="Times New Roman"/>
                <a:ea typeface="Times New Roman"/>
              </a:rPr>
              <a:t>4</a:t>
            </a:r>
            <a:r>
              <a:rPr lang="en-US" sz="1200" i="1" dirty="0">
                <a:latin typeface="Times New Roman"/>
                <a:ea typeface="Times New Roman"/>
              </a:rPr>
              <a:t>SiO</a:t>
            </a:r>
            <a:r>
              <a:rPr lang="en-US" sz="1200" i="1" baseline="-25000" dirty="0">
                <a:latin typeface="Times New Roman"/>
                <a:ea typeface="Times New Roman"/>
              </a:rPr>
              <a:t>2</a:t>
            </a:r>
          </a:p>
          <a:p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Корунд - </a:t>
            </a:r>
            <a:r>
              <a:rPr lang="en-US" sz="1200" i="1" dirty="0">
                <a:latin typeface="Times New Roman"/>
                <a:ea typeface="Times New Roman"/>
              </a:rPr>
              <a:t>Al</a:t>
            </a:r>
            <a:r>
              <a:rPr lang="en-US" sz="1200" i="1" baseline="-25000" dirty="0">
                <a:latin typeface="Times New Roman"/>
                <a:ea typeface="Times New Roman"/>
              </a:rPr>
              <a:t>2</a:t>
            </a:r>
            <a:r>
              <a:rPr lang="en-US" sz="1200" i="1" dirty="0">
                <a:latin typeface="Times New Roman"/>
                <a:ea typeface="Times New Roman"/>
              </a:rPr>
              <a:t>O</a:t>
            </a:r>
            <a:r>
              <a:rPr lang="en-US" sz="1200" i="1" baseline="-25000" dirty="0">
                <a:latin typeface="Times New Roman"/>
                <a:ea typeface="Times New Roman"/>
              </a:rPr>
              <a:t>3</a:t>
            </a:r>
            <a:endParaRPr lang="ru-RU" sz="1200" i="1" baseline="-25000" dirty="0">
              <a:latin typeface="Times New Roman"/>
              <a:ea typeface="Times New Roman"/>
            </a:endParaRPr>
          </a:p>
          <a:p>
            <a:r>
              <a:rPr lang="ru-RU" sz="1200" dirty="0" err="1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Энстатит</a:t>
            </a:r>
            <a:r>
              <a:rPr lang="ru-RU" sz="1200" dirty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 - </a:t>
            </a:r>
            <a:r>
              <a:rPr lang="en-US" sz="12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3MgO·4SiO</a:t>
            </a:r>
            <a:r>
              <a:rPr lang="en-US" sz="1200" i="1" baseline="-30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12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·H</a:t>
            </a:r>
            <a:r>
              <a:rPr lang="en-US" sz="1200" i="1" baseline="-30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12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endParaRPr lang="ru-RU" sz="1200" i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Оксид кремния - </a:t>
            </a:r>
            <a:r>
              <a:rPr lang="en-US" sz="1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2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iO</a:t>
            </a:r>
            <a:r>
              <a:rPr lang="en-US" sz="1200" i="1" baseline="-30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40320" y="3107411"/>
            <a:ext cx="2679274" cy="631548"/>
          </a:xfrm>
          <a:prstGeom prst="rect">
            <a:avLst/>
          </a:prstGeom>
        </p:spPr>
        <p:txBody>
          <a:bodyPr wrap="square" lIns="76800" tIns="38400" rIns="76800" bIns="38400">
            <a:spAutoFit/>
          </a:bodyPr>
          <a:lstStyle/>
          <a:p>
            <a:pPr lvl="0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Фазовый состав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l-GR" sz="1200" dirty="0">
                <a:solidFill>
                  <a:prstClr val="black"/>
                </a:solidFill>
                <a:latin typeface="Times New Roman"/>
                <a:cs typeface="Times New Roman"/>
              </a:rPr>
              <a:t>β</a:t>
            </a:r>
            <a:r>
              <a:rPr lang="ru-RU" sz="1200" dirty="0">
                <a:solidFill>
                  <a:prstClr val="black"/>
                </a:solidFill>
                <a:latin typeface="Times New Roman"/>
                <a:cs typeface="Times New Roman"/>
              </a:rPr>
              <a:t>-сподумен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200" i="1" dirty="0">
                <a:latin typeface="Times New Roman"/>
                <a:ea typeface="Times New Roman"/>
              </a:rPr>
              <a:t>Li</a:t>
            </a:r>
            <a:r>
              <a:rPr lang="en-US" sz="1200" i="1" baseline="-25000" dirty="0">
                <a:latin typeface="Times New Roman"/>
                <a:ea typeface="Times New Roman"/>
              </a:rPr>
              <a:t>2</a:t>
            </a:r>
            <a:r>
              <a:rPr lang="en-US" sz="1200" i="1" dirty="0">
                <a:latin typeface="Times New Roman"/>
                <a:ea typeface="Times New Roman"/>
              </a:rPr>
              <a:t>O·Al</a:t>
            </a:r>
            <a:r>
              <a:rPr lang="en-US" sz="1200" i="1" baseline="-25000" dirty="0">
                <a:latin typeface="Times New Roman"/>
                <a:ea typeface="Times New Roman"/>
              </a:rPr>
              <a:t>2</a:t>
            </a:r>
            <a:r>
              <a:rPr lang="en-US" sz="1200" i="1" dirty="0">
                <a:latin typeface="Times New Roman"/>
                <a:ea typeface="Times New Roman"/>
              </a:rPr>
              <a:t>O</a:t>
            </a:r>
            <a:r>
              <a:rPr lang="en-US" sz="1200" i="1" baseline="-25000" dirty="0">
                <a:latin typeface="Times New Roman"/>
                <a:ea typeface="Times New Roman"/>
              </a:rPr>
              <a:t>3</a:t>
            </a:r>
            <a:r>
              <a:rPr lang="en-US" sz="1200" i="1" dirty="0">
                <a:latin typeface="Times New Roman"/>
                <a:ea typeface="Times New Roman"/>
              </a:rPr>
              <a:t>·</a:t>
            </a:r>
            <a:r>
              <a:rPr lang="ru-RU" sz="1200" i="1" dirty="0">
                <a:latin typeface="Times New Roman"/>
                <a:ea typeface="Times New Roman"/>
              </a:rPr>
              <a:t>4</a:t>
            </a:r>
            <a:r>
              <a:rPr lang="en-US" sz="1200" i="1" dirty="0">
                <a:latin typeface="Times New Roman"/>
                <a:ea typeface="Times New Roman"/>
              </a:rPr>
              <a:t>SiO</a:t>
            </a:r>
            <a:r>
              <a:rPr lang="en-US" sz="1200" i="1" baseline="-25000" dirty="0">
                <a:latin typeface="Times New Roman"/>
                <a:ea typeface="Times New Roman"/>
              </a:rPr>
              <a:t>2</a:t>
            </a:r>
          </a:p>
          <a:p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Кордиерит - </a:t>
            </a:r>
            <a:r>
              <a:rPr lang="ru-RU" sz="1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MgO</a:t>
            </a:r>
            <a:r>
              <a:rPr lang="ru-RU" sz="12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·2</a:t>
            </a:r>
            <a:r>
              <a:rPr lang="en-US" sz="1200" i="1" dirty="0">
                <a:latin typeface="Times New Roman"/>
                <a:ea typeface="Times New Roman"/>
              </a:rPr>
              <a:t>Al</a:t>
            </a:r>
            <a:r>
              <a:rPr lang="en-US" sz="1200" i="1" baseline="-25000" dirty="0">
                <a:latin typeface="Times New Roman"/>
                <a:ea typeface="Times New Roman"/>
              </a:rPr>
              <a:t>2</a:t>
            </a:r>
            <a:r>
              <a:rPr lang="en-US" sz="1200" i="1" dirty="0">
                <a:latin typeface="Times New Roman"/>
                <a:ea typeface="Times New Roman"/>
              </a:rPr>
              <a:t>O</a:t>
            </a:r>
            <a:r>
              <a:rPr lang="en-US" sz="1200" i="1" baseline="-25000" dirty="0">
                <a:latin typeface="Times New Roman"/>
                <a:ea typeface="Times New Roman"/>
              </a:rPr>
              <a:t>3</a:t>
            </a:r>
            <a:r>
              <a:rPr lang="en-US" sz="12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</a:t>
            </a:r>
            <a:r>
              <a:rPr lang="ru-RU" sz="12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en-US" sz="12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SiO</a:t>
            </a:r>
            <a:r>
              <a:rPr lang="en-US" sz="1200" i="1" baseline="-30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03287" y="321974"/>
            <a:ext cx="5637305" cy="354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800" tIns="38400" rIns="76800" bIns="38400" numCol="1" anchor="ctr" anchorCtr="0" compatLnSpc="1">
            <a:prstTxWarp prst="textNoShape">
              <a:avLst/>
            </a:prstTxWarp>
            <a:spAutoFit/>
          </a:bodyPr>
          <a:lstStyle/>
          <a:p>
            <a:pPr marL="384048" lvl="1" algn="ctr" defTabSz="768096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ubik Black" pitchFamily="2" charset="-79"/>
                <a:ea typeface="Times New Roman" pitchFamily="18" charset="0"/>
                <a:cs typeface="Rubik Black" pitchFamily="2" charset="-79"/>
              </a:rPr>
              <a:t>Микроструктура керамического связующего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ubik Black" pitchFamily="2" charset="-79"/>
              <a:cs typeface="Rubik Black" pitchFamily="2" charset="-79"/>
            </a:endParaRPr>
          </a:p>
        </p:txBody>
      </p:sp>
      <p:pic>
        <p:nvPicPr>
          <p:cNvPr id="4" name="Рисунок 3" descr="E:\Диссертация Газ фильтры\Экспериментальные данные\Микроструктура\Эксп\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643371"/>
            <a:ext cx="3321825" cy="2089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Диссертация Газ фильтры\Экспериментальные данные\Микроструктура\Эксп\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643371"/>
            <a:ext cx="3357586" cy="2089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85918" y="2786064"/>
            <a:ext cx="1342028" cy="262216"/>
          </a:xfrm>
          <a:prstGeom prst="rect">
            <a:avLst/>
          </a:prstGeom>
        </p:spPr>
        <p:txBody>
          <a:bodyPr wrap="none" lIns="76800" tIns="38400" rIns="76800" bIns="38400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увеличение ×5530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04466" y="2786015"/>
            <a:ext cx="1418972" cy="262216"/>
          </a:xfrm>
          <a:prstGeom prst="rect">
            <a:avLst/>
          </a:prstGeom>
        </p:spPr>
        <p:txBody>
          <a:bodyPr wrap="none" lIns="76800" tIns="38400" rIns="76800" bIns="38400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увеличение ×39500</a:t>
            </a:r>
          </a:p>
        </p:txBody>
      </p:sp>
      <p:pic>
        <p:nvPicPr>
          <p:cNvPr id="8" name="Рисунок 7" descr="E:\Диссертация Газ фильтры\Экспериментальные данные\Микроструктура\Эксп\4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786015"/>
            <a:ext cx="2500330" cy="18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928974" y="4714394"/>
            <a:ext cx="1495916" cy="262216"/>
          </a:xfrm>
          <a:prstGeom prst="rect">
            <a:avLst/>
          </a:prstGeom>
        </p:spPr>
        <p:txBody>
          <a:bodyPr wrap="none" lIns="76800" tIns="38400" rIns="76800" bIns="38400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увеличение ×142000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714348" y="4714890"/>
            <a:ext cx="357190" cy="214314"/>
          </a:xfrm>
        </p:spPr>
        <p:txBody>
          <a:bodyPr/>
          <a:lstStyle/>
          <a:p>
            <a:fld id="{86CB4B4D-7CA3-9044-876B-883B54F8677D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714612" y="142858"/>
            <a:ext cx="3819501" cy="354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800" tIns="38400" rIns="76800" bIns="38400" numCol="1" anchor="ctr" anchorCtr="0" compatLnSpc="1">
            <a:prstTxWarp prst="textNoShape">
              <a:avLst/>
            </a:prstTxWarp>
            <a:spAutoFit/>
          </a:bodyPr>
          <a:lstStyle/>
          <a:p>
            <a:pPr marL="384048" lvl="1" algn="ctr" defTabSz="768096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Rubik Black" pitchFamily="2" charset="-79"/>
                <a:ea typeface="Times New Roman" pitchFamily="18" charset="0"/>
                <a:cs typeface="Rubik Black" pitchFamily="2" charset="-79"/>
              </a:rPr>
              <a:t>Механизм </a:t>
            </a:r>
            <a:r>
              <a:rPr lang="ru-RU" b="1" dirty="0" err="1">
                <a:latin typeface="Rubik Black" pitchFamily="2" charset="-79"/>
                <a:ea typeface="Times New Roman" pitchFamily="18" charset="0"/>
                <a:cs typeface="Rubik Black" pitchFamily="2" charset="-79"/>
              </a:rPr>
              <a:t>фазообразования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ubik Black" pitchFamily="2" charset="-79"/>
              <a:cs typeface="Rubik Black" pitchFamily="2" charset="-79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1472" y="536189"/>
            <a:ext cx="8572528" cy="3955535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pPr marL="288036" indent="-288036">
              <a:buAutoNum type="arabicPeriod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Процессы, связанные с потерей массы в интервале температур 430 – 600 °С соответствуют удалению конституционной воды из каолинита с образованием метакаолинита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marL="288036" indent="-288036"/>
            <a:r>
              <a:rPr lang="en-US" sz="1200" i="1" dirty="0"/>
              <a:t>				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·2SiO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·2H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O  = Al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·2SiO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+ 2 H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 marL="288036" indent="-288036">
              <a:buAutoNum type="arabicPeriod" startAt="2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интервале температур 600 – 700 °С эндотермический эффект вызван плавлением и последующим разложением карбоната лития по реакции</a:t>
            </a:r>
          </a:p>
          <a:p>
            <a:pPr marL="288036" indent="-288036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			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= Li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O + CO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200" baseline="-25000" dirty="0">
              <a:latin typeface="Times New Roman" pitchFamily="18" charset="0"/>
              <a:cs typeface="Times New Roman" pitchFamily="18" charset="0"/>
            </a:endParaRPr>
          </a:p>
          <a:p>
            <a:pPr marL="288036" indent="-288036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3. 	Так же удаление конституционной воды из пирофиллита по реакции </a:t>
            </a:r>
          </a:p>
          <a:p>
            <a:pPr marL="288036" indent="-288036"/>
            <a:r>
              <a:rPr lang="ru-RU" sz="1200" i="1" dirty="0"/>
              <a:t>				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·4SiO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·2H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·4SiO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+ 2 H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200" i="1" dirty="0"/>
              <a:t>	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8036" indent="-288036">
              <a:buAutoNum type="arabicPeriod" startAt="4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интервале температур 800 – 900 °С происходит удаление конституционной воды с последующим образованием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энстатита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и  аморфного кремнезема по реакции</a:t>
            </a:r>
          </a:p>
          <a:p>
            <a:pPr marL="288036" indent="-288036"/>
            <a:r>
              <a:rPr lang="ru-RU" sz="1200" i="1" dirty="0"/>
              <a:t>				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2(3MgO·4SiO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·H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O)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2(3MgO·2SiO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)+2SiO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+2H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288036" indent="-288036" algn="just">
              <a:buAutoNum type="arabicPeriod" startAt="5"/>
            </a:pPr>
            <a:r>
              <a:rPr lang="ru-RU" sz="1200" dirty="0"/>
              <a:t>Сразу после разложения карбоната лития, происходит реакция между </a:t>
            </a:r>
            <a:r>
              <a:rPr lang="ru-RU" sz="1200" dirty="0" err="1"/>
              <a:t>метакаолином</a:t>
            </a:r>
            <a:r>
              <a:rPr lang="ru-RU" sz="1200" dirty="0"/>
              <a:t> и оксидом лития с образованием </a:t>
            </a:r>
            <a:r>
              <a:rPr lang="ru-RU" sz="1200" dirty="0" err="1"/>
              <a:t>эвкриптита</a:t>
            </a:r>
            <a:r>
              <a:rPr lang="ru-RU" sz="1200" dirty="0"/>
              <a:t> по реакции </a:t>
            </a:r>
          </a:p>
          <a:p>
            <a:pPr marL="288036" indent="-288036"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·2SiO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+ Li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Li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O·Al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·2SiO</a:t>
            </a:r>
            <a:r>
              <a:rPr lang="en-US" sz="1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288036" indent="-288036" algn="just"/>
            <a:r>
              <a:rPr lang="ru-RU" sz="1200" dirty="0"/>
              <a:t>6.	При этом, находящийся в избытке по отношению к каолину, оксид лития так же взаимодействует с оксидом кремния, который присутствует в виде примесей в природных материалах, с образованием метасиликата лития по реакции </a:t>
            </a:r>
          </a:p>
          <a:p>
            <a:pPr marL="288036" indent="-288036" algn="just">
              <a:buAutoNum type="arabicPeriod" startAt="5"/>
            </a:pPr>
            <a:endParaRPr lang="ru-RU" sz="1200" dirty="0"/>
          </a:p>
          <a:p>
            <a:pPr marL="288036" indent="-288036" algn="just"/>
            <a:r>
              <a:rPr lang="ru-RU" sz="1200" dirty="0"/>
              <a:t>7.	 В интервале температур 1098 – 1225 °С происходит образование жидкой фазы. Первичное образование жидкой фазы обусловлено наличием эвтектики между </a:t>
            </a:r>
            <a:r>
              <a:rPr lang="ru-RU" sz="1200" dirty="0" err="1"/>
              <a:t>эвкриптитом</a:t>
            </a:r>
            <a:r>
              <a:rPr lang="ru-RU" sz="1200" dirty="0"/>
              <a:t> и метасиликатом лития, имеющей температуру плавления 1070 °С, которое подтверждается так же и методом дилатометрии. После образования расплава, происходит растворения других оставшихся компонентов, которое завершается при температуре 1225 °С.</a:t>
            </a: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1" y="0"/>
            <a:ext cx="155165" cy="354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800" tIns="38400" rIns="76800" bIns="3840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1" y="0"/>
            <a:ext cx="155165" cy="354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800" tIns="38400" rIns="76800" bIns="3840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1" y="0"/>
            <a:ext cx="155165" cy="354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800" tIns="38400" rIns="76800" bIns="3840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1" y="0"/>
            <a:ext cx="155165" cy="354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800" tIns="38400" rIns="76800" bIns="3840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1" y="0"/>
            <a:ext cx="155165" cy="354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800" tIns="38400" rIns="76800" bIns="3840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1" y="0"/>
            <a:ext cx="155165" cy="354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800" tIns="38400" rIns="76800" bIns="3840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4529" name="Picture 1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53960" y="3554010"/>
            <a:ext cx="364379" cy="157126"/>
          </a:xfrm>
          <a:prstGeom prst="rect">
            <a:avLst/>
          </a:prstGeom>
          <a:noFill/>
        </p:spPr>
      </p:pic>
      <p:pic>
        <p:nvPicPr>
          <p:cNvPr id="64528" name="Picture 1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04157" y="3500444"/>
            <a:ext cx="785915" cy="207121"/>
          </a:xfrm>
          <a:prstGeom prst="rect">
            <a:avLst/>
          </a:prstGeom>
          <a:noFill/>
        </p:spPr>
      </p:pic>
      <p:sp>
        <p:nvSpPr>
          <p:cNvPr id="64530" name="Rectangle 18"/>
          <p:cNvSpPr>
            <a:spLocks noChangeArrowheads="1"/>
          </p:cNvSpPr>
          <p:nvPr/>
        </p:nvSpPr>
        <p:spPr bwMode="auto">
          <a:xfrm>
            <a:off x="1" y="0"/>
            <a:ext cx="155165" cy="354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800" tIns="38400" rIns="76800" bIns="3840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3929058" y="3500444"/>
            <a:ext cx="553089" cy="23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800" tIns="38400" rIns="76800" bIns="38400" numCol="1" anchor="ctr" anchorCtr="0" compatLnSpc="1">
            <a:prstTxWarp prst="textNoShape">
              <a:avLst/>
            </a:prstTxWarp>
            <a:spAutoFit/>
          </a:bodyPr>
          <a:lstStyle/>
          <a:p>
            <a:pPr defTabSz="768096" fontAlgn="base">
              <a:spcBef>
                <a:spcPct val="0"/>
              </a:spcBef>
              <a:spcAft>
                <a:spcPct val="0"/>
              </a:spcAft>
            </a:pPr>
            <a:r>
              <a:rPr lang="en-US" sz="10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SiO</a:t>
            </a:r>
            <a:r>
              <a:rPr lang="en-US" sz="1000" i="1" baseline="-30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2 </a:t>
            </a:r>
            <a:endParaRPr lang="en-US" sz="15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4" name="Рисунок 3" descr="Патент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321973"/>
            <a:ext cx="3212016" cy="425004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85950" y="589805"/>
            <a:ext cx="1527655" cy="354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800" tIns="38400" rIns="76800" bIns="38400" numCol="1" anchor="ctr" anchorCtr="0" compatLnSpc="1">
            <a:prstTxWarp prst="textNoShape">
              <a:avLst/>
            </a:prstTxWarp>
            <a:spAutoFit/>
          </a:bodyPr>
          <a:lstStyle/>
          <a:p>
            <a:pPr marL="384048" lvl="1" algn="ctr" defTabSz="768096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Rubik Black" pitchFamily="2" charset="-79"/>
                <a:ea typeface="Times New Roman" pitchFamily="18" charset="0"/>
                <a:cs typeface="Rubik Black" pitchFamily="2" charset="-79"/>
              </a:rPr>
              <a:t>Выводы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ubik Black" pitchFamily="2" charset="-79"/>
              <a:cs typeface="Rubik Black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7432" y="1018334"/>
            <a:ext cx="8037821" cy="1370212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pPr marL="288036" indent="-288036">
              <a:buAutoNum type="arabicPeriod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основании данных ДТА, дилатометрии и рентгенофазового анализа  установлен механизм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фазообразования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8036" indent="-288036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	Установлено, что  первичное образование расплава при температуре  1070 </a:t>
            </a:r>
            <a:r>
              <a:rPr lang="ru-RU" sz="1200" dirty="0">
                <a:latin typeface="Times New Roman"/>
                <a:cs typeface="Times New Roman"/>
              </a:rPr>
              <a:t>°С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происходит в результате наличия эвтектики в системе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эвкриптит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– метасиликат лития. При дальнейшем увеличении температуры  происходит растворение корунда,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энстатита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и оксида кремния. </a:t>
            </a:r>
          </a:p>
          <a:p>
            <a:pPr marL="288036" indent="-288036">
              <a:buAutoNum type="arabicPeriod" startAt="2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Кристаллизация керамического связующего происходит в интервале температур 1250 – 1265 </a:t>
            </a:r>
            <a:r>
              <a:rPr lang="ru-RU" sz="1200" dirty="0">
                <a:latin typeface="Times New Roman"/>
                <a:cs typeface="Times New Roman"/>
              </a:rPr>
              <a:t>°С. </a:t>
            </a:r>
          </a:p>
          <a:p>
            <a:pPr marL="288036" indent="-288036">
              <a:buAutoNum type="arabicPeriod" startAt="2"/>
            </a:pPr>
            <a:r>
              <a:rPr lang="ru-RU" sz="1200" dirty="0">
                <a:latin typeface="Times New Roman"/>
                <a:cs typeface="Times New Roman"/>
              </a:rPr>
              <a:t>Полученное керамическое связующее позволяет получить прочную пористую керамику, обладающую высокой термической стойкостью,  на основе карбида кремния. </a:t>
            </a:r>
            <a:endParaRPr lang="ru-RU" sz="1200" dirty="0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214810" y="4786328"/>
            <a:ext cx="2286016" cy="35717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9" name="Контакты"/>
          <p:cNvSpPr txBox="1"/>
          <p:nvPr/>
        </p:nvSpPr>
        <p:spPr>
          <a:xfrm>
            <a:off x="2696753" y="267875"/>
            <a:ext cx="3263645" cy="84276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4418" tIns="24418" rIns="24418" bIns="24418">
            <a:normAutofit fontScale="40000" lnSpcReduction="20000"/>
          </a:bodyPr>
          <a:lstStyle>
            <a:lvl1pPr algn="l">
              <a:lnSpc>
                <a:spcPct val="80000"/>
              </a:lnSpc>
              <a:defRPr sz="12000" b="1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defRPr>
            </a:lvl1pPr>
          </a:lstStyle>
          <a:p>
            <a:r>
              <a:t>Контакты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71868" y="4878743"/>
            <a:ext cx="1964829" cy="26475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4418" tIns="24418" rIns="24418" bIns="24418" numCol="1" spcCol="13440" rtlCol="0" anchor="ctr">
            <a:spAutoFit/>
          </a:bodyPr>
          <a:lstStyle/>
          <a:p>
            <a:pPr algn="ctr" defTabSz="860246" hangingPunct="0"/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ubik-Black"/>
                <a:sym typeface="Helvetica Neue"/>
              </a:rPr>
              <a:t>Май 2024</a:t>
            </a:r>
          </a:p>
        </p:txBody>
      </p:sp>
      <p:pic>
        <p:nvPicPr>
          <p:cNvPr id="2050" name="Picture 2" descr="\\nasbakor\ИЦСК\qr коды\qrcod_Rodimov_r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2340" y="1232287"/>
            <a:ext cx="2411033" cy="2411033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4250529" y="1339445"/>
            <a:ext cx="3429000" cy="770047"/>
          </a:xfrm>
          <a:prstGeom prst="rect">
            <a:avLst/>
          </a:prstGeom>
        </p:spPr>
        <p:txBody>
          <a:bodyPr wrap="square" lIns="76800" tIns="38400" rIns="76800" bIns="38400">
            <a:spAutoFit/>
          </a:bodyPr>
          <a:lstStyle/>
          <a:p>
            <a:pPr defTabSz="860246" hangingPunct="0"/>
            <a:r>
              <a:rPr lang="ru-RU" sz="1500" dirty="0">
                <a:latin typeface="Rubik Medium"/>
              </a:rPr>
              <a:t>Начальник исследовательского центра специальной керамики </a:t>
            </a:r>
            <a:endParaRPr lang="en-US" sz="1500" dirty="0">
              <a:latin typeface="Rubik Medium"/>
            </a:endParaRPr>
          </a:p>
          <a:p>
            <a:pPr defTabSz="860246" hangingPunct="0"/>
            <a:r>
              <a:rPr lang="ru-RU" sz="1500" dirty="0">
                <a:latin typeface="Rubik Medium"/>
              </a:rPr>
              <a:t>Иконников Константин Игоревич</a:t>
            </a:r>
            <a:endParaRPr lang="ru-RU" sz="1500" dirty="0">
              <a:latin typeface="Rubik Medium"/>
              <a:sym typeface="Helvetica Neue"/>
            </a:endParaRPr>
          </a:p>
        </p:txBody>
      </p:sp>
      <p:sp>
        <p:nvSpPr>
          <p:cNvPr id="18" name="zuev@ntcbakor.ru…"/>
          <p:cNvSpPr txBox="1"/>
          <p:nvPr/>
        </p:nvSpPr>
        <p:spPr>
          <a:xfrm>
            <a:off x="4286248" y="2357436"/>
            <a:ext cx="4381501" cy="72681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8140" tIns="58140" rIns="58140" bIns="58140">
            <a:spAutoFit/>
          </a:bodyPr>
          <a:lstStyle/>
          <a:p>
            <a:pPr defTabSz="459326">
              <a:lnSpc>
                <a:spcPct val="110000"/>
              </a:lnSpc>
              <a:defRPr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Rubik Black"/>
              </a:rPr>
              <a:t>konst</a:t>
            </a:r>
            <a:r>
              <a:rPr>
                <a:solidFill>
                  <a:schemeClr val="tx1">
                    <a:lumMod val="95000"/>
                    <a:lumOff val="5000"/>
                  </a:schemeClr>
                </a:solidFill>
                <a:latin typeface="Rubik Black"/>
              </a:rPr>
              <a:t>@ntcbakor.ru </a:t>
            </a:r>
          </a:p>
          <a:p>
            <a:pPr defTabSz="459326">
              <a:lnSpc>
                <a:spcPct val="110000"/>
              </a:lnSpc>
              <a:defRPr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pPr>
            <a:r>
              <a:t>+7 9</a:t>
            </a:r>
            <a:r>
              <a:rPr lang="en-US" dirty="0"/>
              <a:t>16</a:t>
            </a:r>
            <a:r>
              <a:t> </a:t>
            </a:r>
            <a:r>
              <a:rPr lang="en-US" dirty="0"/>
              <a:t>658</a:t>
            </a:r>
            <a:r>
              <a:t> </a:t>
            </a:r>
            <a:r>
              <a:rPr lang="en-US" dirty="0"/>
              <a:t>78</a:t>
            </a:r>
            <a:r>
              <a:t> </a:t>
            </a:r>
            <a:r>
              <a:rPr lang="en-US" dirty="0"/>
              <a:t>18</a:t>
            </a:r>
            <a:r>
              <a:t> 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2"/>
          </p:nvPr>
        </p:nvSpPr>
        <p:spPr>
          <a:xfrm>
            <a:off x="1810362" y="4607734"/>
            <a:ext cx="350606" cy="165223"/>
          </a:xfrm>
        </p:spPr>
        <p:txBody>
          <a:bodyPr/>
          <a:lstStyle/>
          <a:p>
            <a:fld id="{86CB4B4D-7CA3-9044-876B-883B54F8677D}" type="slidenum">
              <a:rPr lang="ru-RU" sz="900"/>
              <a:pPr/>
              <a:t>15</a:t>
            </a:fld>
            <a:endParaRPr lang="ru-RU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0338" y="482195"/>
            <a:ext cx="3268289" cy="35708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4418" tIns="24418" rIns="24418" bIns="24418" numCol="1" spcCol="13440" rtlCol="0" anchor="ctr">
            <a:spAutoFit/>
          </a:bodyPr>
          <a:lstStyle/>
          <a:p>
            <a:pPr algn="ctr" defTabSz="860246" hangingPunct="0"/>
            <a:r>
              <a:rPr lang="ru-RU" sz="2000" b="1" dirty="0">
                <a:solidFill>
                  <a:srgbClr val="5E5E5E"/>
                </a:solidFill>
                <a:latin typeface="Rubik Black"/>
                <a:sym typeface="Helvetica Neue"/>
              </a:rPr>
              <a:t>Актуальность работы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0265" y="804073"/>
            <a:ext cx="3696915" cy="3309204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r>
              <a:rPr lang="ru-RU" sz="1500" dirty="0">
                <a:latin typeface="Rubik"/>
                <a:cs typeface="Times New Roman" pitchFamily="18" charset="0"/>
              </a:rPr>
              <a:t>Федеральный закон «Об охране окружающей среды» </a:t>
            </a:r>
            <a:r>
              <a:rPr lang="ru-RU" sz="1500" kern="1800" dirty="0">
                <a:latin typeface="Rubik"/>
                <a:ea typeface="Times New Roman"/>
                <a:cs typeface="Times New Roman" pitchFamily="18" charset="0"/>
              </a:rPr>
              <a:t>N 7-ФЗ.</a:t>
            </a:r>
          </a:p>
          <a:p>
            <a:r>
              <a:rPr lang="ru-RU" sz="1500" dirty="0">
                <a:latin typeface="Rubik"/>
                <a:cs typeface="Times New Roman" pitchFamily="18" charset="0"/>
              </a:rPr>
              <a:t> </a:t>
            </a:r>
          </a:p>
          <a:p>
            <a:r>
              <a:rPr lang="ru-RU" sz="1500" dirty="0">
                <a:latin typeface="Rubik"/>
                <a:cs typeface="Times New Roman" pitchFamily="18" charset="0"/>
              </a:rPr>
              <a:t>Реализация национального проекта «Экология».</a:t>
            </a:r>
          </a:p>
          <a:p>
            <a:endParaRPr lang="ru-RU" sz="1500" dirty="0">
              <a:latin typeface="Rubik"/>
              <a:cs typeface="Times New Roman" pitchFamily="18" charset="0"/>
            </a:endParaRPr>
          </a:p>
          <a:p>
            <a:r>
              <a:rPr lang="ru-RU" sz="1500" dirty="0">
                <a:latin typeface="Rubik"/>
                <a:cs typeface="Times New Roman" pitchFamily="18" charset="0"/>
              </a:rPr>
              <a:t> Сокращение вредных выбросов в атмосферу одно из приоритетных направлений деятельности государства до 2025 года. 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пыл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208" y="1232288"/>
            <a:ext cx="3375445" cy="2230220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D95DAC6-6C0B-4C5B-8C6F-FCC1A8239BCE}"/>
              </a:ext>
            </a:extLst>
          </p:cNvPr>
          <p:cNvSpPr/>
          <p:nvPr/>
        </p:nvSpPr>
        <p:spPr>
          <a:xfrm>
            <a:off x="1464447" y="3643322"/>
            <a:ext cx="6858536" cy="583075"/>
          </a:xfrm>
          <a:prstGeom prst="rect">
            <a:avLst/>
          </a:prstGeom>
        </p:spPr>
        <p:txBody>
          <a:bodyPr wrap="square" lIns="28794" tIns="14398" rIns="28794" bIns="14398">
            <a:spAutoFit/>
          </a:bodyPr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Rubik" pitchFamily="2" charset="-79"/>
                <a:cs typeface="Rubik" pitchFamily="2" charset="-79"/>
              </a:rPr>
              <a:t>В перспективе 1-10 лет проблема будет становиться все более актуальной, так как ужесточаются экологические нормативы.</a:t>
            </a:r>
            <a:endParaRPr lang="ru-RU" dirty="0">
              <a:solidFill>
                <a:srgbClr val="FF0000"/>
              </a:solidFill>
              <a:latin typeface="Rubik" pitchFamily="2" charset="-79"/>
              <a:cs typeface="Rubik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9573880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750A2C39-F150-4C97-8E31-277666034F5D}"/>
              </a:ext>
            </a:extLst>
          </p:cNvPr>
          <p:cNvSpPr txBox="1">
            <a:spLocks/>
          </p:cNvSpPr>
          <p:nvPr/>
        </p:nvSpPr>
        <p:spPr>
          <a:xfrm>
            <a:off x="197514" y="211592"/>
            <a:ext cx="8424936" cy="311861"/>
          </a:xfrm>
          <a:prstGeom prst="rect">
            <a:avLst/>
          </a:prstGeom>
          <a:ln w="3175">
            <a:miter lim="400000"/>
          </a:ln>
        </p:spPr>
        <p:txBody>
          <a:bodyPr lIns="21800" tIns="21800" rIns="21800" bIns="21800">
            <a:noAutofit/>
          </a:bodyPr>
          <a:lstStyle/>
          <a:p>
            <a:pPr algn="ctr" defTabSz="768096">
              <a:spcBef>
                <a:spcPct val="0"/>
              </a:spcBef>
              <a:defRPr/>
            </a:pPr>
            <a:r>
              <a:rPr lang="ru-RU" dirty="0">
                <a:latin typeface="Rubik Medium" pitchFamily="2" charset="-79"/>
                <a:ea typeface="+mj-ea"/>
                <a:cs typeface="Rubik Medium" pitchFamily="2" charset="-79"/>
              </a:rPr>
              <a:t>Типовые актуальные решения</a:t>
            </a:r>
            <a:r>
              <a:rPr lang="en-US" dirty="0">
                <a:latin typeface="Rubik Medium" pitchFamily="2" charset="-79"/>
                <a:ea typeface="+mj-ea"/>
                <a:cs typeface="Rubik Medium" pitchFamily="2" charset="-79"/>
              </a:rPr>
              <a:t> / </a:t>
            </a:r>
            <a:r>
              <a:rPr lang="ru-RU" dirty="0">
                <a:latin typeface="Rubik Medium" pitchFamily="2" charset="-79"/>
                <a:ea typeface="+mj-ea"/>
                <a:cs typeface="Rubik Medium" pitchFamily="2" charset="-79"/>
              </a:rPr>
              <a:t>керамические газовые фильтры «Бакор»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" r="3980"/>
          <a:stretch/>
        </p:blipFill>
        <p:spPr>
          <a:xfrm>
            <a:off x="575556" y="1113588"/>
            <a:ext cx="3567816" cy="316113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9DABF50-FCD9-4828-B52F-C9C805D79991}"/>
              </a:ext>
            </a:extLst>
          </p:cNvPr>
          <p:cNvSpPr/>
          <p:nvPr/>
        </p:nvSpPr>
        <p:spPr>
          <a:xfrm>
            <a:off x="2141730" y="3273832"/>
            <a:ext cx="378042" cy="108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0" tIns="38400" rIns="76800" bIns="38400"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82079D-AE78-496C-BD2D-6004DABAC32A}"/>
              </a:ext>
            </a:extLst>
          </p:cNvPr>
          <p:cNvSpPr txBox="1"/>
          <p:nvPr/>
        </p:nvSpPr>
        <p:spPr>
          <a:xfrm>
            <a:off x="2087726" y="3241276"/>
            <a:ext cx="769761" cy="200661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 1000°C</a:t>
            </a:r>
            <a:endParaRPr lang="ru-RU" sz="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4235EF1-454C-4BA9-B3E5-AACA2544298C}"/>
              </a:ext>
            </a:extLst>
          </p:cNvPr>
          <p:cNvSpPr/>
          <p:nvPr/>
        </p:nvSpPr>
        <p:spPr>
          <a:xfrm>
            <a:off x="953598" y="3813892"/>
            <a:ext cx="378042" cy="108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0" tIns="38400" rIns="76800" bIns="38400"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D9B957F-2A6A-4F82-99D3-A2C486D1DE0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01970" y="735546"/>
            <a:ext cx="4207886" cy="225171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D038EF8-5D49-4CC6-939B-529CFBB65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1921" y="3365592"/>
            <a:ext cx="4279219" cy="97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3880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589596" y="589346"/>
            <a:ext cx="3268289" cy="35708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4418" tIns="24418" rIns="24418" bIns="24418" numCol="1" spcCol="13440" rtlCol="0" anchor="ctr">
            <a:spAutoFit/>
          </a:bodyPr>
          <a:lstStyle/>
          <a:p>
            <a:pPr algn="ctr" defTabSz="860246" hangingPunct="0"/>
            <a:r>
              <a:rPr lang="ru-RU" sz="2000" b="1" dirty="0">
                <a:solidFill>
                  <a:srgbClr val="5E5E5E"/>
                </a:solidFill>
                <a:latin typeface="Rubik Black"/>
                <a:sym typeface="Helvetica Neue"/>
              </a:rPr>
              <a:t>Цель работы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249701" y="857635"/>
            <a:ext cx="6430257" cy="1116296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500" dirty="0">
                <a:latin typeface="Rubik"/>
                <a:cs typeface="Times New Roman" pitchFamily="18" charset="0"/>
              </a:rPr>
              <a:t>Цель работы состоит в разработке керамического связующего, для пористой карбидокремниевой керамики, обладающей высокой термической стойкостью.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643175" y="1982387"/>
            <a:ext cx="3268289" cy="35708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4418" tIns="24418" rIns="24418" bIns="24418" numCol="1" spcCol="13440" rtlCol="0" anchor="ctr">
            <a:spAutoFit/>
          </a:bodyPr>
          <a:lstStyle/>
          <a:p>
            <a:pPr algn="ctr" defTabSz="860246" hangingPunct="0"/>
            <a:r>
              <a:rPr lang="ru-RU" sz="2000" b="1" dirty="0">
                <a:solidFill>
                  <a:srgbClr val="5E5E5E"/>
                </a:solidFill>
                <a:latin typeface="Rubik Black"/>
                <a:sym typeface="Helvetica Neue"/>
              </a:rPr>
              <a:t>Задачи  работы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81775" y="2373511"/>
            <a:ext cx="7662723" cy="1831876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sz="1500" dirty="0">
                <a:latin typeface="Rubik"/>
                <a:cs typeface="Times New Roman" pitchFamily="18" charset="0"/>
              </a:rPr>
              <a:t>Разработать керамическое связующее, позволяющее получить пористую керамику на основе карбида кремния при температуре обжига до 1350 °С.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500" dirty="0">
                <a:latin typeface="Rubik"/>
                <a:cs typeface="Times New Roman" pitchFamily="18" charset="0"/>
              </a:rPr>
              <a:t>Изучить механизм и температурные интервалы </a:t>
            </a:r>
            <a:r>
              <a:rPr lang="ru-RU" sz="1500" dirty="0" err="1">
                <a:latin typeface="Rubik"/>
                <a:cs typeface="Times New Roman" pitchFamily="18" charset="0"/>
              </a:rPr>
              <a:t>фазообразования</a:t>
            </a:r>
            <a:r>
              <a:rPr lang="ru-RU" sz="1500" dirty="0">
                <a:latin typeface="Rubik"/>
                <a:cs typeface="Times New Roman" pitchFamily="18" charset="0"/>
              </a:rPr>
              <a:t> конечных фаз в керамическом связующем.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 marL="288036" indent="-288036"/>
            <a:endParaRPr lang="en-US" dirty="0"/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62918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57489" y="428610"/>
            <a:ext cx="3375445" cy="35708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4418" tIns="24418" rIns="24418" bIns="24418" numCol="1" spcCol="13440" rtlCol="0" anchor="ctr">
            <a:spAutoFit/>
          </a:bodyPr>
          <a:lstStyle/>
          <a:p>
            <a:pPr algn="ctr" defTabSz="860246" hangingPunct="0"/>
            <a:r>
              <a:rPr lang="ru-RU" sz="2000" b="1" dirty="0">
                <a:solidFill>
                  <a:srgbClr val="5E5E5E"/>
                </a:solidFill>
                <a:latin typeface="Rubik Black"/>
                <a:sym typeface="Helvetica Neue"/>
              </a:rPr>
              <a:t>Исходные компоненты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46313" y="1018333"/>
            <a:ext cx="5518585" cy="277605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pPr algn="ctr"/>
            <a:r>
              <a:rPr lang="ru-RU" sz="1300" dirty="0">
                <a:latin typeface="Rubik"/>
                <a:cs typeface="Arial" panose="020B0604020202020204" pitchFamily="34" charset="0"/>
              </a:rPr>
              <a:t>Характеристика природных компонентов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428580" y="3268109"/>
          <a:ext cx="3965102" cy="1247186"/>
        </p:xfrm>
        <a:graphic>
          <a:graphicData uri="http://schemas.openxmlformats.org/drawingml/2006/table">
            <a:tbl>
              <a:tblPr/>
              <a:tblGrid>
                <a:gridCol w="1496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8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8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Компонент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Содержание основного компонента, %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Глинозем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99,6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9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Карбонат лития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99,9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428582" y="3000279"/>
            <a:ext cx="4393437" cy="277605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pPr algn="ctr"/>
            <a:r>
              <a:rPr lang="ru-RU" sz="1300" dirty="0">
                <a:latin typeface="Rubik"/>
                <a:cs typeface="Arial" panose="020B0604020202020204" pitchFamily="34" charset="0"/>
              </a:rPr>
              <a:t>Характеристика искусственных компонентов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5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839141" y="1393297"/>
          <a:ext cx="5787230" cy="1546334"/>
        </p:xfrm>
        <a:graphic>
          <a:graphicData uri="http://schemas.openxmlformats.org/drawingml/2006/table">
            <a:tbl>
              <a:tblPr/>
              <a:tblGrid>
                <a:gridCol w="994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1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0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0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76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61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61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53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53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0661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Компонент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42" marR="514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Содержание оксидов</a:t>
                      </a: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, %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42" marR="514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ППП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42" marR="514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6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Al</a:t>
                      </a:r>
                      <a:r>
                        <a:rPr lang="en-US" sz="900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9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42" marR="514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SiO</a:t>
                      </a:r>
                      <a:r>
                        <a:rPr lang="en-US" sz="900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42" marR="514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Na</a:t>
                      </a:r>
                      <a:r>
                        <a:rPr lang="en-US" sz="900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42" marR="514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en-US" sz="900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42" marR="514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MgO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42" marR="514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Fe</a:t>
                      </a:r>
                      <a:r>
                        <a:rPr lang="en-US" sz="900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900" baseline="-25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42" marR="514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TiO</a:t>
                      </a:r>
                      <a:r>
                        <a:rPr lang="en-US" sz="900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42" marR="514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2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Тальк керамический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42" marR="514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1,08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42" marR="514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66,33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42" marR="514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0,65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42" marR="514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&lt;0,10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42" marR="514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28,34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42" marR="514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3,01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42" marR="514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‑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42" marR="514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5,70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42" marR="514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2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Каолин сухого обогащения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42" marR="514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46,43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42" marR="514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36,39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42" marR="514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0,13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42" marR="514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0,77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42" marR="514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51442" marR="514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0,87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42" marR="514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1,61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42" marR="514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11,80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42" marR="514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Пирофиллит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42" marR="514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19,7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42" marR="514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70,1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42" marR="514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0,34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42" marR="514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0,16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42" marR="514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51442" marR="514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1,3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42" marR="514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‑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42" marR="514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5,60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42" marR="514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262918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1517629" y="107710"/>
            <a:ext cx="5150057" cy="354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800" tIns="38400" rIns="76800" bIns="38400" numCol="1" anchor="ctr" anchorCtr="0" compatLnSpc="1">
            <a:prstTxWarp prst="textNoShape">
              <a:avLst/>
            </a:prstTxWarp>
            <a:spAutoFit/>
          </a:bodyPr>
          <a:lstStyle/>
          <a:p>
            <a:pPr marL="384048" lvl="1" algn="ctr" defTabSz="768096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ubik Black" pitchFamily="2" charset="-79"/>
                <a:ea typeface="Times New Roman" pitchFamily="18" charset="0"/>
                <a:cs typeface="Rubik Black" pitchFamily="2" charset="-79"/>
              </a:rPr>
              <a:t>Характеристики исходных компонентов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ubik Black" pitchFamily="2" charset="-79"/>
              <a:cs typeface="Rubik Black" pitchFamily="2" charset="-79"/>
            </a:endParaRPr>
          </a:p>
        </p:txBody>
      </p:sp>
      <p:pic>
        <p:nvPicPr>
          <p:cNvPr id="4" name="Рисунок 3" descr="E:\ДТА\03.10.2022-КаолинКЧ2-3.png"/>
          <p:cNvPicPr/>
          <p:nvPr/>
        </p:nvPicPr>
        <p:blipFill>
          <a:blip r:embed="rId3"/>
          <a:srcRect b="14564"/>
          <a:stretch>
            <a:fillRect/>
          </a:stretch>
        </p:blipFill>
        <p:spPr bwMode="auto">
          <a:xfrm>
            <a:off x="499505" y="589805"/>
            <a:ext cx="3750983" cy="203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53090" y="2625316"/>
            <a:ext cx="3590227" cy="446882"/>
          </a:xfrm>
          <a:prstGeom prst="rect">
            <a:avLst/>
          </a:prstGeom>
        </p:spPr>
        <p:txBody>
          <a:bodyPr wrap="square" lIns="76800" tIns="38400" rIns="76800" bIns="38400">
            <a:spAutoFit/>
          </a:bodyPr>
          <a:lstStyle/>
          <a:p>
            <a:r>
              <a:rPr lang="ru-RU" sz="1200" dirty="0">
                <a:latin typeface="Times New Roman"/>
                <a:ea typeface="Times New Roman"/>
              </a:rPr>
              <a:t>Термогравиметрическая кривая каолина сухого обогащения</a:t>
            </a:r>
            <a:endParaRPr lang="ru-RU" sz="1200" dirty="0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2857488" y="3000378"/>
            <a:ext cx="2125539" cy="26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800" tIns="38400" rIns="76800" bIns="38400" numCol="1" anchor="ctr" anchorCtr="0" compatLnSpc="1">
            <a:prstTxWarp prst="textNoShape">
              <a:avLst/>
            </a:prstTxWarp>
            <a:spAutoFit/>
          </a:bodyPr>
          <a:lstStyle/>
          <a:p>
            <a:pPr defTabSz="768096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2( Al</a:t>
            </a:r>
            <a:r>
              <a:rPr lang="en-US" sz="1200" i="1" baseline="-30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en-US" sz="12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lang="en-US" sz="1200" i="1" baseline="-30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lang="en-US" sz="12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·2SiO</a:t>
            </a:r>
            <a:r>
              <a:rPr lang="en-US" sz="1200" i="1" baseline="-30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en-US" sz="12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) + 2 H</a:t>
            </a:r>
            <a:r>
              <a:rPr lang="en-US" sz="1200" i="1" baseline="-30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en-US" sz="12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lang="ru-RU" sz="600" dirty="0">
                <a:latin typeface="Arial" pitchFamily="34" charset="0"/>
                <a:cs typeface="Arial" pitchFamily="34" charset="0"/>
              </a:rPr>
              <a:t> </a:t>
            </a: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20"/>
          <p:cNvGrpSpPr/>
          <p:nvPr/>
        </p:nvGrpSpPr>
        <p:grpSpPr>
          <a:xfrm>
            <a:off x="713847" y="3053845"/>
            <a:ext cx="4358219" cy="1152226"/>
            <a:chOff x="6380958" y="1786720"/>
            <a:chExt cx="4714908" cy="1536658"/>
          </a:xfrm>
        </p:grpSpPr>
        <p:sp>
          <p:nvSpPr>
            <p:cNvPr id="61443" name="Rectangle 3"/>
            <p:cNvSpPr>
              <a:spLocks noChangeArrowheads="1"/>
            </p:cNvSpPr>
            <p:nvPr/>
          </p:nvSpPr>
          <p:spPr bwMode="auto">
            <a:xfrm>
              <a:off x="6380958" y="1786720"/>
              <a:ext cx="4714908" cy="369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76809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i="1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Al</a:t>
              </a:r>
              <a:r>
                <a:rPr lang="en-US" sz="1200" i="1" baseline="-30000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r>
                <a:rPr lang="en-US" sz="1200" i="1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O</a:t>
              </a:r>
              <a:r>
                <a:rPr lang="en-US" sz="1200" i="1" baseline="-30000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3</a:t>
              </a:r>
              <a:r>
                <a:rPr lang="en-US" sz="1200" i="1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·2SiO</a:t>
              </a:r>
              <a:r>
                <a:rPr lang="en-US" sz="1200" i="1" baseline="-30000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r>
                <a:rPr lang="en-US" sz="1200" i="1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·2H</a:t>
              </a:r>
              <a:r>
                <a:rPr lang="en-US" sz="1200" i="1" baseline="-30000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r>
                <a:rPr lang="en-US" sz="1200" i="1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O </a:t>
              </a:r>
              <a:endParaRPr lang="en-US" sz="15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1442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927194" y="1810686"/>
              <a:ext cx="676275" cy="323850"/>
            </a:xfrm>
            <a:prstGeom prst="rect">
              <a:avLst/>
            </a:prstGeom>
            <a:noFill/>
          </p:spPr>
        </p:pic>
        <p:sp>
          <p:nvSpPr>
            <p:cNvPr id="61446" name="Rectangle 6"/>
            <p:cNvSpPr>
              <a:spLocks noChangeArrowheads="1"/>
            </p:cNvSpPr>
            <p:nvPr/>
          </p:nvSpPr>
          <p:spPr bwMode="auto">
            <a:xfrm>
              <a:off x="6452395" y="2429662"/>
              <a:ext cx="1451736" cy="615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76809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i="1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2(Al</a:t>
              </a:r>
              <a:r>
                <a:rPr lang="en-US" sz="1200" i="1" baseline="-30000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r>
                <a:rPr lang="en-US" sz="1200" i="1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O</a:t>
              </a:r>
              <a:r>
                <a:rPr lang="en-US" sz="1200" i="1" baseline="-30000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3</a:t>
              </a:r>
              <a:r>
                <a:rPr lang="en-US" sz="1200" i="1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·2SiO</a:t>
              </a:r>
              <a:r>
                <a:rPr lang="en-US" sz="1200" i="1" baseline="-30000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r>
                <a:rPr lang="en-US" sz="1200" i="1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) </a:t>
              </a:r>
              <a:endParaRPr lang="en-US" sz="15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1445" name="Picture 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927194" y="2668142"/>
              <a:ext cx="666749" cy="323850"/>
            </a:xfrm>
            <a:prstGeom prst="rect">
              <a:avLst/>
            </a:prstGeom>
            <a:noFill/>
          </p:spPr>
        </p:pic>
        <p:sp>
          <p:nvSpPr>
            <p:cNvPr id="61447" name="Rectangle 7"/>
            <p:cNvSpPr>
              <a:spLocks noChangeArrowheads="1"/>
            </p:cNvSpPr>
            <p:nvPr/>
          </p:nvSpPr>
          <p:spPr bwMode="auto">
            <a:xfrm>
              <a:off x="8738411" y="2429662"/>
              <a:ext cx="1951802" cy="615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76809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i="1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2 Al</a:t>
              </a:r>
              <a:r>
                <a:rPr lang="en-US" sz="1200" i="1" baseline="-30000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r>
                <a:rPr lang="en-US" sz="1200" i="1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O</a:t>
              </a:r>
              <a:r>
                <a:rPr lang="en-US" sz="1200" i="1" baseline="-30000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3</a:t>
              </a:r>
              <a:r>
                <a:rPr lang="en-US" sz="1200" i="1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SiO</a:t>
              </a:r>
              <a:r>
                <a:rPr lang="en-US" sz="1200" i="1" baseline="-30000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r>
                <a:rPr lang="en-US" sz="1200" i="1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+ SiO</a:t>
              </a:r>
              <a:r>
                <a:rPr lang="en-US" sz="1200" i="1" baseline="-30000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r>
                <a:rPr lang="ru-RU" sz="600" dirty="0">
                  <a:latin typeface="Arial" pitchFamily="34" charset="0"/>
                  <a:cs typeface="Arial" pitchFamily="34" charset="0"/>
                </a:rPr>
                <a:t> </a:t>
              </a:r>
              <a:endParaRPr lang="ru-RU" sz="15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6523834" y="2072472"/>
              <a:ext cx="1235531" cy="3694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 err="1">
                  <a:latin typeface="Times New Roman"/>
                  <a:ea typeface="Times New Roman"/>
                </a:rPr>
                <a:t>Каолиннит</a:t>
              </a:r>
              <a:endParaRPr lang="ru-RU" sz="1200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8881287" y="2072472"/>
              <a:ext cx="1428759" cy="6156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 err="1">
                  <a:latin typeface="Times New Roman"/>
                  <a:ea typeface="Times New Roman"/>
                </a:rPr>
                <a:t>Метакаолиннит</a:t>
              </a:r>
              <a:endParaRPr lang="ru-RU" sz="1200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458785" y="2953960"/>
              <a:ext cx="1428758" cy="3694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 err="1">
                  <a:latin typeface="Times New Roman"/>
                  <a:ea typeface="Times New Roman"/>
                </a:rPr>
                <a:t>Метакаолиннит</a:t>
              </a:r>
              <a:endParaRPr lang="ru-RU" sz="1200" dirty="0"/>
            </a:p>
          </p:txBody>
        </p:sp>
      </p:grpSp>
      <p:graphicFrame>
        <p:nvGraphicFramePr>
          <p:cNvPr id="61448" name="Object 8"/>
          <p:cNvGraphicFramePr>
            <a:graphicFrameLocks noChangeAspect="1"/>
          </p:cNvGraphicFramePr>
          <p:nvPr/>
        </p:nvGraphicFramePr>
        <p:xfrm>
          <a:off x="4625585" y="804069"/>
          <a:ext cx="3376472" cy="1821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Visio" r:id="rId6" imgW="7102876" imgH="4344840" progId="Visio.Drawing.11">
                  <p:embed/>
                </p:oleObj>
              </mc:Choice>
              <mc:Fallback>
                <p:oleObj name="Visio" r:id="rId6" imgW="7102876" imgH="4344840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5585" y="804069"/>
                        <a:ext cx="3376472" cy="18218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5000683" y="3053845"/>
            <a:ext cx="2464932" cy="537676"/>
          </a:xfrm>
          <a:prstGeom prst="rect">
            <a:avLst/>
          </a:prstGeom>
        </p:spPr>
        <p:txBody>
          <a:bodyPr wrap="square" lIns="76800" tIns="38400" rIns="76800" bIns="3840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300" dirty="0">
                <a:latin typeface="Times New Roman" pitchFamily="18" charset="0"/>
                <a:ea typeface="Times New Roman"/>
                <a:cs typeface="Times New Roman" pitchFamily="18" charset="0"/>
              </a:rPr>
              <a:t>Каолинит - основной компонент</a:t>
            </a:r>
          </a:p>
          <a:p>
            <a:pPr algn="just">
              <a:lnSpc>
                <a:spcPct val="115000"/>
              </a:lnSpc>
            </a:pPr>
            <a:r>
              <a:rPr lang="ru-RU" sz="1300" dirty="0" err="1">
                <a:latin typeface="Times New Roman" pitchFamily="18" charset="0"/>
                <a:ea typeface="Times New Roman"/>
                <a:cs typeface="Times New Roman" pitchFamily="18" charset="0"/>
              </a:rPr>
              <a:t>α </a:t>
            </a:r>
            <a:r>
              <a:rPr lang="ru-RU" sz="1300" dirty="0">
                <a:latin typeface="Times New Roman" pitchFamily="18" charset="0"/>
                <a:ea typeface="Times New Roman"/>
                <a:cs typeface="Times New Roman" pitchFamily="18" charset="0"/>
              </a:rPr>
              <a:t>– кварц – в виде примеси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732757" y="2625316"/>
            <a:ext cx="2732859" cy="446882"/>
          </a:xfrm>
          <a:prstGeom prst="rect">
            <a:avLst/>
          </a:prstGeom>
        </p:spPr>
        <p:txBody>
          <a:bodyPr wrap="square" lIns="76800" tIns="38400" rIns="76800" bIns="38400">
            <a:spAutoFit/>
          </a:bodyPr>
          <a:lstStyle/>
          <a:p>
            <a:r>
              <a:rPr lang="ru-RU" sz="1200" dirty="0">
                <a:latin typeface="Times New Roman"/>
                <a:ea typeface="Times New Roman"/>
              </a:rPr>
              <a:t>Фазовый состав каолина сухого обогащения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09573880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7" name="Рисунок 6" descr="E:\ДТА\04.10.2022-Тальк ТМК 28-3.png"/>
          <p:cNvPicPr/>
          <p:nvPr/>
        </p:nvPicPr>
        <p:blipFill>
          <a:blip r:embed="rId3"/>
          <a:srcRect r="1904" b="15438"/>
          <a:stretch>
            <a:fillRect/>
          </a:stretch>
        </p:blipFill>
        <p:spPr bwMode="auto">
          <a:xfrm>
            <a:off x="713845" y="643371"/>
            <a:ext cx="3697398" cy="2142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196115" y="2839581"/>
            <a:ext cx="2464932" cy="446882"/>
          </a:xfrm>
          <a:prstGeom prst="rect">
            <a:avLst/>
          </a:prstGeom>
        </p:spPr>
        <p:txBody>
          <a:bodyPr wrap="square" lIns="76800" tIns="38400" rIns="76800" bIns="38400">
            <a:spAutoFit/>
          </a:bodyPr>
          <a:lstStyle/>
          <a:p>
            <a:pPr lvl="0"/>
            <a:r>
              <a:rPr lang="ru-RU" sz="1200" dirty="0">
                <a:solidFill>
                  <a:prstClr val="black"/>
                </a:solidFill>
                <a:latin typeface="Times New Roman"/>
                <a:ea typeface="Times New Roman"/>
              </a:rPr>
              <a:t>Термогравиметрическая кривая талька</a:t>
            </a:r>
            <a:endParaRPr lang="ru-RU" sz="1200" dirty="0">
              <a:solidFill>
                <a:prstClr val="black"/>
              </a:solidFill>
            </a:endParaRPr>
          </a:p>
        </p:txBody>
      </p:sp>
      <p:grpSp>
        <p:nvGrpSpPr>
          <p:cNvPr id="3" name="Группа 13"/>
          <p:cNvGrpSpPr/>
          <p:nvPr/>
        </p:nvGrpSpPr>
        <p:grpSpPr>
          <a:xfrm>
            <a:off x="642910" y="3286130"/>
            <a:ext cx="4447510" cy="652208"/>
            <a:chOff x="6166644" y="2001034"/>
            <a:chExt cx="5095074" cy="869813"/>
          </a:xfrm>
        </p:grpSpPr>
        <p:sp>
          <p:nvSpPr>
            <p:cNvPr id="62469" name="Rectangle 5"/>
            <p:cNvSpPr>
              <a:spLocks noChangeArrowheads="1"/>
            </p:cNvSpPr>
            <p:nvPr/>
          </p:nvSpPr>
          <p:spPr bwMode="auto">
            <a:xfrm>
              <a:off x="6166644" y="2001034"/>
              <a:ext cx="1951802" cy="615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76809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i="1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2(3MgO·4SiO</a:t>
              </a:r>
              <a:r>
                <a:rPr lang="en-US" sz="1200" i="1" baseline="-30000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r>
                <a:rPr lang="en-US" sz="1200" i="1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·H</a:t>
              </a:r>
              <a:r>
                <a:rPr lang="en-US" sz="1200" i="1" baseline="-30000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r>
                <a:rPr lang="en-US" sz="1200" i="1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O)</a:t>
              </a:r>
              <a:endParaRPr lang="en-US" sz="15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2468" name="Picture 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24032" y="2001034"/>
              <a:ext cx="638175" cy="323850"/>
            </a:xfrm>
            <a:prstGeom prst="rect">
              <a:avLst/>
            </a:prstGeom>
            <a:noFill/>
          </p:spPr>
        </p:pic>
        <p:sp>
          <p:nvSpPr>
            <p:cNvPr id="62470" name="Rectangle 6"/>
            <p:cNvSpPr>
              <a:spLocks noChangeArrowheads="1"/>
            </p:cNvSpPr>
            <p:nvPr/>
          </p:nvSpPr>
          <p:spPr bwMode="auto">
            <a:xfrm>
              <a:off x="8738412" y="2001034"/>
              <a:ext cx="2523306" cy="615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76809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i="1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2(3MgO·2SiO</a:t>
              </a:r>
              <a:r>
                <a:rPr lang="en-US" sz="1200" i="1" baseline="-30000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r>
                <a:rPr lang="en-US" sz="1200" i="1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)+2SiO</a:t>
              </a:r>
              <a:r>
                <a:rPr lang="en-US" sz="1200" i="1" baseline="-30000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r>
                <a:rPr lang="en-US" sz="1200" i="1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+2H</a:t>
              </a:r>
              <a:r>
                <a:rPr lang="en-US" sz="1200" i="1" baseline="-30000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r>
                <a:rPr lang="en-US" sz="1200" i="1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O</a:t>
              </a:r>
              <a:r>
                <a:rPr lang="ru-RU" sz="600" dirty="0">
                  <a:latin typeface="Arial" pitchFamily="34" charset="0"/>
                  <a:cs typeface="Arial" pitchFamily="34" charset="0"/>
                </a:rPr>
                <a:t> </a:t>
              </a:r>
              <a:endParaRPr lang="ru-RU" sz="15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494002" y="2477398"/>
              <a:ext cx="928694" cy="3694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latin typeface="Times New Roman"/>
                  <a:ea typeface="Times New Roman"/>
                </a:rPr>
                <a:t>Тальк</a:t>
              </a:r>
              <a:endParaRPr lang="ru-RU" sz="1200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8970213" y="2501431"/>
              <a:ext cx="1333632" cy="3694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 err="1">
                  <a:latin typeface="Times New Roman"/>
                  <a:ea typeface="Times New Roman"/>
                </a:rPr>
                <a:t>Энстатит</a:t>
              </a:r>
              <a:endParaRPr lang="ru-RU" sz="1200" dirty="0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5375783" y="2732449"/>
            <a:ext cx="2732859" cy="262216"/>
          </a:xfrm>
          <a:prstGeom prst="rect">
            <a:avLst/>
          </a:prstGeom>
        </p:spPr>
        <p:txBody>
          <a:bodyPr wrap="square" lIns="76800" tIns="38400" rIns="76800" bIns="38400">
            <a:spAutoFit/>
          </a:bodyPr>
          <a:lstStyle/>
          <a:p>
            <a:r>
              <a:rPr lang="ru-RU" sz="1200" dirty="0">
                <a:latin typeface="Times New Roman"/>
                <a:ea typeface="Times New Roman"/>
              </a:rPr>
              <a:t>Фазовый состав талька</a:t>
            </a:r>
            <a:endParaRPr lang="ru-RU" sz="1200" dirty="0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946313" y="161277"/>
            <a:ext cx="5150057" cy="354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800" tIns="38400" rIns="76800" bIns="38400" numCol="1" anchor="ctr" anchorCtr="0" compatLnSpc="1">
            <a:prstTxWarp prst="textNoShape">
              <a:avLst/>
            </a:prstTxWarp>
            <a:spAutoFit/>
          </a:bodyPr>
          <a:lstStyle/>
          <a:p>
            <a:pPr marL="384048" lvl="1" algn="ctr" defTabSz="768096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ubik Black" pitchFamily="2" charset="-79"/>
                <a:ea typeface="Times New Roman" pitchFamily="18" charset="0"/>
                <a:cs typeface="Rubik Black" pitchFamily="2" charset="-79"/>
              </a:rPr>
              <a:t>Характеристики исходных компонентов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ubik Black" pitchFamily="2" charset="-79"/>
              <a:cs typeface="Rubik Black" pitchFamily="2" charset="-79"/>
            </a:endParaRPr>
          </a:p>
        </p:txBody>
      </p:sp>
      <p:graphicFrame>
        <p:nvGraphicFramePr>
          <p:cNvPr id="62471" name="Object 7"/>
          <p:cNvGraphicFramePr>
            <a:graphicFrameLocks noChangeAspect="1"/>
          </p:cNvGraphicFramePr>
          <p:nvPr/>
        </p:nvGraphicFramePr>
        <p:xfrm>
          <a:off x="5000684" y="643370"/>
          <a:ext cx="3000787" cy="1981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Visio" r:id="rId5" imgW="7066948" imgH="4339980" progId="Visio.Drawing.11">
                  <p:embed/>
                </p:oleObj>
              </mc:Choice>
              <mc:Fallback>
                <p:oleObj name="Visio" r:id="rId5" imgW="7066948" imgH="4339980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84" y="643370"/>
                        <a:ext cx="3000787" cy="19819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5107855" y="3000278"/>
            <a:ext cx="4570214" cy="502282"/>
          </a:xfrm>
          <a:prstGeom prst="rect">
            <a:avLst/>
          </a:prstGeom>
        </p:spPr>
        <p:txBody>
          <a:bodyPr lIns="76800" tIns="38400" rIns="76800" bIns="3840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Тальк  - основной компонент</a:t>
            </a:r>
            <a:endParaRPr lang="ru-RU" sz="12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ru-RU" sz="1200" dirty="0" err="1">
                <a:latin typeface="Times New Roman"/>
                <a:ea typeface="Times New Roman"/>
                <a:cs typeface="Times New Roman"/>
              </a:rPr>
              <a:t>α 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– кварц – в виде примеси </a:t>
            </a:r>
            <a:endParaRPr lang="ru-RU" sz="1200" dirty="0">
              <a:ea typeface="Times New Roman"/>
              <a:cs typeface="Times New Roman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3" name="Рисунок 2" descr="E:\ДТА\10.11.2023-Пирофиллит-1.png"/>
          <p:cNvPicPr/>
          <p:nvPr/>
        </p:nvPicPr>
        <p:blipFill>
          <a:blip r:embed="rId3" cstate="print"/>
          <a:srcRect r="1190" b="14563"/>
          <a:stretch>
            <a:fillRect/>
          </a:stretch>
        </p:blipFill>
        <p:spPr bwMode="auto">
          <a:xfrm>
            <a:off x="713847" y="696937"/>
            <a:ext cx="3750983" cy="230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00100" y="3071816"/>
            <a:ext cx="3429024" cy="262216"/>
          </a:xfrm>
          <a:prstGeom prst="rect">
            <a:avLst/>
          </a:prstGeom>
        </p:spPr>
        <p:txBody>
          <a:bodyPr wrap="square" lIns="76800" tIns="38400" rIns="76800" bIns="38400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Термогравиметрическая кривая пирофиллита</a:t>
            </a:r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500035" y="3428808"/>
            <a:ext cx="1499864" cy="26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800" tIns="38400" rIns="76800" bIns="38400" numCol="1" anchor="ctr" anchorCtr="0" compatLnSpc="1">
            <a:prstTxWarp prst="textNoShape">
              <a:avLst/>
            </a:prstTxWarp>
            <a:spAutoFit/>
          </a:bodyPr>
          <a:lstStyle/>
          <a:p>
            <a:pPr defTabSz="768096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Al</a:t>
            </a:r>
            <a:r>
              <a:rPr lang="en-US" sz="1200" i="1" baseline="-30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en-US" sz="12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lang="en-US" sz="1200" i="1" baseline="-30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lang="en-US" sz="12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·4SiO</a:t>
            </a:r>
            <a:r>
              <a:rPr lang="en-US" sz="1200" i="1" baseline="-30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en-US" sz="12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·2H</a:t>
            </a:r>
            <a:r>
              <a:rPr lang="en-US" sz="1200" i="1" baseline="-30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en-US" sz="12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O </a:t>
            </a:r>
            <a:endParaRPr lang="en-US" sz="1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3429006"/>
            <a:ext cx="507272" cy="242831"/>
          </a:xfrm>
          <a:prstGeom prst="rect">
            <a:avLst/>
          </a:prstGeom>
          <a:noFill/>
        </p:spPr>
      </p:pic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2589338" y="3428808"/>
            <a:ext cx="1946311" cy="26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800" tIns="38400" rIns="76800" bIns="38400" numCol="1" anchor="ctr" anchorCtr="0" compatLnSpc="1">
            <a:prstTxWarp prst="textNoShape">
              <a:avLst/>
            </a:prstTxWarp>
            <a:spAutoFit/>
          </a:bodyPr>
          <a:lstStyle/>
          <a:p>
            <a:pPr defTabSz="768096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2( Al</a:t>
            </a:r>
            <a:r>
              <a:rPr lang="en-US" sz="1200" i="1" baseline="-30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en-US" sz="12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lang="en-US" sz="1200" i="1" baseline="-30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lang="en-US" sz="12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·4SiO</a:t>
            </a:r>
            <a:r>
              <a:rPr lang="en-US" sz="1200" i="1" baseline="-30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en-US" sz="12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) + 2 H</a:t>
            </a:r>
            <a:r>
              <a:rPr lang="en-US" sz="1200" i="1" baseline="-30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en-US" sz="12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lang="ru-RU" sz="600" dirty="0">
                <a:latin typeface="Arial" pitchFamily="34" charset="0"/>
                <a:cs typeface="Arial" pitchFamily="34" charset="0"/>
              </a:rPr>
              <a:t> </a:t>
            </a: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3643072"/>
            <a:ext cx="1089059" cy="262216"/>
          </a:xfrm>
          <a:prstGeom prst="rect">
            <a:avLst/>
          </a:prstGeom>
        </p:spPr>
        <p:txBody>
          <a:bodyPr wrap="square" lIns="76800" tIns="38400" rIns="76800" bIns="38400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Пирофиллит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89336" y="3589506"/>
            <a:ext cx="1482597" cy="262216"/>
          </a:xfrm>
          <a:prstGeom prst="rect">
            <a:avLst/>
          </a:prstGeom>
        </p:spPr>
        <p:txBody>
          <a:bodyPr wrap="square" lIns="76800" tIns="38400" rIns="76800" bIns="38400">
            <a:spAutoFit/>
          </a:bodyPr>
          <a:lstStyle/>
          <a:p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Метапирофиллит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500034" y="3857336"/>
            <a:ext cx="1249170" cy="26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800" tIns="38400" rIns="76800" bIns="38400" numCol="1" anchor="ctr" anchorCtr="0" compatLnSpc="1">
            <a:prstTxWarp prst="textNoShape">
              <a:avLst/>
            </a:prstTxWarp>
            <a:spAutoFit/>
          </a:bodyPr>
          <a:lstStyle/>
          <a:p>
            <a:pPr defTabSz="768096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3(Al</a:t>
            </a:r>
            <a:r>
              <a:rPr lang="en-US" sz="1200" i="1" baseline="-30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en-US" sz="12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lang="en-US" sz="1200" i="1" baseline="-30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lang="en-US" sz="12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·4SiO</a:t>
            </a:r>
            <a:r>
              <a:rPr lang="en-US" sz="1200" i="1" baseline="-30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en-US" sz="12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en-US" sz="1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31970" y="3857337"/>
            <a:ext cx="614442" cy="242831"/>
          </a:xfrm>
          <a:prstGeom prst="rect">
            <a:avLst/>
          </a:prstGeom>
          <a:noFill/>
        </p:spPr>
      </p:pic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2482167" y="3857336"/>
            <a:ext cx="1875519" cy="26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800" tIns="38400" rIns="76800" bIns="38400" numCol="1" anchor="ctr" anchorCtr="0" compatLnSpc="1">
            <a:prstTxWarp prst="textNoShape">
              <a:avLst/>
            </a:prstTxWarp>
            <a:spAutoFit/>
          </a:bodyPr>
          <a:lstStyle/>
          <a:p>
            <a:pPr defTabSz="768096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3Al</a:t>
            </a:r>
            <a:r>
              <a:rPr lang="en-US" sz="1200" i="1" baseline="-30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en-US" sz="12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lang="en-US" sz="1200" i="1" baseline="-30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lang="en-US" sz="12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·2SiO</a:t>
            </a:r>
            <a:r>
              <a:rPr lang="en-US" sz="1200" i="1" baseline="-30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2 </a:t>
            </a:r>
            <a:r>
              <a:rPr lang="en-US" sz="12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+ 10 SiO</a:t>
            </a:r>
            <a:r>
              <a:rPr lang="en-US" sz="1200" i="1" baseline="-30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ru-RU" sz="600" dirty="0">
                <a:latin typeface="Arial" pitchFamily="34" charset="0"/>
                <a:cs typeface="Arial" pitchFamily="34" charset="0"/>
              </a:rPr>
              <a:t> </a:t>
            </a: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3495" name="Object 7"/>
          <p:cNvGraphicFramePr>
            <a:graphicFrameLocks noChangeAspect="1"/>
          </p:cNvGraphicFramePr>
          <p:nvPr/>
        </p:nvGraphicFramePr>
        <p:xfrm>
          <a:off x="5054269" y="911201"/>
          <a:ext cx="3268714" cy="1981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Visio" r:id="rId6" imgW="7351938" imgH="4440150" progId="Visio.Drawing.11">
                  <p:embed/>
                </p:oleObj>
              </mc:Choice>
              <mc:Fallback>
                <p:oleObj name="Visio" r:id="rId6" imgW="7351938" imgH="4440150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4269" y="911201"/>
                        <a:ext cx="3268714" cy="19819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5482953" y="3000279"/>
            <a:ext cx="2589509" cy="262216"/>
          </a:xfrm>
          <a:prstGeom prst="rect">
            <a:avLst/>
          </a:prstGeom>
        </p:spPr>
        <p:txBody>
          <a:bodyPr wrap="square" lIns="76800" tIns="38400" rIns="76800" bIns="38400">
            <a:spAutoFit/>
          </a:bodyPr>
          <a:lstStyle/>
          <a:p>
            <a:r>
              <a:rPr lang="ru-RU" sz="1200" dirty="0">
                <a:latin typeface="Times New Roman"/>
                <a:ea typeface="Times New Roman"/>
              </a:rPr>
              <a:t>Фазовый состав пирофиллита</a:t>
            </a:r>
            <a:endParaRPr lang="ru-RU" sz="1200" dirty="0"/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5429367" y="3214543"/>
            <a:ext cx="2197004" cy="631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800" tIns="38400" rIns="76800" bIns="38400" numCol="1" anchor="ctr" anchorCtr="0" compatLnSpc="1">
            <a:prstTxWarp prst="textNoShape">
              <a:avLst/>
            </a:prstTxWarp>
            <a:spAutoFit/>
          </a:bodyPr>
          <a:lstStyle/>
          <a:p>
            <a:pPr defTabSz="768096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Пирофиллит – основной компонент</a:t>
            </a:r>
          </a:p>
          <a:p>
            <a:pPr defTabSz="7680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α </a:t>
            </a:r>
            <a:r>
              <a:rPr lang="ru-RU" sz="1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кварц – в виде примеси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1785556" y="136504"/>
            <a:ext cx="5150057" cy="354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800" tIns="38400" rIns="76800" bIns="38400" numCol="1" anchor="ctr" anchorCtr="0" compatLnSpc="1">
            <a:prstTxWarp prst="textNoShape">
              <a:avLst/>
            </a:prstTxWarp>
            <a:spAutoFit/>
          </a:bodyPr>
          <a:lstStyle/>
          <a:p>
            <a:pPr marL="384048" lvl="1" algn="ctr" defTabSz="768096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ubik Black" pitchFamily="2" charset="-79"/>
                <a:ea typeface="Times New Roman" pitchFamily="18" charset="0"/>
                <a:cs typeface="Rubik Black" pitchFamily="2" charset="-79"/>
              </a:rPr>
              <a:t>Характеристики исходных компонентов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ubik Black" pitchFamily="2" charset="-79"/>
              <a:cs typeface="Rubik Black" pitchFamily="2" charset="-79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0034" y="4071601"/>
            <a:ext cx="1339106" cy="262216"/>
          </a:xfrm>
          <a:prstGeom prst="rect">
            <a:avLst/>
          </a:prstGeom>
        </p:spPr>
        <p:txBody>
          <a:bodyPr wrap="square" lIns="76800" tIns="38400" rIns="76800" bIns="38400">
            <a:spAutoFit/>
          </a:bodyPr>
          <a:lstStyle/>
          <a:p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Метапирофиллит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642924" y="4071601"/>
            <a:ext cx="696611" cy="262216"/>
          </a:xfrm>
          <a:prstGeom prst="rect">
            <a:avLst/>
          </a:prstGeom>
        </p:spPr>
        <p:txBody>
          <a:bodyPr wrap="square" lIns="76800" tIns="38400" rIns="76800" bIns="38400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Муллит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99504" y="321974"/>
            <a:ext cx="6960360" cy="354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800" tIns="38400" rIns="76800" bIns="38400" numCol="1" anchor="ctr" anchorCtr="0" compatLnSpc="1">
            <a:prstTxWarp prst="textNoShape">
              <a:avLst/>
            </a:prstTxWarp>
            <a:spAutoFit/>
          </a:bodyPr>
          <a:lstStyle/>
          <a:p>
            <a:pPr marL="384048" lvl="1" algn="ctr" defTabSz="768096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ubik Black" pitchFamily="2" charset="-79"/>
                <a:ea typeface="Times New Roman" pitchFamily="18" charset="0"/>
                <a:cs typeface="Rubik Black" pitchFamily="2" charset="-79"/>
              </a:rPr>
              <a:t>Термические исследования керамического связующего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ubik Black" pitchFamily="2" charset="-79"/>
              <a:cs typeface="Rubik Black" pitchFamily="2" charset="-79"/>
            </a:endParaRPr>
          </a:p>
        </p:txBody>
      </p:sp>
      <p:pic>
        <p:nvPicPr>
          <p:cNvPr id="4" name="Рисунок 3" descr="Безымянный3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767431" y="643372"/>
            <a:ext cx="3268714" cy="16605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74602" y="2303920"/>
            <a:ext cx="3664202" cy="262216"/>
          </a:xfrm>
          <a:prstGeom prst="rect">
            <a:avLst/>
          </a:prstGeom>
        </p:spPr>
        <p:txBody>
          <a:bodyPr wrap="none" lIns="76800" tIns="38400" rIns="76800" bIns="38400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Термогравиметрическая кривая  связующего (нагрев)</a:t>
            </a:r>
          </a:p>
        </p:txBody>
      </p:sp>
      <p:pic>
        <p:nvPicPr>
          <p:cNvPr id="6" name="Рисунок 5" descr="24.04.2023-Связка ЭКС-Охлаждение_2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4602" y="2518184"/>
            <a:ext cx="3014768" cy="156252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28188" y="4071601"/>
            <a:ext cx="4053090" cy="262216"/>
          </a:xfrm>
          <a:prstGeom prst="rect">
            <a:avLst/>
          </a:prstGeom>
        </p:spPr>
        <p:txBody>
          <a:bodyPr wrap="none" lIns="76800" tIns="38400" rIns="76800" bIns="38400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Термогравиметрическая кривая  связующего (охлаждение) </a:t>
            </a:r>
          </a:p>
        </p:txBody>
      </p:sp>
      <p:pic>
        <p:nvPicPr>
          <p:cNvPr id="8" name="Рисунок 7" descr="E:\Дилатометрия\ЭКС + SiC.png"/>
          <p:cNvPicPr/>
          <p:nvPr/>
        </p:nvPicPr>
        <p:blipFill>
          <a:blip r:embed="rId4"/>
          <a:srcRect r="3271" b="14773"/>
          <a:stretch>
            <a:fillRect/>
          </a:stretch>
        </p:blipFill>
        <p:spPr bwMode="auto">
          <a:xfrm>
            <a:off x="4464830" y="1125466"/>
            <a:ext cx="3536641" cy="1981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572001" y="3160977"/>
            <a:ext cx="3965325" cy="446882"/>
          </a:xfrm>
          <a:prstGeom prst="rect">
            <a:avLst/>
          </a:prstGeom>
        </p:spPr>
        <p:txBody>
          <a:bodyPr wrap="square" lIns="76800" tIns="38400" rIns="76800" bIns="38400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Кривая непрерывной усадки образца  с керамическим связующим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856</Words>
  <Application>Microsoft Office PowerPoint</Application>
  <PresentationFormat>Экран (16:9)</PresentationFormat>
  <Paragraphs>166</Paragraphs>
  <Slides>15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7" baseType="lpstr">
      <vt:lpstr>Arial</vt:lpstr>
      <vt:lpstr>Calibri</vt:lpstr>
      <vt:lpstr>Helvetica Neue Medium</vt:lpstr>
      <vt:lpstr>Rubik</vt:lpstr>
      <vt:lpstr>Rubik Black</vt:lpstr>
      <vt:lpstr>Rubik Light</vt:lpstr>
      <vt:lpstr>Rubik Medium</vt:lpstr>
      <vt:lpstr>Rubik-Black</vt:lpstr>
      <vt:lpstr>Times New Roman</vt:lpstr>
      <vt:lpstr>Wingdings</vt:lpstr>
      <vt:lpstr>Тема Office</vt:lpstr>
      <vt:lpstr>Visio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щ</dc:creator>
  <cp:lastModifiedBy>Dmitry Bernt</cp:lastModifiedBy>
  <cp:revision>6</cp:revision>
  <dcterms:created xsi:type="dcterms:W3CDTF">2024-05-26T18:11:54Z</dcterms:created>
  <dcterms:modified xsi:type="dcterms:W3CDTF">2024-05-27T17:45:55Z</dcterms:modified>
</cp:coreProperties>
</file>