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1" r:id="rId11"/>
    <p:sldId id="26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718" autoAdjust="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vMA\Diplom\Goncharov\21052011\Goncharov\110120111\Tezis\1.%20&#1055;&#1052;-16%20(212%20&#1085;&#1084;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diamond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xVal>
            <c:numRef>
              <c:f>Лист1!$F$2:$F$19</c:f>
              <c:numCache>
                <c:formatCode>0.000</c:formatCode>
                <c:ptCount val="18"/>
                <c:pt idx="0">
                  <c:v>0.19880059970014993</c:v>
                </c:pt>
                <c:pt idx="1">
                  <c:v>0.19850074962518741</c:v>
                </c:pt>
                <c:pt idx="2">
                  <c:v>0.38683446272991295</c:v>
                </c:pt>
                <c:pt idx="3">
                  <c:v>0.36243949661181035</c:v>
                </c:pt>
                <c:pt idx="4">
                  <c:v>0.49549954995499551</c:v>
                </c:pt>
                <c:pt idx="5">
                  <c:v>0.49324932493249329</c:v>
                </c:pt>
                <c:pt idx="6">
                  <c:v>0.98452278589853826</c:v>
                </c:pt>
                <c:pt idx="7">
                  <c:v>0.9828030954428203</c:v>
                </c:pt>
                <c:pt idx="8">
                  <c:v>1.9735318444995864</c:v>
                </c:pt>
                <c:pt idx="9">
                  <c:v>1.9619520264681554</c:v>
                </c:pt>
                <c:pt idx="10">
                  <c:v>3.8608169440242057</c:v>
                </c:pt>
                <c:pt idx="11">
                  <c:v>3.8577912254160358</c:v>
                </c:pt>
                <c:pt idx="12">
                  <c:v>4.8566037735849052</c:v>
                </c:pt>
                <c:pt idx="13">
                  <c:v>4.837735849056604</c:v>
                </c:pt>
                <c:pt idx="14">
                  <c:v>9.8004434589800447</c:v>
                </c:pt>
                <c:pt idx="15">
                  <c:v>9.7560975609756095</c:v>
                </c:pt>
                <c:pt idx="16">
                  <c:v>18.902352102637206</c:v>
                </c:pt>
                <c:pt idx="17">
                  <c:v>18.845331432644333</c:v>
                </c:pt>
              </c:numCache>
            </c:numRef>
          </c:xVal>
          <c:yVal>
            <c:numRef>
              <c:f>Лист1!$G$2:$G$19</c:f>
              <c:numCache>
                <c:formatCode>0.00000</c:formatCode>
                <c:ptCount val="18"/>
                <c:pt idx="0">
                  <c:v>2.398800599700157E-4</c:v>
                </c:pt>
                <c:pt idx="1">
                  <c:v>2.9985007496252105E-4</c:v>
                </c:pt>
                <c:pt idx="2">
                  <c:v>2.6331074540174139E-3</c:v>
                </c:pt>
                <c:pt idx="3">
                  <c:v>7.5121006776379343E-3</c:v>
                </c:pt>
                <c:pt idx="4">
                  <c:v>9.0009000900089788E-4</c:v>
                </c:pt>
                <c:pt idx="5">
                  <c:v>1.3501350135013412E-3</c:v>
                </c:pt>
                <c:pt idx="6">
                  <c:v>3.0954428202923491E-3</c:v>
                </c:pt>
                <c:pt idx="7">
                  <c:v>3.4393809114359407E-3</c:v>
                </c:pt>
                <c:pt idx="8">
                  <c:v>5.2936311000827182E-3</c:v>
                </c:pt>
                <c:pt idx="9">
                  <c:v>7.6095947063689277E-3</c:v>
                </c:pt>
                <c:pt idx="10">
                  <c:v>2.7836611195158855E-2</c:v>
                </c:pt>
                <c:pt idx="11">
                  <c:v>2.8441754916792839E-2</c:v>
                </c:pt>
                <c:pt idx="12">
                  <c:v>2.8679245283018951E-2</c:v>
                </c:pt>
                <c:pt idx="13">
                  <c:v>3.2452830188679192E-2</c:v>
                </c:pt>
                <c:pt idx="14">
                  <c:v>3.9911308203991067E-2</c:v>
                </c:pt>
                <c:pt idx="15">
                  <c:v>4.8780487804878092E-2</c:v>
                </c:pt>
                <c:pt idx="16">
                  <c:v>0.21952957947255883</c:v>
                </c:pt>
                <c:pt idx="17">
                  <c:v>0.23093371347113348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5513728"/>
        <c:axId val="325514880"/>
      </c:scatterChart>
      <c:valAx>
        <c:axId val="325513728"/>
        <c:scaling>
          <c:orientation val="minMax"/>
          <c:max val="2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Ср, ммоль/л</a:t>
                </a:r>
              </a:p>
            </c:rich>
          </c:tx>
          <c:layout/>
          <c:overlay val="0"/>
        </c:title>
        <c:numFmt formatCode="0.0" sourceLinked="0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325514880"/>
        <c:crosses val="autoZero"/>
        <c:crossBetween val="midCat"/>
      </c:valAx>
      <c:valAx>
        <c:axId val="3255148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Г, ммоль/г</a:t>
                </a:r>
              </a:p>
            </c:rich>
          </c:tx>
          <c:layout>
            <c:manualLayout>
              <c:xMode val="edge"/>
              <c:yMode val="edge"/>
              <c:x val="3.0555555555555555E-2"/>
              <c:y val="0.24570209973753279"/>
            </c:manualLayout>
          </c:layout>
          <c:overlay val="0"/>
        </c:title>
        <c:numFmt formatCode="0.00" sourceLinked="0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crossAx val="325513728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square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1.5752672684207158E-2"/>
                  <c:y val="0.28866390623585847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0,6186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Al2O3!$U$22:$U$37</c:f>
              <c:numCache>
                <c:formatCode>0.00000000</c:formatCode>
                <c:ptCount val="16"/>
                <c:pt idx="0">
                  <c:v>2.7786726252803532E-7</c:v>
                </c:pt>
                <c:pt idx="1">
                  <c:v>3.4230450081970719E-7</c:v>
                </c:pt>
                <c:pt idx="2">
                  <c:v>3.6474291957556166E-6</c:v>
                </c:pt>
                <c:pt idx="3">
                  <c:v>3.728276885246921E-6</c:v>
                </c:pt>
                <c:pt idx="4">
                  <c:v>8.7991759545895656E-6</c:v>
                </c:pt>
                <c:pt idx="5">
                  <c:v>9.0658572700712949E-6</c:v>
                </c:pt>
                <c:pt idx="6">
                  <c:v>1.3339575392172877E-5</c:v>
                </c:pt>
                <c:pt idx="7">
                  <c:v>1.3796637731524357E-5</c:v>
                </c:pt>
                <c:pt idx="8">
                  <c:v>1.9214382036422153E-5</c:v>
                </c:pt>
                <c:pt idx="9">
                  <c:v>1.9356505395710514E-5</c:v>
                </c:pt>
                <c:pt idx="10">
                  <c:v>2.7611374064105446E-5</c:v>
                </c:pt>
                <c:pt idx="11">
                  <c:v>2.8011482956962433E-5</c:v>
                </c:pt>
                <c:pt idx="12">
                  <c:v>6.0556131894009556E-5</c:v>
                </c:pt>
                <c:pt idx="13">
                  <c:v>6.1227442090652066E-5</c:v>
                </c:pt>
                <c:pt idx="14">
                  <c:v>1.0507663801771447E-4</c:v>
                </c:pt>
                <c:pt idx="15">
                  <c:v>1.0532307941064932E-4</c:v>
                </c:pt>
              </c:numCache>
            </c:numRef>
          </c:xVal>
          <c:yVal>
            <c:numRef>
              <c:f>Al2O3!$V$22:$V$37</c:f>
              <c:numCache>
                <c:formatCode>General</c:formatCode>
                <c:ptCount val="16"/>
                <c:pt idx="0">
                  <c:v>-3.6056010319257972</c:v>
                </c:pt>
                <c:pt idx="1">
                  <c:v>-3.5091407657382359</c:v>
                </c:pt>
                <c:pt idx="2">
                  <c:v>-2.8043534296475268</c:v>
                </c:pt>
                <c:pt idx="3">
                  <c:v>-2.8376898499151184</c:v>
                </c:pt>
                <c:pt idx="4">
                  <c:v>-4.4177610826827642</c:v>
                </c:pt>
                <c:pt idx="5">
                  <c:v>-4.331994260925339</c:v>
                </c:pt>
                <c:pt idx="6">
                  <c:v>-4.9226563311578913</c:v>
                </c:pt>
                <c:pt idx="7">
                  <c:v>-4.7654707476354785</c:v>
                </c:pt>
                <c:pt idx="8">
                  <c:v>-2.0677103197610296</c:v>
                </c:pt>
                <c:pt idx="9">
                  <c:v>-2.0919245778816253</c:v>
                </c:pt>
                <c:pt idx="10">
                  <c:v>-1.9474207233606788</c:v>
                </c:pt>
                <c:pt idx="11">
                  <c:v>-2.0130180058464919</c:v>
                </c:pt>
                <c:pt idx="12">
                  <c:v>-1.2965766225325168</c:v>
                </c:pt>
                <c:pt idx="13">
                  <c:v>-1.375268891108183</c:v>
                </c:pt>
                <c:pt idx="14">
                  <c:v>-0.54686773994078253</c:v>
                </c:pt>
                <c:pt idx="15">
                  <c:v>-0.56676889425807775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4445120"/>
        <c:axId val="114445696"/>
      </c:scatterChart>
      <c:valAx>
        <c:axId val="114445120"/>
        <c:scaling>
          <c:orientation val="minMax"/>
          <c:max val="1.1000000000000003E-4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(ln</a:t>
                </a:r>
                <a:r>
                  <a:rPr lang="ru-RU" sz="1400" dirty="0">
                    <a:solidFill>
                      <a:schemeClr val="bg1"/>
                    </a:solidFill>
                  </a:rPr>
                  <a:t>Ср/</a:t>
                </a:r>
                <a:r>
                  <a:rPr lang="en-US" sz="1400" dirty="0">
                    <a:solidFill>
                      <a:schemeClr val="bg1"/>
                    </a:solidFill>
                  </a:rPr>
                  <a:t>Cs)^2</a:t>
                </a:r>
                <a:endParaRPr lang="ru-RU" sz="140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21851377952755904"/>
              <c:y val="0.17550925925925925"/>
            </c:manualLayout>
          </c:layout>
          <c:overlay val="0"/>
        </c:title>
        <c:numFmt formatCode="0.00000" sourceLinked="0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4445696"/>
        <c:crosses val="autoZero"/>
        <c:crossBetween val="midCat"/>
        <c:majorUnit val="5.0000000000000023E-5"/>
        <c:minorUnit val="5.0000000000000023E-5"/>
      </c:valAx>
      <c:valAx>
        <c:axId val="11444569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Г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4445120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triangle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-5.7882764654418196E-2"/>
                  <c:y val="-8.370516185476815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0,1585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'4. Сажа (об.) (без 1 и 2 р-ров)'!$A$22:$A$37</c:f>
              <c:numCache>
                <c:formatCode>General</c:formatCode>
                <c:ptCount val="16"/>
                <c:pt idx="0">
                  <c:v>9.0064102564102555</c:v>
                </c:pt>
                <c:pt idx="1">
                  <c:v>6.6065830721003138</c:v>
                </c:pt>
                <c:pt idx="2">
                  <c:v>3.613793103448276</c:v>
                </c:pt>
                <c:pt idx="3">
                  <c:v>2.9985693848354797</c:v>
                </c:pt>
                <c:pt idx="4">
                  <c:v>1.3313008130081301</c:v>
                </c:pt>
                <c:pt idx="5">
                  <c:v>1.2970297029702971</c:v>
                </c:pt>
                <c:pt idx="6">
                  <c:v>0.5528771384136858</c:v>
                </c:pt>
                <c:pt idx="7">
                  <c:v>0.5524475524475525</c:v>
                </c:pt>
                <c:pt idx="8">
                  <c:v>0.28134796238244514</c:v>
                </c:pt>
                <c:pt idx="9">
                  <c:v>0.27851047323506595</c:v>
                </c:pt>
                <c:pt idx="10">
                  <c:v>0.22237654320987654</c:v>
                </c:pt>
                <c:pt idx="11">
                  <c:v>0.22101226993865034</c:v>
                </c:pt>
                <c:pt idx="12">
                  <c:v>0.11342943854324736</c:v>
                </c:pt>
                <c:pt idx="13">
                  <c:v>0.11325757575757577</c:v>
                </c:pt>
                <c:pt idx="14">
                  <c:v>5.6102783725910071E-2</c:v>
                </c:pt>
                <c:pt idx="15">
                  <c:v>5.5943060498220641E-2</c:v>
                </c:pt>
              </c:numCache>
            </c:numRef>
          </c:xVal>
          <c:yVal>
            <c:numRef>
              <c:f>'4. Сажа (об.) (без 1 и 2 р-ров)'!$B$22:$B$37</c:f>
              <c:numCache>
                <c:formatCode>General</c:formatCode>
                <c:ptCount val="16"/>
                <c:pt idx="0">
                  <c:v>17.30295566502463</c:v>
                </c:pt>
                <c:pt idx="1">
                  <c:v>20.109732824427478</c:v>
                </c:pt>
                <c:pt idx="2">
                  <c:v>22.393162393162392</c:v>
                </c:pt>
                <c:pt idx="3">
                  <c:v>30.02865329512893</c:v>
                </c:pt>
                <c:pt idx="4">
                  <c:v>20.092024539877297</c:v>
                </c:pt>
                <c:pt idx="5">
                  <c:v>21.833333333333329</c:v>
                </c:pt>
                <c:pt idx="6">
                  <c:v>26.139705882352949</c:v>
                </c:pt>
                <c:pt idx="7">
                  <c:v>26.333333333333318</c:v>
                </c:pt>
                <c:pt idx="8">
                  <c:v>11.218750000000002</c:v>
                </c:pt>
                <c:pt idx="9">
                  <c:v>12.210884353741497</c:v>
                </c:pt>
                <c:pt idx="10">
                  <c:v>9.9379310344827587</c:v>
                </c:pt>
                <c:pt idx="11">
                  <c:v>10.518248175182475</c:v>
                </c:pt>
                <c:pt idx="12">
                  <c:v>4.2231638418079047</c:v>
                </c:pt>
                <c:pt idx="13">
                  <c:v>4.2714285714285696</c:v>
                </c:pt>
                <c:pt idx="14">
                  <c:v>2.298245614035086</c:v>
                </c:pt>
                <c:pt idx="15">
                  <c:v>2.353293413173652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732992"/>
        <c:axId val="118833152"/>
      </c:scatterChart>
      <c:valAx>
        <c:axId val="1177329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1/Ср</a:t>
                </a:r>
              </a:p>
            </c:rich>
          </c:tx>
          <c:layout>
            <c:manualLayout>
              <c:xMode val="edge"/>
              <c:yMode val="edge"/>
              <c:x val="0.64768895207543509"/>
              <c:y val="0.7379982899857088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8833152"/>
        <c:crosses val="autoZero"/>
        <c:crossBetween val="midCat"/>
      </c:valAx>
      <c:valAx>
        <c:axId val="11883315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1/Г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773299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triangle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9.0440944881889765E-2"/>
                  <c:y val="0.17551837270341208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0,6629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'4. Сажа (об.) (без 1 и 2 р-ров)'!$K$22:$K$37</c:f>
              <c:numCache>
                <c:formatCode>General</c:formatCode>
                <c:ptCount val="16"/>
                <c:pt idx="0">
                  <c:v>-2.1979365745183088</c:v>
                </c:pt>
                <c:pt idx="1">
                  <c:v>-1.8880665870911659</c:v>
                </c:pt>
                <c:pt idx="2">
                  <c:v>-1.2847579419004678</c:v>
                </c:pt>
                <c:pt idx="3">
                  <c:v>-1.0981353032071226</c:v>
                </c:pt>
                <c:pt idx="4">
                  <c:v>-0.28615651914294388</c:v>
                </c:pt>
                <c:pt idx="5">
                  <c:v>-0.26007680635989217</c:v>
                </c:pt>
                <c:pt idx="6">
                  <c:v>0.59261947499432388</c:v>
                </c:pt>
                <c:pt idx="7">
                  <c:v>0.59339677779288569</c:v>
                </c:pt>
                <c:pt idx="8">
                  <c:v>1.2681630754164563</c:v>
                </c:pt>
                <c:pt idx="9">
                  <c:v>1.2782996144509085</c:v>
                </c:pt>
                <c:pt idx="10">
                  <c:v>1.5033831933467983</c:v>
                </c:pt>
                <c:pt idx="11">
                  <c:v>1.5095370589211765</c:v>
                </c:pt>
                <c:pt idx="12">
                  <c:v>2.1765743222317111</c:v>
                </c:pt>
                <c:pt idx="13">
                  <c:v>2.1780906227496755</c:v>
                </c:pt>
                <c:pt idx="14">
                  <c:v>2.8805698469018459</c:v>
                </c:pt>
                <c:pt idx="15">
                  <c:v>2.8834208823326852</c:v>
                </c:pt>
              </c:numCache>
            </c:numRef>
          </c:xVal>
          <c:yVal>
            <c:numRef>
              <c:f>'4. Сажа (об.) (без 1 и 2 р-ров)'!$L$22:$L$37</c:f>
              <c:numCache>
                <c:formatCode>General</c:formatCode>
                <c:ptCount val="16"/>
                <c:pt idx="0">
                  <c:v>-2.8508773346002139</c:v>
                </c:pt>
                <c:pt idx="1">
                  <c:v>-3.0012039179890686</c:v>
                </c:pt>
                <c:pt idx="2">
                  <c:v>-3.1087556619573862</c:v>
                </c:pt>
                <c:pt idx="3">
                  <c:v>-3.4021520356726058</c:v>
                </c:pt>
                <c:pt idx="4">
                  <c:v>-3.0003229472625899</c:v>
                </c:pt>
                <c:pt idx="5">
                  <c:v>-3.0834378539730962</c:v>
                </c:pt>
                <c:pt idx="6">
                  <c:v>-3.2634554565012897</c:v>
                </c:pt>
                <c:pt idx="7">
                  <c:v>-3.270835563798911</c:v>
                </c:pt>
                <c:pt idx="8">
                  <c:v>-2.4175864856885525</c:v>
                </c:pt>
                <c:pt idx="9">
                  <c:v>-2.5023277141436431</c:v>
                </c:pt>
                <c:pt idx="10">
                  <c:v>-2.2963588535789476</c:v>
                </c:pt>
                <c:pt idx="11">
                  <c:v>-2.3531116701713963</c:v>
                </c:pt>
                <c:pt idx="12">
                  <c:v>-1.4405845726910111</c:v>
                </c:pt>
                <c:pt idx="13">
                  <c:v>-1.4519483313413268</c:v>
                </c:pt>
                <c:pt idx="14">
                  <c:v>-0.83214605536660058</c:v>
                </c:pt>
                <c:pt idx="15">
                  <c:v>-0.85581579945250585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836032"/>
        <c:axId val="118836608"/>
      </c:scatterChart>
      <c:valAx>
        <c:axId val="1188360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Ср</a:t>
                </a:r>
              </a:p>
            </c:rich>
          </c:tx>
          <c:layout>
            <c:manualLayout>
              <c:xMode val="edge"/>
              <c:yMode val="edge"/>
              <c:x val="0.62121172353455822"/>
              <c:y val="0.184768518518518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8836608"/>
        <c:crosses val="autoZero"/>
        <c:crossBetween val="midCat"/>
      </c:valAx>
      <c:valAx>
        <c:axId val="1188366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Г</a:t>
                </a:r>
              </a:p>
            </c:rich>
          </c:tx>
          <c:layout>
            <c:manualLayout>
              <c:xMode val="edge"/>
              <c:yMode val="edge"/>
              <c:x val="0.34166666666666667"/>
              <c:y val="0.257985928842228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883603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triangle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-8.8812117235345586E-2"/>
                  <c:y val="-8.5826771653543313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0,7485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'4. Сажа (об.) (без 1 и 2 р-ров)'!$U$22:$U$37</c:f>
              <c:numCache>
                <c:formatCode>0.000000000</c:formatCode>
                <c:ptCount val="16"/>
                <c:pt idx="0">
                  <c:v>8.8154342173573018E-7</c:v>
                </c:pt>
                <c:pt idx="1">
                  <c:v>1.0672047524144196E-6</c:v>
                </c:pt>
                <c:pt idx="2">
                  <c:v>4.5771200216677926E-6</c:v>
                </c:pt>
                <c:pt idx="3">
                  <c:v>4.5891349541239863E-6</c:v>
                </c:pt>
                <c:pt idx="4">
                  <c:v>1.5716367268565983E-5</c:v>
                </c:pt>
                <c:pt idx="5">
                  <c:v>2.0959970621925543E-5</c:v>
                </c:pt>
                <c:pt idx="6">
                  <c:v>2.1296379521502188E-5</c:v>
                </c:pt>
                <c:pt idx="7">
                  <c:v>2.1512113663364904E-5</c:v>
                </c:pt>
                <c:pt idx="8">
                  <c:v>2.9456411865625989E-5</c:v>
                </c:pt>
                <c:pt idx="9">
                  <c:v>2.9698055914405189E-5</c:v>
                </c:pt>
                <c:pt idx="10">
                  <c:v>4.645955814998349E-5</c:v>
                </c:pt>
                <c:pt idx="11">
                  <c:v>6.1742962637313577E-5</c:v>
                </c:pt>
                <c:pt idx="12">
                  <c:v>6.1829018505520311E-5</c:v>
                </c:pt>
                <c:pt idx="13">
                  <c:v>6.2960877707324172E-5</c:v>
                </c:pt>
                <c:pt idx="14">
                  <c:v>1.081427184360558E-4</c:v>
                </c:pt>
                <c:pt idx="15">
                  <c:v>1.0835689223985979E-4</c:v>
                </c:pt>
              </c:numCache>
            </c:numRef>
          </c:xVal>
          <c:yVal>
            <c:numRef>
              <c:f>'4. Сажа (об.) (без 1 и 2 р-ров)'!$V$22:$V$37</c:f>
              <c:numCache>
                <c:formatCode>General</c:formatCode>
                <c:ptCount val="16"/>
                <c:pt idx="0">
                  <c:v>-3.0834378539730962</c:v>
                </c:pt>
                <c:pt idx="1">
                  <c:v>-3.0003229472625899</c:v>
                </c:pt>
                <c:pt idx="2">
                  <c:v>-3.2634554565012897</c:v>
                </c:pt>
                <c:pt idx="3">
                  <c:v>-3.270835563798911</c:v>
                </c:pt>
                <c:pt idx="4">
                  <c:v>-3.4021520356726058</c:v>
                </c:pt>
                <c:pt idx="5">
                  <c:v>-2.4175864856885525</c:v>
                </c:pt>
                <c:pt idx="6">
                  <c:v>-2.5023277141436431</c:v>
                </c:pt>
                <c:pt idx="7">
                  <c:v>-3.1087556619573862</c:v>
                </c:pt>
                <c:pt idx="8">
                  <c:v>-2.2963588535789476</c:v>
                </c:pt>
                <c:pt idx="9">
                  <c:v>-2.3531116701713963</c:v>
                </c:pt>
                <c:pt idx="10">
                  <c:v>-3.0012039179890686</c:v>
                </c:pt>
                <c:pt idx="11">
                  <c:v>-1.4405845726910111</c:v>
                </c:pt>
                <c:pt idx="12">
                  <c:v>-1.4519483313413268</c:v>
                </c:pt>
                <c:pt idx="13">
                  <c:v>-2.8508773346002139</c:v>
                </c:pt>
                <c:pt idx="14">
                  <c:v>-0.83214605536660058</c:v>
                </c:pt>
                <c:pt idx="15">
                  <c:v>-0.85581579945250585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9001024"/>
        <c:axId val="159927680"/>
      </c:scatterChart>
      <c:valAx>
        <c:axId val="119001024"/>
        <c:scaling>
          <c:orientation val="minMax"/>
          <c:max val="1.1000000000000003E-4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(ln</a:t>
                </a:r>
                <a:r>
                  <a:rPr lang="ru-RU" sz="1400" dirty="0">
                    <a:solidFill>
                      <a:schemeClr val="bg1"/>
                    </a:solidFill>
                  </a:rPr>
                  <a:t>Ср/</a:t>
                </a:r>
                <a:r>
                  <a:rPr lang="en-US" sz="1400" dirty="0">
                    <a:solidFill>
                      <a:schemeClr val="bg1"/>
                    </a:solidFill>
                  </a:rPr>
                  <a:t>Cs)^2</a:t>
                </a:r>
                <a:endParaRPr lang="ru-RU" sz="140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33438320209973754"/>
              <c:y val="0.21717592592592591"/>
            </c:manualLayout>
          </c:layout>
          <c:overlay val="0"/>
        </c:title>
        <c:numFmt formatCode="0.00000" sourceLinked="0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59927680"/>
        <c:crosses val="autoZero"/>
        <c:crossBetween val="midCat"/>
        <c:majorUnit val="5.0000000000000023E-5"/>
        <c:minorUnit val="4.0000000000000015E-6"/>
      </c:valAx>
      <c:valAx>
        <c:axId val="1599276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Г</a:t>
                </a:r>
              </a:p>
            </c:rich>
          </c:tx>
          <c:layout>
            <c:manualLayout>
              <c:xMode val="edge"/>
              <c:yMode val="edge"/>
              <c:x val="0.20555555555555555"/>
              <c:y val="0.364467410323709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900102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x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-1.4774715660542432E-2"/>
                  <c:y val="-0.1081474190726159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0,0604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'3. Сажа (окисленная)'!$A$43:$A$56</c:f>
              <c:numCache>
                <c:formatCode>General</c:formatCode>
                <c:ptCount val="14"/>
                <c:pt idx="0">
                  <c:v>10.537499999999998</c:v>
                </c:pt>
                <c:pt idx="1">
                  <c:v>10.537499999999998</c:v>
                </c:pt>
                <c:pt idx="2">
                  <c:v>5.2795969773299749</c:v>
                </c:pt>
                <c:pt idx="3">
                  <c:v>4.303901437371664</c:v>
                </c:pt>
                <c:pt idx="4">
                  <c:v>1.308691308691309</c:v>
                </c:pt>
                <c:pt idx="5">
                  <c:v>0.5589622641509433</c:v>
                </c:pt>
                <c:pt idx="6">
                  <c:v>0.5528771384136858</c:v>
                </c:pt>
                <c:pt idx="7">
                  <c:v>0.27636643571978448</c:v>
                </c:pt>
                <c:pt idx="8">
                  <c:v>0.21685477802859293</c:v>
                </c:pt>
                <c:pt idx="9">
                  <c:v>0.21427509293680297</c:v>
                </c:pt>
                <c:pt idx="10">
                  <c:v>0.10817655571635314</c:v>
                </c:pt>
                <c:pt idx="11">
                  <c:v>0.10587818696883856</c:v>
                </c:pt>
                <c:pt idx="12">
                  <c:v>5.4735376044568254E-2</c:v>
                </c:pt>
                <c:pt idx="13">
                  <c:v>5.2822580645161293E-2</c:v>
                </c:pt>
              </c:numCache>
            </c:numRef>
          </c:xVal>
          <c:yVal>
            <c:numRef>
              <c:f>'3. Сажа (окисленная)'!$B$43:$B$56</c:f>
              <c:numCache>
                <c:formatCode>General</c:formatCode>
                <c:ptCount val="14"/>
                <c:pt idx="0">
                  <c:v>16.388024883359254</c:v>
                </c:pt>
                <c:pt idx="1">
                  <c:v>16.388024883359254</c:v>
                </c:pt>
                <c:pt idx="2">
                  <c:v>16.098310291858677</c:v>
                </c:pt>
                <c:pt idx="3">
                  <c:v>18.680926916221033</c:v>
                </c:pt>
                <c:pt idx="4">
                  <c:v>21.197411003236233</c:v>
                </c:pt>
                <c:pt idx="5">
                  <c:v>23.700000000000017</c:v>
                </c:pt>
                <c:pt idx="6">
                  <c:v>26.139705882352949</c:v>
                </c:pt>
                <c:pt idx="7">
                  <c:v>13.102189781021897</c:v>
                </c:pt>
                <c:pt idx="8">
                  <c:v>12.866071428571427</c:v>
                </c:pt>
                <c:pt idx="9">
                  <c:v>15.010416666666664</c:v>
                </c:pt>
                <c:pt idx="10">
                  <c:v>6.6150442477875959</c:v>
                </c:pt>
                <c:pt idx="11">
                  <c:v>9.0060240963854987</c:v>
                </c:pt>
                <c:pt idx="12">
                  <c:v>2.8897058823529367</c:v>
                </c:pt>
                <c:pt idx="13">
                  <c:v>4.6785714285714191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501120"/>
        <c:axId val="154881408"/>
      </c:scatterChart>
      <c:valAx>
        <c:axId val="163501120"/>
        <c:scaling>
          <c:orientation val="minMax"/>
          <c:max val="11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1/Ср</a:t>
                </a:r>
              </a:p>
            </c:rich>
          </c:tx>
          <c:layout>
            <c:manualLayout>
              <c:xMode val="edge"/>
              <c:yMode val="edge"/>
              <c:x val="0.46219512491494119"/>
              <c:y val="0.736839827066660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54881408"/>
        <c:crosses val="autoZero"/>
        <c:crossBetween val="midCat"/>
        <c:majorUnit val="5"/>
        <c:minorUnit val="1"/>
      </c:valAx>
      <c:valAx>
        <c:axId val="1548814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1/Г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63501120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x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8.0457567804024493E-2"/>
                  <c:y val="0.14072433654126568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0,456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'3. Сажа (окисленная)'!$L$43:$L$56</c:f>
              <c:numCache>
                <c:formatCode>General</c:formatCode>
                <c:ptCount val="14"/>
                <c:pt idx="0">
                  <c:v>-2.3549403233279738</c:v>
                </c:pt>
                <c:pt idx="1">
                  <c:v>-2.3549403233279738</c:v>
                </c:pt>
                <c:pt idx="2">
                  <c:v>-1.6638497647537422</c:v>
                </c:pt>
                <c:pt idx="3">
                  <c:v>-1.4595219223583431</c:v>
                </c:pt>
                <c:pt idx="4">
                  <c:v>-0.26902763687997683</c:v>
                </c:pt>
                <c:pt idx="5">
                  <c:v>0.58167331409682665</c:v>
                </c:pt>
                <c:pt idx="6">
                  <c:v>0.59261947499432388</c:v>
                </c:pt>
                <c:pt idx="7">
                  <c:v>1.2860276281823206</c:v>
                </c:pt>
                <c:pt idx="8">
                  <c:v>1.5285273751478237</c:v>
                </c:pt>
                <c:pt idx="9">
                  <c:v>1.5404946084705178</c:v>
                </c:pt>
                <c:pt idx="10">
                  <c:v>2.2239906114968737</c:v>
                </c:pt>
                <c:pt idx="11">
                  <c:v>2.2454660252224459</c:v>
                </c:pt>
                <c:pt idx="12">
                  <c:v>2.9052450501730083</c:v>
                </c:pt>
                <c:pt idx="13">
                  <c:v>2.9408165159578763</c:v>
                </c:pt>
              </c:numCache>
            </c:numRef>
          </c:xVal>
          <c:yVal>
            <c:numRef>
              <c:f>'3. Сажа (окисленная)'!$M$43:$M$56</c:f>
              <c:numCache>
                <c:formatCode>General</c:formatCode>
                <c:ptCount val="14"/>
                <c:pt idx="0">
                  <c:v>-2.7965508780724915</c:v>
                </c:pt>
                <c:pt idx="1">
                  <c:v>-2.7965508780724915</c:v>
                </c:pt>
                <c:pt idx="2">
                  <c:v>-2.778714315666464</c:v>
                </c:pt>
                <c:pt idx="3">
                  <c:v>-2.9275030523523369</c:v>
                </c:pt>
                <c:pt idx="4">
                  <c:v>-3.0538790517315517</c:v>
                </c:pt>
                <c:pt idx="5">
                  <c:v>-3.165475048141086</c:v>
                </c:pt>
                <c:pt idx="6">
                  <c:v>-3.2634554565012897</c:v>
                </c:pt>
                <c:pt idx="7">
                  <c:v>-2.5727793750942545</c:v>
                </c:pt>
                <c:pt idx="8">
                  <c:v>-2.5545937247044272</c:v>
                </c:pt>
                <c:pt idx="9">
                  <c:v>-2.7087444045316857</c:v>
                </c:pt>
                <c:pt idx="10">
                  <c:v>-1.8893464865524987</c:v>
                </c:pt>
                <c:pt idx="11">
                  <c:v>-2.1978936974682388</c:v>
                </c:pt>
                <c:pt idx="12">
                  <c:v>-1.0611547261332077</c:v>
                </c:pt>
                <c:pt idx="13">
                  <c:v>-1.5429928130259456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495936"/>
        <c:axId val="163496512"/>
      </c:scatterChart>
      <c:valAx>
        <c:axId val="1634959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Ср</a:t>
                </a:r>
              </a:p>
            </c:rich>
          </c:tx>
          <c:layout>
            <c:manualLayout>
              <c:xMode val="edge"/>
              <c:yMode val="edge"/>
              <c:x val="0.60454505686789151"/>
              <c:y val="0.2171759259259259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63496512"/>
        <c:crossesAt val="-1"/>
        <c:crossBetween val="midCat"/>
      </c:valAx>
      <c:valAx>
        <c:axId val="163496512"/>
        <c:scaling>
          <c:orientation val="minMax"/>
          <c:max val="-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Г</a:t>
                </a:r>
              </a:p>
            </c:rich>
          </c:tx>
          <c:layout>
            <c:manualLayout>
              <c:xMode val="edge"/>
              <c:yMode val="edge"/>
              <c:x val="0.34444444444444444"/>
              <c:y val="0.2672451881014873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63495936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x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8.1347112860892384E-2"/>
                  <c:y val="0.2090281423155439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0,7197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'3. Сажа (окисленная)'!$V$43:$V$56</c:f>
              <c:numCache>
                <c:formatCode>0.000000000</c:formatCode>
                <c:ptCount val="14"/>
                <c:pt idx="0">
                  <c:v>9.4326616279665662E-7</c:v>
                </c:pt>
                <c:pt idx="1">
                  <c:v>4.4095953854785751E-6</c:v>
                </c:pt>
                <c:pt idx="2">
                  <c:v>4.5771200216677926E-6</c:v>
                </c:pt>
                <c:pt idx="3">
                  <c:v>2.1554654178319087E-5</c:v>
                </c:pt>
                <c:pt idx="4">
                  <c:v>2.7762700437182721E-5</c:v>
                </c:pt>
                <c:pt idx="5">
                  <c:v>3.0449972455998325E-5</c:v>
                </c:pt>
                <c:pt idx="6">
                  <c:v>3.0928640262830661E-5</c:v>
                </c:pt>
                <c:pt idx="7">
                  <c:v>3.6080178806853777E-5</c:v>
                </c:pt>
                <c:pt idx="8">
                  <c:v>6.4462383714452675E-5</c:v>
                </c:pt>
                <c:pt idx="9">
                  <c:v>6.5713324433112522E-5</c:v>
                </c:pt>
                <c:pt idx="10">
                  <c:v>7.2277025980216906E-5</c:v>
                </c:pt>
                <c:pt idx="11">
                  <c:v>7.2277025980216906E-5</c:v>
                </c:pt>
                <c:pt idx="12">
                  <c:v>1.1000337293011464E-4</c:v>
                </c:pt>
                <c:pt idx="13">
                  <c:v>1.1271359955858438E-4</c:v>
                </c:pt>
              </c:numCache>
            </c:numRef>
          </c:xVal>
          <c:yVal>
            <c:numRef>
              <c:f>'3. Сажа (окисленная)'!$W$43:$W$56</c:f>
              <c:numCache>
                <c:formatCode>General</c:formatCode>
                <c:ptCount val="14"/>
                <c:pt idx="0">
                  <c:v>-3.0538790517315517</c:v>
                </c:pt>
                <c:pt idx="1">
                  <c:v>-3.165475048141086</c:v>
                </c:pt>
                <c:pt idx="2">
                  <c:v>-3.2634554565012897</c:v>
                </c:pt>
                <c:pt idx="3">
                  <c:v>-2.5727793750942545</c:v>
                </c:pt>
                <c:pt idx="4">
                  <c:v>-2.9275030523523369</c:v>
                </c:pt>
                <c:pt idx="5">
                  <c:v>-2.5545937247044272</c:v>
                </c:pt>
                <c:pt idx="6">
                  <c:v>-2.7087444045316857</c:v>
                </c:pt>
                <c:pt idx="7">
                  <c:v>-2.778714315666464</c:v>
                </c:pt>
                <c:pt idx="8">
                  <c:v>-1.8893464865524987</c:v>
                </c:pt>
                <c:pt idx="9">
                  <c:v>-2.1978936974682388</c:v>
                </c:pt>
                <c:pt idx="10">
                  <c:v>-2.7965508780724915</c:v>
                </c:pt>
                <c:pt idx="11">
                  <c:v>-2.7965508780724915</c:v>
                </c:pt>
                <c:pt idx="12">
                  <c:v>-1.0611547261332077</c:v>
                </c:pt>
                <c:pt idx="13">
                  <c:v>-1.5429928130259456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499968"/>
        <c:axId val="163500544"/>
      </c:scatterChart>
      <c:valAx>
        <c:axId val="163499968"/>
        <c:scaling>
          <c:orientation val="minMax"/>
          <c:max val="1.2000000000000004E-4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(ln</a:t>
                </a:r>
                <a:r>
                  <a:rPr lang="ru-RU" sz="1400" dirty="0">
                    <a:solidFill>
                      <a:schemeClr val="bg1"/>
                    </a:solidFill>
                  </a:rPr>
                  <a:t>Ср/</a:t>
                </a:r>
                <a:r>
                  <a:rPr lang="en-US" sz="1400" dirty="0">
                    <a:solidFill>
                      <a:schemeClr val="bg1"/>
                    </a:solidFill>
                  </a:rPr>
                  <a:t>Cs)^2</a:t>
                </a:r>
                <a:endParaRPr lang="ru-RU" sz="140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47327209098862644"/>
              <c:y val="0.21254629629629629"/>
            </c:manualLayout>
          </c:layout>
          <c:overlay val="0"/>
        </c:title>
        <c:numFmt formatCode="0.00000" sourceLinked="0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63500544"/>
        <c:crossesAt val="-1"/>
        <c:crossBetween val="midCat"/>
        <c:majorUnit val="5.0000000000000023E-5"/>
      </c:valAx>
      <c:valAx>
        <c:axId val="163500544"/>
        <c:scaling>
          <c:orientation val="minMax"/>
          <c:max val="-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Г</a:t>
                </a:r>
              </a:p>
            </c:rich>
          </c:tx>
          <c:layout>
            <c:manualLayout>
              <c:xMode val="edge"/>
              <c:yMode val="edge"/>
              <c:x val="0.14475308641975312"/>
              <c:y val="0.2786341391845924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63499968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square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xVal>
            <c:numRef>
              <c:f>Al2O3!$F$4:$F$19</c:f>
              <c:numCache>
                <c:formatCode>General</c:formatCode>
                <c:ptCount val="16"/>
                <c:pt idx="0">
                  <c:v>0.3636011616650533</c:v>
                </c:pt>
                <c:pt idx="1">
                  <c:v>0.35740561471442406</c:v>
                </c:pt>
                <c:pt idx="2">
                  <c:v>0.43969396939693967</c:v>
                </c:pt>
                <c:pt idx="3">
                  <c:v>0.4342934293429343</c:v>
                </c:pt>
                <c:pt idx="4">
                  <c:v>0.86414445399828022</c:v>
                </c:pt>
                <c:pt idx="5">
                  <c:v>0.85038693035253654</c:v>
                </c:pt>
                <c:pt idx="6">
                  <c:v>1.7071960297766748</c:v>
                </c:pt>
                <c:pt idx="7">
                  <c:v>1.6972704714640199</c:v>
                </c:pt>
                <c:pt idx="8">
                  <c:v>3.3827534039334344</c:v>
                </c:pt>
                <c:pt idx="9">
                  <c:v>3.3676248108925866</c:v>
                </c:pt>
                <c:pt idx="10">
                  <c:v>4.2867924528301877</c:v>
                </c:pt>
                <c:pt idx="11">
                  <c:v>4.3320754716981122</c:v>
                </c:pt>
                <c:pt idx="12">
                  <c:v>8.7361419068736144</c:v>
                </c:pt>
                <c:pt idx="13">
                  <c:v>8.6326681448632652</c:v>
                </c:pt>
                <c:pt idx="14">
                  <c:v>17.106200997861723</c:v>
                </c:pt>
                <c:pt idx="15">
                  <c:v>17.163221667854597</c:v>
                </c:pt>
              </c:numCache>
            </c:numRef>
          </c:xVal>
          <c:yVal>
            <c:numRef>
              <c:f>Al2O3!$G$4:$G$19</c:f>
              <c:numCache>
                <c:formatCode>General</c:formatCode>
                <c:ptCount val="16"/>
                <c:pt idx="0">
                  <c:v>7.2797676669893452E-3</c:v>
                </c:pt>
                <c:pt idx="1">
                  <c:v>8.5188770571151921E-3</c:v>
                </c:pt>
                <c:pt idx="2">
                  <c:v>1.2061206120612067E-2</c:v>
                </c:pt>
                <c:pt idx="3">
                  <c:v>1.314131413141314E-2</c:v>
                </c:pt>
                <c:pt idx="4">
                  <c:v>2.7171109200343956E-2</c:v>
                </c:pt>
                <c:pt idx="5">
                  <c:v>2.9922613929492692E-2</c:v>
                </c:pt>
                <c:pt idx="6">
                  <c:v>5.8560794044665035E-2</c:v>
                </c:pt>
                <c:pt idx="7">
                  <c:v>6.0545905707196021E-2</c:v>
                </c:pt>
                <c:pt idx="8">
                  <c:v>0.12344931921331312</c:v>
                </c:pt>
                <c:pt idx="9">
                  <c:v>0.12647503782148267</c:v>
                </c:pt>
                <c:pt idx="10">
                  <c:v>0.14264150943396245</c:v>
                </c:pt>
                <c:pt idx="11">
                  <c:v>0.13358490566037756</c:v>
                </c:pt>
                <c:pt idx="12">
                  <c:v>0.25277161862527714</c:v>
                </c:pt>
                <c:pt idx="13">
                  <c:v>0.27346637102734694</c:v>
                </c:pt>
                <c:pt idx="14">
                  <c:v>0.57875980042765529</c:v>
                </c:pt>
                <c:pt idx="15">
                  <c:v>0.56735566642908064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9004480"/>
        <c:axId val="154880832"/>
      </c:scatterChart>
      <c:valAx>
        <c:axId val="1190044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Ср,</a:t>
                </a:r>
                <a:r>
                  <a:rPr lang="ru-RU" sz="1400" baseline="0" dirty="0">
                    <a:solidFill>
                      <a:schemeClr val="bg1"/>
                    </a:solidFill>
                  </a:rPr>
                  <a:t> ммоль/Л</a:t>
                </a:r>
                <a:endParaRPr lang="ru-RU" sz="1400" dirty="0">
                  <a:solidFill>
                    <a:schemeClr val="bg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54880832"/>
        <c:crosses val="autoZero"/>
        <c:crossBetween val="midCat"/>
      </c:valAx>
      <c:valAx>
        <c:axId val="15488083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Г, ммоль/г</a:t>
                </a:r>
              </a:p>
            </c:rich>
          </c:tx>
          <c:layout>
            <c:manualLayout>
              <c:xMode val="edge"/>
              <c:yMode val="edge"/>
              <c:x val="2.3148148148148147E-2"/>
              <c:y val="0.3290825224282749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9004480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triangle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xVal>
            <c:numRef>
              <c:f>'4. Сажа (об.) (без 1 и 2 р-ров)'!$F$4:$F$19</c:f>
              <c:numCache>
                <c:formatCode>0.000</c:formatCode>
                <c:ptCount val="16"/>
                <c:pt idx="0">
                  <c:v>0.15136417556346382</c:v>
                </c:pt>
                <c:pt idx="1">
                  <c:v>0.1110320284697509</c:v>
                </c:pt>
                <c:pt idx="2">
                  <c:v>0.33349236641221369</c:v>
                </c:pt>
                <c:pt idx="3">
                  <c:v>0.27671755725190839</c:v>
                </c:pt>
                <c:pt idx="4">
                  <c:v>0.75114503816793887</c:v>
                </c:pt>
                <c:pt idx="5">
                  <c:v>0.77099236641221369</c:v>
                </c:pt>
                <c:pt idx="6">
                  <c:v>1.8087201125175809</c:v>
                </c:pt>
                <c:pt idx="7">
                  <c:v>1.8101265822784809</c:v>
                </c:pt>
                <c:pt idx="8">
                  <c:v>3.5543175487465182</c:v>
                </c:pt>
                <c:pt idx="9">
                  <c:v>3.5905292479108635</c:v>
                </c:pt>
                <c:pt idx="10">
                  <c:v>4.5246356696738372</c:v>
                </c:pt>
                <c:pt idx="11">
                  <c:v>4.4968771686328939</c:v>
                </c:pt>
                <c:pt idx="12">
                  <c:v>8.8294314381270897</c:v>
                </c:pt>
                <c:pt idx="13">
                  <c:v>8.8160535117056842</c:v>
                </c:pt>
                <c:pt idx="14">
                  <c:v>17.824427480916029</c:v>
                </c:pt>
                <c:pt idx="15">
                  <c:v>17.87531806615776</c:v>
                </c:pt>
              </c:numCache>
            </c:numRef>
          </c:xVal>
          <c:yVal>
            <c:numRef>
              <c:f>'4. Сажа (об.) (без 1 и 2 р-ров)'!$G$4:$G$19</c:f>
              <c:numCache>
                <c:formatCode>0.00000</c:formatCode>
                <c:ptCount val="16"/>
                <c:pt idx="0">
                  <c:v>4.9727164887307239E-2</c:v>
                </c:pt>
                <c:pt idx="1">
                  <c:v>5.7793594306049821E-2</c:v>
                </c:pt>
                <c:pt idx="2">
                  <c:v>3.3301526717557262E-2</c:v>
                </c:pt>
                <c:pt idx="3">
                  <c:v>4.4656488549618324E-2</c:v>
                </c:pt>
                <c:pt idx="4">
                  <c:v>4.9770992366412227E-2</c:v>
                </c:pt>
                <c:pt idx="5">
                  <c:v>4.5801526717557259E-2</c:v>
                </c:pt>
                <c:pt idx="6">
                  <c:v>3.8255977496483816E-2</c:v>
                </c:pt>
                <c:pt idx="7">
                  <c:v>3.7974683544303819E-2</c:v>
                </c:pt>
                <c:pt idx="8">
                  <c:v>8.9136490250696365E-2</c:v>
                </c:pt>
                <c:pt idx="9">
                  <c:v>8.1894150417827299E-2</c:v>
                </c:pt>
                <c:pt idx="10">
                  <c:v>9.5072866065232547E-2</c:v>
                </c:pt>
                <c:pt idx="11">
                  <c:v>0.10062456627342123</c:v>
                </c:pt>
                <c:pt idx="12">
                  <c:v>0.23411371237458206</c:v>
                </c:pt>
                <c:pt idx="13">
                  <c:v>0.23678929765886317</c:v>
                </c:pt>
                <c:pt idx="14">
                  <c:v>0.43511450381679423</c:v>
                </c:pt>
                <c:pt idx="15">
                  <c:v>0.42493638676844797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395968"/>
        <c:axId val="159931712"/>
      </c:scatterChart>
      <c:valAx>
        <c:axId val="1163959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Ср, ммоль/л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59931712"/>
        <c:crosses val="autoZero"/>
        <c:crossBetween val="midCat"/>
      </c:valAx>
      <c:valAx>
        <c:axId val="1599317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Г, ммоль/г</a:t>
                </a:r>
              </a:p>
            </c:rich>
          </c:tx>
          <c:layout/>
          <c:overlay val="0"/>
        </c:title>
        <c:numFmt formatCode="0.00" sourceLinked="0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6395968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x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xVal>
            <c:numRef>
              <c:f>'3. Сажа (окисленная)'!$F$24:$F$37</c:f>
              <c:numCache>
                <c:formatCode>0.000</c:formatCode>
                <c:ptCount val="14"/>
                <c:pt idx="0">
                  <c:v>0.17282608695652177</c:v>
                </c:pt>
                <c:pt idx="1">
                  <c:v>9.4899169632265731E-2</c:v>
                </c:pt>
                <c:pt idx="2">
                  <c:v>9.4899169632265731E-2</c:v>
                </c:pt>
                <c:pt idx="3">
                  <c:v>0.18940839694656489</c:v>
                </c:pt>
                <c:pt idx="4">
                  <c:v>0.23234732824427479</c:v>
                </c:pt>
                <c:pt idx="5">
                  <c:v>0.76412213740458002</c:v>
                </c:pt>
                <c:pt idx="6">
                  <c:v>1.789029535864979</c:v>
                </c:pt>
                <c:pt idx="7">
                  <c:v>1.8087201125175809</c:v>
                </c:pt>
                <c:pt idx="8">
                  <c:v>3.6183844011142061</c:v>
                </c:pt>
                <c:pt idx="9">
                  <c:v>4.6113809854267869</c:v>
                </c:pt>
                <c:pt idx="10">
                  <c:v>4.6668979875086745</c:v>
                </c:pt>
                <c:pt idx="11">
                  <c:v>9.4448160535117029</c:v>
                </c:pt>
                <c:pt idx="12">
                  <c:v>9.2441471571906337</c:v>
                </c:pt>
                <c:pt idx="13">
                  <c:v>18.269720101781168</c:v>
                </c:pt>
              </c:numCache>
            </c:numRef>
          </c:xVal>
          <c:yVal>
            <c:numRef>
              <c:f>'3. Сажа (окисленная)'!$G$24:$G$37</c:f>
              <c:numCache>
                <c:formatCode>0.00000</c:formatCode>
                <c:ptCount val="14"/>
                <c:pt idx="0">
                  <c:v>5.4347826086956486E-3</c:v>
                </c:pt>
                <c:pt idx="1">
                  <c:v>6.1020166073546857E-2</c:v>
                </c:pt>
                <c:pt idx="2">
                  <c:v>6.1020166073546857E-2</c:v>
                </c:pt>
                <c:pt idx="3">
                  <c:v>6.2118320610687026E-2</c:v>
                </c:pt>
                <c:pt idx="4">
                  <c:v>5.3530534351145041E-2</c:v>
                </c:pt>
                <c:pt idx="5">
                  <c:v>4.7175572519083997E-2</c:v>
                </c:pt>
                <c:pt idx="6">
                  <c:v>4.219409282700419E-2</c:v>
                </c:pt>
                <c:pt idx="7">
                  <c:v>3.8255977496483816E-2</c:v>
                </c:pt>
                <c:pt idx="8">
                  <c:v>7.6323119777158777E-2</c:v>
                </c:pt>
                <c:pt idx="9">
                  <c:v>7.772380291464262E-2</c:v>
                </c:pt>
                <c:pt idx="10">
                  <c:v>6.6620402498265105E-2</c:v>
                </c:pt>
                <c:pt idx="11">
                  <c:v>0.11103678929765941</c:v>
                </c:pt>
                <c:pt idx="12">
                  <c:v>0.15117056856187325</c:v>
                </c:pt>
                <c:pt idx="13">
                  <c:v>0.34605597964376644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731264"/>
        <c:axId val="117731840"/>
      </c:scatterChart>
      <c:valAx>
        <c:axId val="1177312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Ср, ммоль/л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7731840"/>
        <c:crosses val="autoZero"/>
        <c:crossBetween val="midCat"/>
      </c:valAx>
      <c:valAx>
        <c:axId val="1177318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Г, ммоль/г</a:t>
                </a:r>
              </a:p>
            </c:rich>
          </c:tx>
          <c:layout/>
          <c:overlay val="0"/>
        </c:title>
        <c:numFmt formatCode="0.00" sourceLinked="0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773126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-0.25769378827646544"/>
                  <c:y val="7.1551108194808977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0,7953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Лист1!$A$23:$A$40</c:f>
              <c:numCache>
                <c:formatCode>General</c:formatCode>
                <c:ptCount val="18"/>
                <c:pt idx="0">
                  <c:v>4168.7499999999873</c:v>
                </c:pt>
                <c:pt idx="1">
                  <c:v>3334.9999999999741</c:v>
                </c:pt>
                <c:pt idx="2">
                  <c:v>1111.0000000000027</c:v>
                </c:pt>
                <c:pt idx="3">
                  <c:v>740.66666666667152</c:v>
                </c:pt>
                <c:pt idx="4">
                  <c:v>379.7794117647075</c:v>
                </c:pt>
                <c:pt idx="5">
                  <c:v>323.05555555555537</c:v>
                </c:pt>
                <c:pt idx="6">
                  <c:v>290.75000000000006</c:v>
                </c:pt>
                <c:pt idx="7">
                  <c:v>188.9062499999998</c:v>
                </c:pt>
                <c:pt idx="8">
                  <c:v>133.11855670103117</c:v>
                </c:pt>
                <c:pt idx="9">
                  <c:v>131.41304347826039</c:v>
                </c:pt>
                <c:pt idx="10">
                  <c:v>35.923913043478258</c:v>
                </c:pt>
                <c:pt idx="11">
                  <c:v>35.159574468084983</c:v>
                </c:pt>
                <c:pt idx="12">
                  <c:v>34.868421052631476</c:v>
                </c:pt>
                <c:pt idx="13">
                  <c:v>30.813953488372142</c:v>
                </c:pt>
                <c:pt idx="14">
                  <c:v>25.055555555555596</c:v>
                </c:pt>
                <c:pt idx="15">
                  <c:v>20.499999999999982</c:v>
                </c:pt>
                <c:pt idx="16">
                  <c:v>4.5551948051948044</c:v>
                </c:pt>
                <c:pt idx="17">
                  <c:v>4.3302469135802433</c:v>
                </c:pt>
              </c:numCache>
            </c:numRef>
          </c:xVal>
          <c:yVal>
            <c:numRef>
              <c:f>Лист1!$B$23:$B$40</c:f>
              <c:numCache>
                <c:formatCode>General</c:formatCode>
                <c:ptCount val="18"/>
                <c:pt idx="0">
                  <c:v>5.0301659125188536</c:v>
                </c:pt>
                <c:pt idx="1">
                  <c:v>5.0377643504531724</c:v>
                </c:pt>
                <c:pt idx="2">
                  <c:v>2.0181653042688463</c:v>
                </c:pt>
                <c:pt idx="3">
                  <c:v>2.0273722627737225</c:v>
                </c:pt>
                <c:pt idx="4">
                  <c:v>2.5850850850850846</c:v>
                </c:pt>
                <c:pt idx="5">
                  <c:v>1.0157205240174672</c:v>
                </c:pt>
                <c:pt idx="6">
                  <c:v>1.0174978127734033</c:v>
                </c:pt>
                <c:pt idx="7">
                  <c:v>0.50670578373847441</c:v>
                </c:pt>
                <c:pt idx="8">
                  <c:v>2.7590811965811959</c:v>
                </c:pt>
                <c:pt idx="9">
                  <c:v>0.5096964586846543</c:v>
                </c:pt>
                <c:pt idx="10">
                  <c:v>0.25901253918495298</c:v>
                </c:pt>
                <c:pt idx="11">
                  <c:v>0.25921568627450986</c:v>
                </c:pt>
                <c:pt idx="12">
                  <c:v>0.20590520590520592</c:v>
                </c:pt>
                <c:pt idx="13">
                  <c:v>0.20670826833073322</c:v>
                </c:pt>
                <c:pt idx="14">
                  <c:v>0.10203619909502262</c:v>
                </c:pt>
                <c:pt idx="15">
                  <c:v>0.10250000000000001</c:v>
                </c:pt>
                <c:pt idx="16">
                  <c:v>5.2903469079939668E-2</c:v>
                </c:pt>
                <c:pt idx="17">
                  <c:v>5.3063540090771563E-2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734144"/>
        <c:axId val="117734720"/>
      </c:scatterChart>
      <c:valAx>
        <c:axId val="1177341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1/Ср</a:t>
                </a:r>
              </a:p>
            </c:rich>
          </c:tx>
          <c:layout>
            <c:manualLayout>
              <c:xMode val="edge"/>
              <c:yMode val="edge"/>
              <c:x val="0.62886324973267227"/>
              <c:y val="0.7379982899857088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7734720"/>
        <c:crosses val="autoZero"/>
        <c:crossBetween val="midCat"/>
      </c:valAx>
      <c:valAx>
        <c:axId val="1177347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1/Г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773414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-0.14095209973753281"/>
                  <c:y val="1.3488626421697288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0,9008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Лист1!$M$23:$M$40</c:f>
              <c:numCache>
                <c:formatCode>General</c:formatCode>
                <c:ptCount val="18"/>
                <c:pt idx="0">
                  <c:v>-1.6169624024127158</c:v>
                </c:pt>
                <c:pt idx="1">
                  <c:v>-1.6154529681638616</c:v>
                </c:pt>
                <c:pt idx="2">
                  <c:v>-1.0148977245162014</c:v>
                </c:pt>
                <c:pt idx="3">
                  <c:v>-0.94975842234523988</c:v>
                </c:pt>
                <c:pt idx="4">
                  <c:v>-0.70674050269161437</c:v>
                </c:pt>
                <c:pt idx="5">
                  <c:v>-0.70218883347689531</c:v>
                </c:pt>
                <c:pt idx="6">
                  <c:v>-1.7346488723853765E-2</c:v>
                </c:pt>
                <c:pt idx="7">
                  <c:v>-1.5598236530324409E-2</c:v>
                </c:pt>
                <c:pt idx="8">
                  <c:v>0.67393990950282334</c:v>
                </c:pt>
                <c:pt idx="9">
                  <c:v>0.67982475204306869</c:v>
                </c:pt>
                <c:pt idx="10">
                  <c:v>1.3500947983007854</c:v>
                </c:pt>
                <c:pt idx="11">
                  <c:v>1.3508788046129943</c:v>
                </c:pt>
                <c:pt idx="12">
                  <c:v>1.5764468114943933</c:v>
                </c:pt>
                <c:pt idx="13">
                  <c:v>1.5803393816099043</c:v>
                </c:pt>
                <c:pt idx="14">
                  <c:v>2.2778924804036742</c:v>
                </c:pt>
                <c:pt idx="15">
                  <c:v>2.2824276355690656</c:v>
                </c:pt>
                <c:pt idx="16">
                  <c:v>2.9362652138631615</c:v>
                </c:pt>
                <c:pt idx="17">
                  <c:v>2.9392863641973377</c:v>
                </c:pt>
              </c:numCache>
            </c:numRef>
          </c:xVal>
          <c:yVal>
            <c:numRef>
              <c:f>Лист1!$N$23:$N$40</c:f>
              <c:numCache>
                <c:formatCode>General</c:formatCode>
                <c:ptCount val="18"/>
                <c:pt idx="0">
                  <c:v>-8.1122279583497168</c:v>
                </c:pt>
                <c:pt idx="1">
                  <c:v>-8.3353715096639309</c:v>
                </c:pt>
                <c:pt idx="2">
                  <c:v>-4.8912401349245131</c:v>
                </c:pt>
                <c:pt idx="3">
                  <c:v>-5.9395905888117371</c:v>
                </c:pt>
                <c:pt idx="4">
                  <c:v>-6.607550681531472</c:v>
                </c:pt>
                <c:pt idx="5">
                  <c:v>-7.0130157896396321</c:v>
                </c:pt>
                <c:pt idx="6">
                  <c:v>-5.6724637913987737</c:v>
                </c:pt>
                <c:pt idx="7">
                  <c:v>-5.7778243070565996</c:v>
                </c:pt>
                <c:pt idx="8">
                  <c:v>-4.8783453665597944</c:v>
                </c:pt>
                <c:pt idx="9">
                  <c:v>-5.2412508602491652</c:v>
                </c:pt>
                <c:pt idx="10">
                  <c:v>-3.5598969700157794</c:v>
                </c:pt>
                <c:pt idx="11">
                  <c:v>-3.5814031752367463</c:v>
                </c:pt>
                <c:pt idx="12">
                  <c:v>-3.4279676227267619</c:v>
                </c:pt>
                <c:pt idx="13">
                  <c:v>-3.5515815786939338</c:v>
                </c:pt>
                <c:pt idx="14">
                  <c:v>-3.0204248861443617</c:v>
                </c:pt>
                <c:pt idx="15">
                  <c:v>-3.2210955816065154</c:v>
                </c:pt>
                <c:pt idx="16">
                  <c:v>-1.4656245643101307</c:v>
                </c:pt>
                <c:pt idx="17">
                  <c:v>-1.5162682971288863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4443392"/>
        <c:axId val="116393088"/>
      </c:scatterChart>
      <c:valAx>
        <c:axId val="114443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Ср</a:t>
                </a:r>
              </a:p>
            </c:rich>
          </c:tx>
          <c:layout>
            <c:manualLayout>
              <c:xMode val="edge"/>
              <c:yMode val="edge"/>
              <c:x val="0.6634825021872266"/>
              <c:y val="0.434768518518518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6393088"/>
        <c:crossesAt val="-1"/>
        <c:crossBetween val="midCat"/>
      </c:valAx>
      <c:valAx>
        <c:axId val="116393088"/>
        <c:scaling>
          <c:orientation val="minMax"/>
          <c:max val="-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Г</a:t>
                </a:r>
              </a:p>
            </c:rich>
          </c:tx>
          <c:layout>
            <c:manualLayout>
              <c:xMode val="edge"/>
              <c:yMode val="edge"/>
              <c:x val="0.15555555555555556"/>
              <c:y val="0.2074533391659375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444339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diamond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-0.23396697287839016"/>
                  <c:y val="4.1040390784485271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0,4619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Лист1!$W$24:$W$41</c:f>
              <c:numCache>
                <c:formatCode>0.0000000000</c:formatCode>
                <c:ptCount val="18"/>
                <c:pt idx="0">
                  <c:v>3.1709651221304447E-9</c:v>
                </c:pt>
                <c:pt idx="1">
                  <c:v>3.9216029277950432E-9</c:v>
                </c:pt>
                <c:pt idx="2">
                  <c:v>5.9194698434838674E-6</c:v>
                </c:pt>
                <c:pt idx="3">
                  <c:v>6.0232987982434259E-6</c:v>
                </c:pt>
                <c:pt idx="4">
                  <c:v>6.4261121330871377E-6</c:v>
                </c:pt>
                <c:pt idx="5">
                  <c:v>6.5096917481629613E-6</c:v>
                </c:pt>
                <c:pt idx="6">
                  <c:v>1.1756194669756144E-5</c:v>
                </c:pt>
                <c:pt idx="7">
                  <c:v>1.3424095077847536E-5</c:v>
                </c:pt>
                <c:pt idx="8">
                  <c:v>2.3755763328061599E-5</c:v>
                </c:pt>
                <c:pt idx="9">
                  <c:v>2.3783361502855929E-5</c:v>
                </c:pt>
                <c:pt idx="10">
                  <c:v>3.2389116885021821E-5</c:v>
                </c:pt>
                <c:pt idx="11">
                  <c:v>3.254926508969457E-5</c:v>
                </c:pt>
                <c:pt idx="12">
                  <c:v>3.4011759469684607E-5</c:v>
                </c:pt>
                <c:pt idx="13">
                  <c:v>3.407534844473799E-5</c:v>
                </c:pt>
                <c:pt idx="14">
                  <c:v>6.7624941707563019E-5</c:v>
                </c:pt>
                <c:pt idx="15">
                  <c:v>6.7894484635657883E-5</c:v>
                </c:pt>
                <c:pt idx="16">
                  <c:v>1.1236499115253526E-4</c:v>
                </c:pt>
                <c:pt idx="17">
                  <c:v>1.1259633685772531E-4</c:v>
                </c:pt>
              </c:numCache>
            </c:numRef>
          </c:xVal>
          <c:yVal>
            <c:numRef>
              <c:f>Лист1!$X$24:$X$41</c:f>
              <c:numCache>
                <c:formatCode>General</c:formatCode>
                <c:ptCount val="18"/>
                <c:pt idx="0">
                  <c:v>-5.7778243070565996</c:v>
                </c:pt>
                <c:pt idx="1">
                  <c:v>-5.6724637913987737</c:v>
                </c:pt>
                <c:pt idx="2">
                  <c:v>-4.8783453665597944</c:v>
                </c:pt>
                <c:pt idx="3">
                  <c:v>-5.2412508602491652</c:v>
                </c:pt>
                <c:pt idx="4">
                  <c:v>-7.0130157896396321</c:v>
                </c:pt>
                <c:pt idx="5">
                  <c:v>-6.607550681531472</c:v>
                </c:pt>
                <c:pt idx="6">
                  <c:v>-5.9395905888117371</c:v>
                </c:pt>
                <c:pt idx="7">
                  <c:v>-4.8912401349245131</c:v>
                </c:pt>
                <c:pt idx="8">
                  <c:v>-3.5598969700157794</c:v>
                </c:pt>
                <c:pt idx="9">
                  <c:v>-3.5814031752367463</c:v>
                </c:pt>
                <c:pt idx="10">
                  <c:v>-3.4279676227267619</c:v>
                </c:pt>
                <c:pt idx="11">
                  <c:v>-3.5515815786939338</c:v>
                </c:pt>
                <c:pt idx="12">
                  <c:v>-8.3353715096639309</c:v>
                </c:pt>
                <c:pt idx="13">
                  <c:v>-8.1122279583497168</c:v>
                </c:pt>
                <c:pt idx="14">
                  <c:v>-3.0204248861443617</c:v>
                </c:pt>
                <c:pt idx="15">
                  <c:v>-3.2210955816065154</c:v>
                </c:pt>
                <c:pt idx="16">
                  <c:v>-1.4656245643101307</c:v>
                </c:pt>
                <c:pt idx="17">
                  <c:v>-1.5162682971288863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395392"/>
        <c:axId val="116397120"/>
      </c:scatterChart>
      <c:valAx>
        <c:axId val="116395392"/>
        <c:scaling>
          <c:orientation val="minMax"/>
          <c:max val="1.2000000000000004E-4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(ln</a:t>
                </a:r>
                <a:r>
                  <a:rPr lang="ru-RU" sz="1400" dirty="0">
                    <a:solidFill>
                      <a:schemeClr val="bg1"/>
                    </a:solidFill>
                  </a:rPr>
                  <a:t>Ср/</a:t>
                </a:r>
                <a:r>
                  <a:rPr lang="en-US" sz="1400" dirty="0">
                    <a:solidFill>
                      <a:schemeClr val="bg1"/>
                    </a:solidFill>
                  </a:rPr>
                  <a:t>Cs)^2</a:t>
                </a:r>
                <a:endParaRPr lang="ru-RU" sz="140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53377427821522305"/>
              <c:y val="0.56849518810148736"/>
            </c:manualLayout>
          </c:layout>
          <c:overlay val="0"/>
        </c:title>
        <c:numFmt formatCode="0.00000" sourceLinked="0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6397120"/>
        <c:crosses val="autoZero"/>
        <c:crossBetween val="midCat"/>
        <c:majorUnit val="5.0000000000000023E-5"/>
        <c:minorUnit val="5.0000000000000023E-5"/>
      </c:valAx>
      <c:valAx>
        <c:axId val="1163971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Г</a:t>
                </a:r>
              </a:p>
            </c:rich>
          </c:tx>
          <c:layout>
            <c:manualLayout>
              <c:xMode val="edge"/>
              <c:yMode val="edge"/>
              <c:x val="2.4691358024691357E-2"/>
              <c:y val="0.261724681320178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639539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square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-0.20307983377077865"/>
                  <c:y val="5.434893554972294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0,9551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Al2O3!$A$22:$A$37</c:f>
              <c:numCache>
                <c:formatCode>General</c:formatCode>
                <c:ptCount val="16"/>
                <c:pt idx="0">
                  <c:v>2.7979414951245931</c:v>
                </c:pt>
                <c:pt idx="1">
                  <c:v>2.7502662406815759</c:v>
                </c:pt>
                <c:pt idx="2">
                  <c:v>2.3025906735751294</c:v>
                </c:pt>
                <c:pt idx="3">
                  <c:v>2.2743091095189358</c:v>
                </c:pt>
                <c:pt idx="4">
                  <c:v>1.1759352881698686</c:v>
                </c:pt>
                <c:pt idx="5">
                  <c:v>1.1572139303482589</c:v>
                </c:pt>
                <c:pt idx="6">
                  <c:v>0.58918128654970758</c:v>
                </c:pt>
                <c:pt idx="7">
                  <c:v>0.58575581395348841</c:v>
                </c:pt>
                <c:pt idx="8">
                  <c:v>0.29694519317160828</c:v>
                </c:pt>
                <c:pt idx="9">
                  <c:v>0.29561717352415023</c:v>
                </c:pt>
                <c:pt idx="10">
                  <c:v>0.23327464788732399</c:v>
                </c:pt>
                <c:pt idx="11">
                  <c:v>0.23083623693379796</c:v>
                </c:pt>
                <c:pt idx="12">
                  <c:v>0.11583904109589044</c:v>
                </c:pt>
                <c:pt idx="13">
                  <c:v>0.11446700507614213</c:v>
                </c:pt>
                <c:pt idx="14">
                  <c:v>5.8458333333333341E-2</c:v>
                </c:pt>
                <c:pt idx="15">
                  <c:v>5.8264119601328906E-2</c:v>
                </c:pt>
              </c:numCache>
            </c:numRef>
          </c:xVal>
          <c:yVal>
            <c:numRef>
              <c:f>Al2O3!$B$22:$B$37</c:f>
              <c:numCache>
                <c:formatCode>General</c:formatCode>
                <c:ptCount val="16"/>
                <c:pt idx="0">
                  <c:v>117.38636363636373</c:v>
                </c:pt>
                <c:pt idx="1">
                  <c:v>137.36702127659586</c:v>
                </c:pt>
                <c:pt idx="2">
                  <c:v>76.095890410958916</c:v>
                </c:pt>
                <c:pt idx="3">
                  <c:v>82.910447761193993</c:v>
                </c:pt>
                <c:pt idx="4">
                  <c:v>33.419540229885058</c:v>
                </c:pt>
                <c:pt idx="5">
                  <c:v>36.803797468354404</c:v>
                </c:pt>
                <c:pt idx="6">
                  <c:v>16.516393442622952</c:v>
                </c:pt>
                <c:pt idx="7">
                  <c:v>17.076271186440671</c:v>
                </c:pt>
                <c:pt idx="8">
                  <c:v>7.906698564593297</c:v>
                </c:pt>
                <c:pt idx="9">
                  <c:v>8.1004901960784341</c:v>
                </c:pt>
                <c:pt idx="10">
                  <c:v>7.0105820105820014</c:v>
                </c:pt>
                <c:pt idx="11">
                  <c:v>7.4858757062146779</c:v>
                </c:pt>
                <c:pt idx="12">
                  <c:v>3.6567567567567525</c:v>
                </c:pt>
                <c:pt idx="13">
                  <c:v>3.9561403508771935</c:v>
                </c:pt>
                <c:pt idx="14">
                  <c:v>1.7278325123152702</c:v>
                </c:pt>
                <c:pt idx="15">
                  <c:v>1.7625628140703515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5790336"/>
        <c:axId val="115790912"/>
      </c:scatterChart>
      <c:valAx>
        <c:axId val="115790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1/Ср</a:t>
                </a:r>
              </a:p>
            </c:rich>
          </c:tx>
          <c:layout>
            <c:manualLayout>
              <c:xMode val="edge"/>
              <c:yMode val="edge"/>
              <c:x val="0.73203983182657728"/>
              <c:y val="0.7732973499790520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5790912"/>
        <c:crosses val="autoZero"/>
        <c:crossBetween val="midCat"/>
      </c:valAx>
      <c:valAx>
        <c:axId val="115790912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400" dirty="0">
                    <a:solidFill>
                      <a:schemeClr val="bg1"/>
                    </a:solidFill>
                  </a:rPr>
                  <a:t>1/Г</a:t>
                </a:r>
              </a:p>
            </c:rich>
          </c:tx>
          <c:layout>
            <c:manualLayout>
              <c:xMode val="edge"/>
              <c:yMode val="edge"/>
              <c:x val="0.13364197530864197"/>
              <c:y val="0.2126965257731230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5790336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marker>
            <c:symbol val="square"/>
            <c:size val="7"/>
            <c:spPr>
              <a:noFill/>
              <a:ln>
                <a:solidFill>
                  <a:schemeClr val="bg1"/>
                </a:solidFill>
              </a:ln>
            </c:spPr>
          </c:marker>
          <c:trendline>
            <c:trendlineType val="linear"/>
            <c:dispRSqr val="1"/>
            <c:dispEq val="0"/>
            <c:trendlineLbl>
              <c:layout>
                <c:manualLayout>
                  <c:x val="8.1732283464566926E-3"/>
                  <c:y val="0.35897528433945758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R² = 0,9905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Al2O3!$K$22:$K$37</c:f>
              <c:numCache>
                <c:formatCode>General</c:formatCode>
                <c:ptCount val="16"/>
                <c:pt idx="0">
                  <c:v>-1.0288839664909413</c:v>
                </c:pt>
                <c:pt idx="1">
                  <c:v>-1.0116977217855305</c:v>
                </c:pt>
                <c:pt idx="2">
                  <c:v>-0.83403486886058931</c:v>
                </c:pt>
                <c:pt idx="3">
                  <c:v>-0.82167631815679265</c:v>
                </c:pt>
                <c:pt idx="4">
                  <c:v>-0.16206382089595231</c:v>
                </c:pt>
                <c:pt idx="5">
                  <c:v>-0.14601533202548841</c:v>
                </c:pt>
                <c:pt idx="6">
                  <c:v>0.5290213556758675</c:v>
                </c:pt>
                <c:pt idx="7">
                  <c:v>0.53485227598666063</c:v>
                </c:pt>
                <c:pt idx="8">
                  <c:v>1.2142076919838036</c:v>
                </c:pt>
                <c:pt idx="9">
                  <c:v>1.2186899944233036</c:v>
                </c:pt>
                <c:pt idx="10">
                  <c:v>1.4555387732948741</c:v>
                </c:pt>
                <c:pt idx="11">
                  <c:v>1.4660467508932893</c:v>
                </c:pt>
                <c:pt idx="12">
                  <c:v>2.1555536282114298</c:v>
                </c:pt>
                <c:pt idx="13">
                  <c:v>2.1674686627893012</c:v>
                </c:pt>
                <c:pt idx="14">
                  <c:v>2.8394410292276215</c:v>
                </c:pt>
                <c:pt idx="15">
                  <c:v>2.8427688193202965</c:v>
                </c:pt>
              </c:numCache>
            </c:numRef>
          </c:xVal>
          <c:yVal>
            <c:numRef>
              <c:f>Al2O3!$L$22:$L$37</c:f>
              <c:numCache>
                <c:formatCode>General</c:formatCode>
                <c:ptCount val="16"/>
                <c:pt idx="0">
                  <c:v>-4.7654707476354785</c:v>
                </c:pt>
                <c:pt idx="1">
                  <c:v>-4.9226563311578913</c:v>
                </c:pt>
                <c:pt idx="2">
                  <c:v>-4.331994260925339</c:v>
                </c:pt>
                <c:pt idx="3">
                  <c:v>-4.4177610826827642</c:v>
                </c:pt>
                <c:pt idx="4">
                  <c:v>-3.5091407657382359</c:v>
                </c:pt>
                <c:pt idx="5">
                  <c:v>-3.6056010319257972</c:v>
                </c:pt>
                <c:pt idx="6">
                  <c:v>-2.8043534296475268</c:v>
                </c:pt>
                <c:pt idx="7">
                  <c:v>-2.8376898499151184</c:v>
                </c:pt>
                <c:pt idx="8">
                  <c:v>-2.0677103197610296</c:v>
                </c:pt>
                <c:pt idx="9">
                  <c:v>-2.0919245778816253</c:v>
                </c:pt>
                <c:pt idx="10">
                  <c:v>-1.9474207233606788</c:v>
                </c:pt>
                <c:pt idx="11">
                  <c:v>-2.0130180058464919</c:v>
                </c:pt>
                <c:pt idx="12">
                  <c:v>-1.2965766225325168</c:v>
                </c:pt>
                <c:pt idx="13">
                  <c:v>-1.375268891108183</c:v>
                </c:pt>
                <c:pt idx="14">
                  <c:v>-0.54686773994078253</c:v>
                </c:pt>
                <c:pt idx="15">
                  <c:v>-0.56676889425807775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728960"/>
        <c:axId val="121754112"/>
      </c:scatterChart>
      <c:valAx>
        <c:axId val="1177289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Ср</a:t>
                </a:r>
              </a:p>
            </c:rich>
          </c:tx>
          <c:layout>
            <c:manualLayout>
              <c:xMode val="edge"/>
              <c:yMode val="edge"/>
              <c:x val="0.448989501312336"/>
              <c:y val="0.1755092592592592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21754112"/>
        <c:crosses val="autoZero"/>
        <c:crossBetween val="midCat"/>
      </c:valAx>
      <c:valAx>
        <c:axId val="1217541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dirty="0">
                    <a:solidFill>
                      <a:schemeClr val="bg1"/>
                    </a:solidFill>
                  </a:rPr>
                  <a:t>ln</a:t>
                </a:r>
                <a:r>
                  <a:rPr lang="ru-RU" sz="1400" dirty="0">
                    <a:solidFill>
                      <a:schemeClr val="bg1"/>
                    </a:solidFill>
                  </a:rPr>
                  <a:t>Г</a:t>
                </a:r>
              </a:p>
            </c:rich>
          </c:tx>
          <c:layout>
            <c:manualLayout>
              <c:xMode val="edge"/>
              <c:yMode val="edge"/>
              <c:x val="0.21666666666666667"/>
              <c:y val="0.3093051910177894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  <c:crossAx val="117728960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1E0EA-3828-4DC9-A8F4-06B0614BF26E}" type="datetimeFigureOut">
              <a:rPr lang="ru-RU" smtClean="0"/>
              <a:pPr/>
              <a:t>27.05.2024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A9143-F4C5-43DC-BC4D-8308C77F60A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35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A9143-F4C5-43DC-BC4D-8308C77F60A9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5/27/2024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213360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  </a:t>
            </a:r>
            <a:r>
              <a:rPr lang="ru-RU" sz="3200" dirty="0">
                <a:solidFill>
                  <a:schemeClr val="bg1"/>
                </a:solidFill>
                <a:effectLst/>
              </a:rPr>
              <a:t>ПОГЛОЩЕНИЕ </a:t>
            </a:r>
            <a:r>
              <a:rPr lang="ru-RU" sz="3200" dirty="0" smtClean="0">
                <a:solidFill>
                  <a:schemeClr val="bg1"/>
                </a:solidFill>
                <a:effectLst/>
              </a:rPr>
              <a:t>АМИНОКИСЛОТЫ</a:t>
            </a:r>
            <a:br>
              <a:rPr lang="ru-RU" sz="3200" dirty="0" smtClean="0">
                <a:solidFill>
                  <a:schemeClr val="bg1"/>
                </a:solidFill>
                <a:effectLst/>
              </a:rPr>
            </a:br>
            <a:r>
              <a:rPr lang="en-US" sz="3200" dirty="0" smtClean="0">
                <a:solidFill>
                  <a:schemeClr val="bg1"/>
                </a:solidFill>
                <a:effectLst/>
              </a:rPr>
              <a:t>L</a:t>
            </a:r>
            <a:r>
              <a:rPr lang="ru-RU" sz="3200" dirty="0">
                <a:solidFill>
                  <a:schemeClr val="bg1"/>
                </a:solidFill>
                <a:effectLst/>
              </a:rPr>
              <a:t>-ГИСТИДИНА РАЗЛИЧНЫМИ</a:t>
            </a:r>
            <a:r>
              <a:rPr lang="ru-RU" sz="3200" i="1" dirty="0">
                <a:solidFill>
                  <a:schemeClr val="bg1"/>
                </a:solidFill>
                <a:effectLst/>
              </a:rPr>
              <a:t/>
            </a:r>
            <a:br>
              <a:rPr lang="ru-RU" sz="3200" i="1" dirty="0">
                <a:solidFill>
                  <a:schemeClr val="bg1"/>
                </a:solidFill>
                <a:effectLst/>
              </a:rPr>
            </a:br>
            <a:r>
              <a:rPr lang="ru-RU" sz="3200" dirty="0">
                <a:solidFill>
                  <a:schemeClr val="bg1"/>
                </a:solidFill>
                <a:effectLst/>
              </a:rPr>
              <a:t>ПОРОШКОВЫМИ МАТЕРИАЛАМИ</a:t>
            </a:r>
            <a:endParaRPr lang="ru-RU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 – гистидина на образце ПМ – 16 в линейных координатах </a:t>
            </a:r>
            <a:r>
              <a:rPr lang="ru-RU" sz="2800" b="1" dirty="0" smtClean="0">
                <a:solidFill>
                  <a:schemeClr val="bg1"/>
                </a:solidFill>
              </a:rPr>
              <a:t>уравнения Дубинина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119156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 – гистидина на окиси алюминия в линейных координатах </a:t>
            </a:r>
            <a:r>
              <a:rPr lang="ru-RU" sz="2800" b="1" dirty="0" smtClean="0">
                <a:solidFill>
                  <a:schemeClr val="bg1"/>
                </a:solidFill>
              </a:rPr>
              <a:t>уравнения </a:t>
            </a:r>
            <a:r>
              <a:rPr lang="ru-RU" sz="2800" b="1" dirty="0">
                <a:solidFill>
                  <a:schemeClr val="bg1"/>
                </a:solidFill>
              </a:rPr>
              <a:t>Ленгмюра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957953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851648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dirty="0">
                <a:solidFill>
                  <a:schemeClr val="bg1"/>
                </a:solidFill>
              </a:rPr>
              <a:t>L</a:t>
            </a:r>
            <a:r>
              <a:rPr lang="ru-RU" sz="2800" dirty="0">
                <a:solidFill>
                  <a:schemeClr val="bg1"/>
                </a:solidFill>
              </a:rPr>
              <a:t> – гистидина на окиси алюминия в линейных координатах </a:t>
            </a:r>
            <a:r>
              <a:rPr lang="ru-RU" sz="2800" dirty="0" smtClean="0">
                <a:solidFill>
                  <a:schemeClr val="bg1"/>
                </a:solidFill>
              </a:rPr>
              <a:t>уравнения Фрейндлиха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0939020"/>
              </p:ext>
            </p:extLst>
          </p:nvPr>
        </p:nvGraphicFramePr>
        <p:xfrm>
          <a:off x="1219200" y="1828800"/>
          <a:ext cx="6324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7851648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dirty="0">
                <a:solidFill>
                  <a:schemeClr val="bg1"/>
                </a:solidFill>
              </a:rPr>
              <a:t>L</a:t>
            </a:r>
            <a:r>
              <a:rPr lang="ru-RU" sz="2800" dirty="0">
                <a:solidFill>
                  <a:schemeClr val="bg1"/>
                </a:solidFill>
              </a:rPr>
              <a:t> – гистидина на окиси алюминия в линейных координатах </a:t>
            </a:r>
            <a:r>
              <a:rPr lang="ru-RU" sz="2800" dirty="0" smtClean="0">
                <a:solidFill>
                  <a:schemeClr val="bg1"/>
                </a:solidFill>
              </a:rPr>
              <a:t>уравнения Дубинина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6334078"/>
              </p:ext>
            </p:extLst>
          </p:nvPr>
        </p:nvGraphicFramePr>
        <p:xfrm>
          <a:off x="1295400" y="1524000"/>
          <a:ext cx="6248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 – гистидина на сажевом образце в линейных координатах </a:t>
            </a:r>
            <a:r>
              <a:rPr lang="ru-RU" sz="2800" b="1" dirty="0" smtClean="0">
                <a:solidFill>
                  <a:schemeClr val="bg1"/>
                </a:solidFill>
              </a:rPr>
              <a:t>уравнения </a:t>
            </a:r>
            <a:r>
              <a:rPr lang="ru-RU" sz="2800" b="1" dirty="0">
                <a:solidFill>
                  <a:schemeClr val="bg1"/>
                </a:solidFill>
              </a:rPr>
              <a:t>Ленгмюра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250447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3544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 – гистидина на сажевом образце в линейных координатах </a:t>
            </a:r>
            <a:r>
              <a:rPr lang="ru-RU" sz="2800" b="1" dirty="0" smtClean="0">
                <a:solidFill>
                  <a:schemeClr val="bg1"/>
                </a:solidFill>
              </a:rPr>
              <a:t>уравнения Фрейндлиха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8586533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5268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 – гистидина на сажевом образце в линейных координатах </a:t>
            </a:r>
            <a:r>
              <a:rPr lang="ru-RU" sz="2800" b="1" dirty="0" smtClean="0">
                <a:solidFill>
                  <a:schemeClr val="bg1"/>
                </a:solidFill>
              </a:rPr>
              <a:t>уравнения Дубинина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010253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6215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 – гистидина на образце окисленной сажи в линейных координатах </a:t>
            </a:r>
            <a:r>
              <a:rPr lang="ru-RU" sz="2800" b="1" dirty="0" smtClean="0">
                <a:solidFill>
                  <a:schemeClr val="bg1"/>
                </a:solidFill>
              </a:rPr>
              <a:t>уравнения </a:t>
            </a:r>
            <a:r>
              <a:rPr lang="ru-RU" sz="2800" b="1" dirty="0">
                <a:solidFill>
                  <a:schemeClr val="bg1"/>
                </a:solidFill>
              </a:rPr>
              <a:t>Ленгмюра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2800234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7493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 – гистидина на образце окисленной сажи в линейных координатах </a:t>
            </a:r>
            <a:r>
              <a:rPr lang="ru-RU" sz="2800" b="1" dirty="0" smtClean="0">
                <a:solidFill>
                  <a:schemeClr val="bg1"/>
                </a:solidFill>
              </a:rPr>
              <a:t>уравнения Фрейндлиха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683086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1683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 – гистидина на образце окисленной сажи в линейных координатах </a:t>
            </a:r>
            <a:r>
              <a:rPr lang="ru-RU" sz="2800" b="1" dirty="0" smtClean="0">
                <a:solidFill>
                  <a:schemeClr val="bg1"/>
                </a:solidFill>
              </a:rPr>
              <a:t>уравнения Дубинина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047480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608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924800" cy="4953000"/>
          </a:xfrm>
        </p:spPr>
        <p:txBody>
          <a:bodyPr/>
          <a:lstStyle/>
          <a:p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>
                <a:solidFill>
                  <a:schemeClr val="bg1"/>
                </a:solidFill>
                <a:effectLst/>
              </a:rPr>
              <a:t>В практике адсорбционных процессов чаще всего применяются углеродные материалы, эффективность которых обусловлена высокоразвитой поверхностью и сравнительно высокой сорбционной емкостью. Среди углеродных материалов сорбенты класса саж отличаются тем, что для них возможно получение гранулированных форм с заданной пористой структурой и поверхностью. Сорбенты этого класса нашли широкое применение в различных областях лабораторной и производственной практики: хроматографии, очистке сточных вод с извлечением ценных компонентов, в электрохимических методах анализа используются сажевые электроды</a:t>
            </a:r>
            <a:r>
              <a:rPr lang="ru-RU" sz="2000" dirty="0" smtClean="0">
                <a:solidFill>
                  <a:schemeClr val="bg1"/>
                </a:solidFill>
                <a:effectLst/>
              </a:rPr>
              <a:t>.</a:t>
            </a:r>
            <a:br>
              <a:rPr lang="ru-RU" sz="2000" dirty="0" smtClean="0">
                <a:solidFill>
                  <a:schemeClr val="bg1"/>
                </a:solidFill>
                <a:effectLst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</a:rPr>
              <a:t> </a:t>
            </a:r>
            <a:r>
              <a:rPr lang="ru-RU" sz="2000" dirty="0">
                <a:solidFill>
                  <a:schemeClr val="bg1"/>
                </a:solidFill>
                <a:effectLst/>
              </a:rPr>
              <a:t>Изучение практического применения адсорбции аминокислот в различных процессах требует определения изотермы сорбции на выбранном материале. Поэтому целью настоящей работы явилось исследование адсорбционных параметров аминокислоты </a:t>
            </a:r>
            <a:r>
              <a:rPr lang="en-US" sz="2000" dirty="0">
                <a:solidFill>
                  <a:schemeClr val="bg1"/>
                </a:solidFill>
                <a:effectLst/>
              </a:rPr>
              <a:t>L</a:t>
            </a:r>
            <a:r>
              <a:rPr lang="ru-RU" sz="2000" dirty="0">
                <a:solidFill>
                  <a:schemeClr val="bg1"/>
                </a:solidFill>
                <a:effectLst/>
              </a:rPr>
              <a:t>-гистидина на различных порошковых материалах.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Таблица 3. Коэффициенты корреляционного анализа изотерм адсорбции.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469701"/>
              </p:ext>
            </p:extLst>
          </p:nvPr>
        </p:nvGraphicFramePr>
        <p:xfrm>
          <a:off x="609600" y="1981200"/>
          <a:ext cx="8229600" cy="17446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4883"/>
                <a:gridCol w="1830263"/>
                <a:gridCol w="1830263"/>
                <a:gridCol w="1254191"/>
              </a:tblGrid>
              <a:tr h="0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Сорбент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Коэффициент корреляции для уравнения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Ленгмюра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Фрейндлиха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Дубинина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ПМ-16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0,7953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0,9008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0,4619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«Омская» сажа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0,1585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0,6629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0,7485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«Омская» окисленная сажа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0,0604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0,456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0,7197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r>
                        <a:rPr lang="en-US" sz="1200">
                          <a:effectLst/>
                        </a:rPr>
                        <a:t>O</a:t>
                      </a:r>
                      <a:r>
                        <a:rPr lang="en-US" sz="1200" baseline="-25000">
                          <a:effectLst/>
                        </a:rPr>
                        <a:t>3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0,9551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0,9905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0,6186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275766"/>
            <a:ext cx="8083699" cy="2201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7739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Таблица 1. Физико-химические свойства адсорбата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112393"/>
              </p:ext>
            </p:extLst>
          </p:nvPr>
        </p:nvGraphicFramePr>
        <p:xfrm>
          <a:off x="457200" y="1219199"/>
          <a:ext cx="8229601" cy="1752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5768"/>
                <a:gridCol w="1892808"/>
                <a:gridCol w="1333195"/>
                <a:gridCol w="1603126"/>
                <a:gridCol w="625450"/>
                <a:gridCol w="625450"/>
                <a:gridCol w="623804"/>
              </a:tblGrid>
              <a:tr h="83820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Адсорбат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Формула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М, г/моль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</a:t>
                      </a:r>
                      <a:r>
                        <a:rPr lang="en-US" sz="1600" baseline="-25000" dirty="0">
                          <a:effectLst/>
                        </a:rPr>
                        <a:t>s</a:t>
                      </a:r>
                      <a:r>
                        <a:rPr lang="ru-RU" sz="1600" dirty="0">
                          <a:effectLst/>
                        </a:rPr>
                        <a:t>, ммоль/л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pK</a:t>
                      </a:r>
                      <a:r>
                        <a:rPr lang="ru-RU" sz="1600" baseline="-25000" dirty="0">
                          <a:effectLst/>
                        </a:rPr>
                        <a:t>1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pK</a:t>
                      </a:r>
                      <a:r>
                        <a:rPr lang="ru-RU" sz="1600" baseline="-25000" dirty="0">
                          <a:effectLst/>
                        </a:rPr>
                        <a:t>2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pK</a:t>
                      </a:r>
                      <a:r>
                        <a:rPr lang="ru-RU" sz="1600" baseline="-25000" dirty="0">
                          <a:effectLst/>
                        </a:rPr>
                        <a:t>3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1440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L-гистидин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i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155,16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277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1,8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6,1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9,2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965666"/>
              </p:ext>
            </p:extLst>
          </p:nvPr>
        </p:nvGraphicFramePr>
        <p:xfrm>
          <a:off x="2133600" y="2133600"/>
          <a:ext cx="15525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r:id="rId4" imgW="1828800" imgH="914400" progId="Photoshop.Image.7">
                  <p:embed/>
                </p:oleObj>
              </mc:Choice>
              <mc:Fallback>
                <p:oleObj r:id="rId4" imgW="1828800" imgH="914400" progId="Photoshop.Image.7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133600"/>
                        <a:ext cx="155257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28600" y="3105835"/>
            <a:ext cx="8534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>
                <a:solidFill>
                  <a:schemeClr val="bg1"/>
                </a:solidFill>
                <a:latin typeface="+mj-lt"/>
              </a:rPr>
              <a:t>Таблица 2. Параметры пористой структуры адсорбентов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781593"/>
              </p:ext>
            </p:extLst>
          </p:nvPr>
        </p:nvGraphicFramePr>
        <p:xfrm>
          <a:off x="1143000" y="3630935"/>
          <a:ext cx="7391401" cy="246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1690"/>
                <a:gridCol w="930609"/>
                <a:gridCol w="930609"/>
                <a:gridCol w="932206"/>
                <a:gridCol w="932206"/>
                <a:gridCol w="1079059"/>
                <a:gridCol w="1265022"/>
              </a:tblGrid>
              <a:tr h="239395"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Образец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 gridSpan="4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Удельный объем пор, см</a:t>
                      </a:r>
                      <a:r>
                        <a:rPr lang="ru-RU" sz="1200" baseline="30000">
                          <a:effectLst/>
                        </a:rPr>
                        <a:t>3</a:t>
                      </a:r>
                      <a:r>
                        <a:rPr lang="ru-RU" sz="1200">
                          <a:effectLst/>
                        </a:rPr>
                        <a:t> /г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</a:t>
                      </a:r>
                      <a:r>
                        <a:rPr lang="ru-RU" sz="1600">
                          <a:effectLst/>
                        </a:rPr>
                        <a:t>, нм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</a:t>
                      </a:r>
                      <a:r>
                        <a:rPr lang="ru-RU" sz="1600">
                          <a:effectLst/>
                        </a:rPr>
                        <a:t>уд, м</a:t>
                      </a:r>
                      <a:r>
                        <a:rPr lang="ru-RU" sz="1600" baseline="30000">
                          <a:effectLst/>
                        </a:rPr>
                        <a:t>2</a:t>
                      </a:r>
                      <a:r>
                        <a:rPr lang="ru-RU" sz="1600">
                          <a:effectLst/>
                        </a:rPr>
                        <a:t>/г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226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</a:t>
                      </a:r>
                      <a:r>
                        <a:rPr lang="en-US" sz="1600" baseline="-25000" dirty="0">
                          <a:effectLst/>
                        </a:rPr>
                        <a:t>Σ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</a:t>
                      </a:r>
                      <a:r>
                        <a:rPr lang="ru-RU" sz="1600" dirty="0">
                          <a:effectLst/>
                        </a:rPr>
                        <a:t>ми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</a:t>
                      </a:r>
                      <a:r>
                        <a:rPr lang="ru-RU" sz="1600" dirty="0" err="1">
                          <a:effectLst/>
                        </a:rPr>
                        <a:t>ме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</a:t>
                      </a:r>
                      <a:r>
                        <a:rPr lang="ru-RU" sz="1600" dirty="0" err="1">
                          <a:effectLst/>
                        </a:rPr>
                        <a:t>ма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939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ПМ - 16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0,78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148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16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</a:tr>
              <a:tr h="23939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Al</a:t>
                      </a:r>
                      <a:r>
                        <a:rPr lang="ru-RU" sz="1600" baseline="-25000">
                          <a:effectLst/>
                        </a:rPr>
                        <a:t>2</a:t>
                      </a:r>
                      <a:r>
                        <a:rPr lang="en-US" sz="1600">
                          <a:effectLst/>
                        </a:rPr>
                        <a:t>O</a:t>
                      </a:r>
                      <a:r>
                        <a:rPr lang="ru-RU" sz="1600" baseline="-25000">
                          <a:effectLst/>
                        </a:rPr>
                        <a:t>3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250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</a:tr>
              <a:tr h="23939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Сажа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100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</a:tr>
              <a:tr h="23939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Сажа окисленная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60</a:t>
                      </a:r>
                      <a:endParaRPr lang="ru-RU" sz="16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8077200" cy="10668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Изотерма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 smtClean="0">
                <a:solidFill>
                  <a:schemeClr val="bg1"/>
                </a:solidFill>
              </a:rPr>
              <a:t>-гистидина</a:t>
            </a:r>
            <a:br>
              <a:rPr lang="ru-RU" sz="2800" b="1" dirty="0" smtClean="0">
                <a:solidFill>
                  <a:schemeClr val="bg1"/>
                </a:solidFill>
              </a:rPr>
            </a:b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>
                <a:solidFill>
                  <a:schemeClr val="bg1"/>
                </a:solidFill>
              </a:rPr>
              <a:t>на образце ПМ – 16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116829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Изотерма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-гистидина на образце </a:t>
            </a:r>
            <a:r>
              <a:rPr lang="en-US" sz="2800" b="1" dirty="0">
                <a:solidFill>
                  <a:schemeClr val="bg1"/>
                </a:solidFill>
              </a:rPr>
              <a:t>Al</a:t>
            </a:r>
            <a:r>
              <a:rPr lang="ru-RU" sz="2800" b="1" baseline="-25000" dirty="0">
                <a:solidFill>
                  <a:schemeClr val="bg1"/>
                </a:solidFill>
              </a:rPr>
              <a:t>2</a:t>
            </a:r>
            <a:r>
              <a:rPr lang="en-US" sz="2800" b="1" dirty="0">
                <a:solidFill>
                  <a:schemeClr val="bg1"/>
                </a:solidFill>
              </a:rPr>
              <a:t>O</a:t>
            </a:r>
            <a:r>
              <a:rPr lang="ru-RU" sz="2800" b="1" baseline="-25000" dirty="0">
                <a:solidFill>
                  <a:schemeClr val="bg1"/>
                </a:solidFill>
              </a:rPr>
              <a:t>3</a:t>
            </a:r>
            <a:r>
              <a:rPr lang="ru-RU" sz="2800" b="1" dirty="0">
                <a:solidFill>
                  <a:schemeClr val="bg1"/>
                </a:solidFill>
              </a:rPr>
              <a:t>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506274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Изотерма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-гистидина на сажевом образце.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7381563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Изотерма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-гистидина на образце окисленной сажи.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374273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 – гистидина на образце ПМ – 16 в линейных координатах </a:t>
            </a:r>
            <a:r>
              <a:rPr lang="ru-RU" sz="2800" b="1" dirty="0" smtClean="0">
                <a:solidFill>
                  <a:schemeClr val="bg1"/>
                </a:solidFill>
              </a:rPr>
              <a:t>уравнения </a:t>
            </a:r>
            <a:r>
              <a:rPr lang="ru-RU" sz="2400" b="1" dirty="0">
                <a:solidFill>
                  <a:schemeClr val="bg1"/>
                </a:solidFill>
              </a:rPr>
              <a:t>Ленгмюра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810228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Корреляционный анализ изотермы адсорбции </a:t>
            </a:r>
            <a:r>
              <a:rPr lang="en-US" sz="2800" b="1" dirty="0">
                <a:solidFill>
                  <a:schemeClr val="bg1"/>
                </a:solidFill>
              </a:rPr>
              <a:t>L</a:t>
            </a:r>
            <a:r>
              <a:rPr lang="ru-RU" sz="2800" b="1" dirty="0">
                <a:solidFill>
                  <a:schemeClr val="bg1"/>
                </a:solidFill>
              </a:rPr>
              <a:t> – гистидина на образце ПМ – 16 в линейных координатах </a:t>
            </a:r>
            <a:r>
              <a:rPr lang="ru-RU" sz="2800" b="1" dirty="0" smtClean="0">
                <a:solidFill>
                  <a:schemeClr val="bg1"/>
                </a:solidFill>
              </a:rPr>
              <a:t>уравнения Фрейндлиха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318134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285</TotalTime>
  <Words>505</Words>
  <Application>Microsoft Office PowerPoint</Application>
  <PresentationFormat>Экран (4:3)</PresentationFormat>
  <Paragraphs>137</Paragraphs>
  <Slides>20</Slides>
  <Notes>13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Поток</vt:lpstr>
      <vt:lpstr>Photoshop.Image.7</vt:lpstr>
      <vt:lpstr>  ПОГЛОЩЕНИЕ АМИНОКИСЛОТЫ L-ГИСТИДИНА РАЗЛИЧНЫМИ ПОРОШКОВЫМИ МАТЕРИАЛАМИ</vt:lpstr>
      <vt:lpstr>     В практике адсорбционных процессов чаще всего применяются углеродные материалы, эффективность которых обусловлена высокоразвитой поверхностью и сравнительно высокой сорбционной емкостью. Среди углеродных материалов сорбенты класса саж отличаются тем, что для них возможно получение гранулированных форм с заданной пористой структурой и поверхностью. Сорбенты этого класса нашли широкое применение в различных областях лабораторной и производственной практики: хроматографии, очистке сточных вод с извлечением ценных компонентов, в электрохимических методах анализа используются сажевые электроды.  Изучение практического применения адсорбции аминокислот в различных процессах требует определения изотермы сорбции на выбранном материале. Поэтому целью настоящей работы явилось исследование адсорбционных параметров аминокислоты L-гистидина на различных порошковых материалах.</vt:lpstr>
      <vt:lpstr>Таблица 1. Физико-химические свойства адсорбата</vt:lpstr>
      <vt:lpstr>Изотерма адсорбции L-гистидина  на образце ПМ – 16</vt:lpstr>
      <vt:lpstr>Изотерма адсорбции L-гистидина на образце Al2O3.</vt:lpstr>
      <vt:lpstr>Изотерма адсорбции L-гистидина на сажевом образце.</vt:lpstr>
      <vt:lpstr>Изотерма адсорбции L-гистидина на образце окисленной сажи.</vt:lpstr>
      <vt:lpstr>Корреляционный анализ изотермы адсорбции L – гистидина на образце ПМ – 16 в линейных координатах уравнения Ленгмюра</vt:lpstr>
      <vt:lpstr>Корреляционный анализ изотермы адсорбции L – гистидина на образце ПМ – 16 в линейных координатах уравнения Фрейндлиха</vt:lpstr>
      <vt:lpstr>Корреляционный анализ изотермы адсорбции L – гистидина на образце ПМ – 16 в линейных координатах уравнения Дубинина</vt:lpstr>
      <vt:lpstr>Корреляционный анализ изотермы адсорбции L – гистидина на окиси алюминия в линейных координатах уравнения Ленгмюра</vt:lpstr>
      <vt:lpstr>Корреляционный анализ изотермы адсорбции L – гистидина на окиси алюминия в линейных координатах уравнения Фрейндлиха</vt:lpstr>
      <vt:lpstr>Корреляционный анализ изотермы адсорбции L – гистидина на окиси алюминия в линейных координатах уравнения Дубинина</vt:lpstr>
      <vt:lpstr>Корреляционный анализ изотермы адсорбции L – гистидина на сажевом образце в линейных координатах уравнения Ленгмюра</vt:lpstr>
      <vt:lpstr>Корреляционный анализ изотермы адсорбции L – гистидина на сажевом образце в линейных координатах уравнения Фрейндлиха</vt:lpstr>
      <vt:lpstr>Корреляционный анализ изотермы адсорбции L – гистидина на сажевом образце в линейных координатах уравнения Дубинина</vt:lpstr>
      <vt:lpstr>Корреляционный анализ изотермы адсорбции L – гистидина на образце окисленной сажи в линейных координатах уравнения Ленгмюра</vt:lpstr>
      <vt:lpstr>Корреляционный анализ изотермы адсорбции L – гистидина на образце окисленной сажи в линейных координатах уравнения Фрейндлиха</vt:lpstr>
      <vt:lpstr>Корреляционный анализ изотермы адсорбции L – гистидина на образце окисленной сажи в линейных координатах уравнения Дубинина</vt:lpstr>
      <vt:lpstr>Таблица 3. Коэффициенты корреляционного анализа изотерм адсорбции.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Исследование применения “сибунита”   П-229 в адсорбционных и хроматографических процессах</dc:title>
  <dc:creator>Александр</dc:creator>
  <cp:lastModifiedBy>LAB2</cp:lastModifiedBy>
  <cp:revision>33</cp:revision>
  <dcterms:created xsi:type="dcterms:W3CDTF">2010-05-05T17:37:57Z</dcterms:created>
  <dcterms:modified xsi:type="dcterms:W3CDTF">2024-05-27T03:30:03Z</dcterms:modified>
</cp:coreProperties>
</file>