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91" r:id="rId5"/>
    <p:sldId id="292" r:id="rId6"/>
    <p:sldId id="293" r:id="rId7"/>
    <p:sldId id="294" r:id="rId8"/>
    <p:sldId id="295" r:id="rId9"/>
    <p:sldId id="296" r:id="rId10"/>
    <p:sldId id="266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ABDC6-6250-45F6-8F8A-3086445EB6E0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8A2B5-19CA-4EF7-8462-D7316F471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926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BF40F-D779-4A92-9FB6-3DFE6214E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BDA64B8-B3A0-4B98-85BC-F71E735542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325918-0274-4A49-9B85-E592CEA18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8618-6890-4676-A4B5-94DDFA309A73}" type="datetime1">
              <a:rPr lang="ru-RU" smtClean="0"/>
              <a:t>28.05.2024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AD69ED-9B3B-4962-A34B-259A8E9F8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B494B0-6E59-46B3-B1C5-E4CB688E0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6D70-50E2-41CA-8057-5794793F2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437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97D88-E454-4D5E-A9E7-9626CF90C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DC8A311-4787-47B1-8B1B-C9F367CB27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AC94AD-003F-43FE-8F37-AB539EDC5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B197-8F90-47E0-BE84-73859476B624}" type="datetime1">
              <a:rPr lang="ru-RU" smtClean="0"/>
              <a:t>28.05.2024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D98444-ADD3-41B4-B1C8-BAF1FD599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013424-F5F5-4B0C-A11D-8E0D6513F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6D70-50E2-41CA-8057-5794793F2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538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D66CC4A-6BBD-4657-B6BF-9819A9C2C3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AA00EE8-A8ED-41C9-B36A-ADF6AD1B5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FCFC7E-AD71-4D92-8444-8679FCE3E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F548-9EE1-41EC-B126-6D614059C7F3}" type="datetime1">
              <a:rPr lang="ru-RU" smtClean="0"/>
              <a:t>28.05.2024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737AAE-DF4F-4317-91DF-8DAC03F97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1B6F48-9D9B-4E71-A0B4-C133D70DE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6D70-50E2-41CA-8057-5794793F2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583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578B64-971A-4014-8DE6-8C2E797BF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AB7CB4-9387-444D-A4A7-00A979C1C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C77D55-1E03-4000-9B08-0C37F4D2B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3C56-F5D3-4325-A815-1E5B560930B4}" type="datetime1">
              <a:rPr lang="ru-RU" smtClean="0"/>
              <a:t>28.05.2024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7B95B1-28C5-44BF-AED8-49A27AC02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817A11-0B66-4843-94B3-078D882CC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6D70-50E2-41CA-8057-5794793F2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712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59B9B5-0659-434A-A26C-8B6126AE3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B7E56D-A9A1-48A0-A6EC-100F4004A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F27017-5F04-4DF9-AD86-2B4D01BD6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4B36-AFC0-49AD-8319-3D1DB1D5A36A}" type="datetime1">
              <a:rPr lang="ru-RU" smtClean="0"/>
              <a:t>28.05.2024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7E1EE4-00E9-465D-8A0F-3C0C195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A800E0-6E8D-4F39-93BD-F60A7FA8A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6D70-50E2-41CA-8057-5794793F2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115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32B7DA-2930-44C2-959D-0406B1089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1E0C3A-D0A2-4E52-A135-B4A0E3D4F6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3060AAC-2BA2-48EE-8D77-A0AD3B4D08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85462E-D7E0-4B86-BDA3-7CDCA0CAB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1193-7F60-4BEC-AA4D-EE633BDF5104}" type="datetime1">
              <a:rPr lang="ru-RU" smtClean="0"/>
              <a:t>28.05.2024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958439-67E0-4D14-94FF-18C8492C8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34E69D-A158-4ED0-8B46-C788E2F80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6D70-50E2-41CA-8057-5794793F2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544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EB6597-B6C7-4178-9193-E06D104B6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E39A40-6C46-49C3-A5FF-A43AEE3F2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67243E-C34A-4666-9B06-21B5C5F87F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FD58F0D-BDEB-4B94-A121-AA102B71E3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C98B2CE-5347-459B-93E5-AC94A00893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AAE72AB-692D-4061-992B-C68BA1780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B8123-391A-4109-AE2C-F4D4A09C4CE2}" type="datetime1">
              <a:rPr lang="ru-RU" smtClean="0"/>
              <a:t>28.05.2024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6B7DC3E-B8D7-466D-A491-5111329BC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C373B1A-2B16-48A5-9E2E-DB9171A3B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6D70-50E2-41CA-8057-5794793F2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336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5B7312-8B18-472B-AB35-CCB7B9407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2968183-72BC-4FD8-8CB3-496AC7FF0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2F62-564C-41DF-AF7A-6CA33B5520D1}" type="datetime1">
              <a:rPr lang="ru-RU" smtClean="0"/>
              <a:t>28.05.2024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81B9B22-5FC7-463C-AE1B-4F3A852B6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6748E69-E445-4AE7-B441-EBBFBEEE9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6D70-50E2-41CA-8057-5794793F2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513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6C73BF2-8057-41F2-8383-EC672E84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D991-2166-453B-BA75-6CB2255725D6}" type="datetime1">
              <a:rPr lang="ru-RU" smtClean="0"/>
              <a:t>28.05.2024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DDDBE50-D279-49A6-891A-FAEA5A49D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CD2A13-6552-4DF5-B1C2-C8C002DF2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6D70-50E2-41CA-8057-5794793F2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217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D90C85-F301-44DC-80FA-FC060F3CD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DB54F3-09BC-4DE8-A06F-D63247ED4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BF0BA70-28BF-4115-9D13-8E0EB91D0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8E077C-A5CB-4ED2-AD05-755A519E9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1A7B-FFF6-4944-A01A-04F11E4B4239}" type="datetime1">
              <a:rPr lang="ru-RU" smtClean="0"/>
              <a:t>28.05.2024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EB6D1-4E2B-4407-B949-6515D0BBB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1CF0DC-8711-4207-897F-20E96471C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6D70-50E2-41CA-8057-5794793F2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164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215F2C-4E78-4FE4-88A2-BE7C4C0E3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7B88B6C-ABCC-4069-A190-64FC68914F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FEC5A2-6AC1-440A-BE28-BC8837180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A6E88-8588-4B4A-A82F-D4359A75C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A74EE-19AD-461B-95E9-E75BB0461422}" type="datetime1">
              <a:rPr lang="ru-RU" smtClean="0"/>
              <a:t>28.05.2024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CE806-2674-4559-A94A-CBE6C9D7C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A80898-587E-49D9-8D23-527A6BA23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6D70-50E2-41CA-8057-5794793F2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25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A2A709-F830-4C4E-94E6-09D376DB2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29168E-7CF6-4919-AEDF-F86841B89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706888-9D14-4AE9-8DC3-E959EFD2C5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3F80C-2730-4B62-A46D-08B5F718991A}" type="datetime1">
              <a:rPr lang="ru-RU" smtClean="0"/>
              <a:t>28.05.2024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6C9749-008F-44D4-A299-1B5B0B59F5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BE3B20-193C-44FE-9B75-9C0926CC1F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26D70-50E2-41CA-8057-5794793F2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229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3E6CC7-C870-47B3-9BFF-B0985585C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8969" y="1911783"/>
            <a:ext cx="9144000" cy="828252"/>
          </a:xfrm>
        </p:spPr>
        <p:txBody>
          <a:bodyPr>
            <a:normAutofit fontScale="90000"/>
          </a:bodyPr>
          <a:lstStyle/>
          <a:p>
            <a:pPr indent="180340"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ФИЗИКОХИМИЯ МАТЕРИАЛОВ НА ОСНОВЕ СЕГНЕТО (АНТИСЕГНЕТО) ЭЛЕКТРИКОВ И МУЛЬТИФЕРРОИКА: ПРОБЛЕМЫ ИЗОМОРФИЗМА, ФАЗООБРАЗОВАНИЕ, РЕЛАКСАЦИОННЫЕ ПРОЦЕССЫ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E409EE1-9435-466E-A460-417B07216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0942" y="3067253"/>
            <a:ext cx="9144000" cy="332143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Мойса М.О., Шилкина Л.А., Глазунова Е.В., Дудкина С.И., Резниченко Л.А.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ФГАОУ ВО «Южный федеральный университет», Научно-исследовательский институт физики, г.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Ростов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-на-Дону, Россия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605E58-5A63-4D50-A4DF-C9EBD75CC081}"/>
              </a:ext>
            </a:extLst>
          </p:cNvPr>
          <p:cNvSpPr txBox="1"/>
          <p:nvPr/>
        </p:nvSpPr>
        <p:spPr>
          <a:xfrm>
            <a:off x="2910349" y="5962948"/>
            <a:ext cx="60984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Ростов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-на-Дону</a:t>
            </a:r>
          </a:p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год</a:t>
            </a:r>
          </a:p>
        </p:txBody>
      </p:sp>
      <p:pic>
        <p:nvPicPr>
          <p:cNvPr id="6" name="Picture 9" descr="Картинки по запросу эмблема юфу">
            <a:extLst>
              <a:ext uri="{FF2B5EF4-FFF2-40B4-BE49-F238E27FC236}">
                <a16:creationId xmlns:a16="http://schemas.microsoft.com/office/drawing/2014/main" id="{957F4C03-DB85-4F3A-B80C-2487DEE59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88441"/>
            <a:ext cx="1944688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E4AAE06-D1D2-47CC-8FF1-59C5C40A0D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91705">
            <a:off x="2063724" y="4826516"/>
            <a:ext cx="1944688" cy="1944688"/>
          </a:xfrm>
          <a:prstGeom prst="rect">
            <a:avLst/>
          </a:prstGeom>
        </p:spPr>
      </p:pic>
      <p:pic>
        <p:nvPicPr>
          <p:cNvPr id="8" name="Picture 10" descr="C:\Users\Magneto\Desktop\ЮФУ 2.jpg">
            <a:extLst>
              <a:ext uri="{FF2B5EF4-FFF2-40B4-BE49-F238E27FC236}">
                <a16:creationId xmlns:a16="http://schemas.microsoft.com/office/drawing/2014/main" id="{516DDD33-2B8F-45E3-8CC3-1B0D725DD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631" y="31104"/>
            <a:ext cx="7698658" cy="143986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6CBC9D-1281-4D05-9F6B-7EA516EE5A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717"/>
            <a:ext cx="2264025" cy="162083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334FE23-430F-4F2F-98E8-045894FE7F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896" y="235968"/>
            <a:ext cx="2104103" cy="162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103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15329B-7592-4584-94DF-D2A33D6F0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7453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D17395-5585-4F07-891F-E9C3A044D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757" y="504947"/>
            <a:ext cx="1665288" cy="1665288"/>
          </a:xfrm>
          <a:prstGeom prst="rect">
            <a:avLst/>
          </a:prstGeom>
        </p:spPr>
      </p:pic>
      <p:pic>
        <p:nvPicPr>
          <p:cNvPr id="5" name="Picture 9" descr="Картинки по запросу эмблема юфу">
            <a:extLst>
              <a:ext uri="{FF2B5EF4-FFF2-40B4-BE49-F238E27FC236}">
                <a16:creationId xmlns:a16="http://schemas.microsoft.com/office/drawing/2014/main" id="{43397230-CFFC-415E-BB8D-03230BE95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549397"/>
            <a:ext cx="1944688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C:\Users\Magneto\Desktop\ЮФУ 2.jpg">
            <a:extLst>
              <a:ext uri="{FF2B5EF4-FFF2-40B4-BE49-F238E27FC236}">
                <a16:creationId xmlns:a16="http://schemas.microsoft.com/office/drawing/2014/main" id="{8739C95F-91CB-445B-B011-D8613941E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0"/>
            <a:ext cx="8023223" cy="143986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A2C74A-0B26-44EB-8BF7-76B873908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6D70-50E2-41CA-8057-5794793F23D2}" type="slidenum">
              <a:rPr lang="ru-RU" sz="1600" smtClean="0">
                <a:solidFill>
                  <a:schemeClr val="tx1"/>
                </a:solidFill>
              </a:rPr>
              <a:t>10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48308E6B-ACD0-DB2D-D8AF-96CBC3E72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050" y="2675182"/>
            <a:ext cx="1069175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Целесообразно принимать во внимание полученные результаты при разработке подобных материалов и устройств на их основе.</a:t>
            </a:r>
          </a:p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A644D1-6DF4-EFD2-1EE5-8C36F4F39923}"/>
              </a:ext>
            </a:extLst>
          </p:cNvPr>
          <p:cNvSpPr txBox="1"/>
          <p:nvPr/>
        </p:nvSpPr>
        <p:spPr>
          <a:xfrm>
            <a:off x="662050" y="3950147"/>
            <a:ext cx="10691750" cy="1289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Финансирование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Исследование выполнено при финансовой поддержке Министерства науки и высшего образования РФ (Государственное задание в сфере научной деятельности. Проект №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FENW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-2023-0010/ГЗ0110/23-11-ИФ).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172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00278F-F426-452B-ADF4-224B1717D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9127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61789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734C02-FD7D-46E2-B3EB-2EAA032DD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1062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Актуальность и цель исследования</a:t>
            </a:r>
          </a:p>
        </p:txBody>
      </p:sp>
      <p:pic>
        <p:nvPicPr>
          <p:cNvPr id="4" name="Picture 10" descr="C:\Users\Magneto\Desktop\ЮФУ 2.jpg">
            <a:extLst>
              <a:ext uri="{FF2B5EF4-FFF2-40B4-BE49-F238E27FC236}">
                <a16:creationId xmlns:a16="http://schemas.microsoft.com/office/drawing/2014/main" id="{CD5C9747-937B-4572-8D71-03A7CA0A3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0"/>
            <a:ext cx="8023223" cy="143986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Картинки по запросу эмблема юфу">
            <a:extLst>
              <a:ext uri="{FF2B5EF4-FFF2-40B4-BE49-F238E27FC236}">
                <a16:creationId xmlns:a16="http://schemas.microsoft.com/office/drawing/2014/main" id="{F0BDAB16-B8B0-40AF-A9C8-511FEB000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66675"/>
            <a:ext cx="1944688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206DBA-0B86-4C1C-AC10-D2ACC9D40A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312" y="44450"/>
            <a:ext cx="1665288" cy="1665288"/>
          </a:xfrm>
          <a:prstGeom prst="rect">
            <a:avLst/>
          </a:prstGeom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5BE345-1A94-4005-950F-1094EBCFE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6D70-50E2-41CA-8057-5794793F23D2}" type="slidenum">
              <a:rPr lang="ru-RU" sz="1600" smtClean="0">
                <a:solidFill>
                  <a:schemeClr val="tx1"/>
                </a:solidFill>
              </a:rPr>
              <a:t>2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7E8A7D-60D4-33A1-C12E-661D01DD69C0}"/>
              </a:ext>
            </a:extLst>
          </p:cNvPr>
          <p:cNvSpPr txBox="1"/>
          <p:nvPr/>
        </p:nvSpPr>
        <p:spPr>
          <a:xfrm>
            <a:off x="279400" y="2457266"/>
            <a:ext cx="1201782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последнее время в области создания материалов производственно-технологического назначения, в том числе, для пополнения электронно-компонентной базы и расширения ассортимента выпускаемой продукции наметился переход к совмещению в одной химической композиции – основы таких материалов – нескольких разнородных функций. Это явилось следствием исчерпанности известных химических основ и способов их конструирования. В связи с этим исследователи многих научных групп были мотивированы на разработку таких активных сред, компоненты которых обладали бы принципиально разными физическими свойствами. В числе таковых – представители тройной системы, основанной на сегнетоэлектрике (СЭ) </a:t>
            </a:r>
            <a:r>
              <a:rPr lang="ru-RU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ниобате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калия, </a:t>
            </a:r>
            <a:r>
              <a:rPr lang="ru-RU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антисегнетоэлектрике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(АСЭ) </a:t>
            </a:r>
            <a:r>
              <a:rPr lang="ru-RU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ниобате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натрия и </a:t>
            </a:r>
            <a:r>
              <a:rPr lang="ru-RU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мультиферроике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феррите висмута, сочетающем СЭ и магнитные  свойства. Обойдённая вниманием многих исследователей (скорее всего из-за известных технологических трудностей получения каждого из её компонентов) эта система и стала предметом нашего изучения.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3370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E8E97-FC37-42FB-8166-2B8C15311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683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200" dirty="0"/>
              <a:t>Объекты исследования, методы их получения и диагностики</a:t>
            </a:r>
          </a:p>
        </p:txBody>
      </p:sp>
      <p:pic>
        <p:nvPicPr>
          <p:cNvPr id="6" name="Picture 9" descr="Картинки по запросу эмблема юфу">
            <a:extLst>
              <a:ext uri="{FF2B5EF4-FFF2-40B4-BE49-F238E27FC236}">
                <a16:creationId xmlns:a16="http://schemas.microsoft.com/office/drawing/2014/main" id="{07C8B621-254C-4F8A-9376-B3B1DABD0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8" y="18255"/>
            <a:ext cx="1431131" cy="119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CFFAC4D-EC30-4BC8-B29D-1100F890EE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895" y="0"/>
            <a:ext cx="1431131" cy="1431131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22025C5-8E64-4866-A11F-F91712A39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2260" y="6474620"/>
            <a:ext cx="2743200" cy="365125"/>
          </a:xfrm>
        </p:spPr>
        <p:txBody>
          <a:bodyPr/>
          <a:lstStyle/>
          <a:p>
            <a:fld id="{3D826D70-50E2-41CA-8057-5794793F23D2}" type="slidenum">
              <a:rPr lang="ru-RU" sz="1600" smtClean="0">
                <a:solidFill>
                  <a:schemeClr val="tx1"/>
                </a:solidFill>
              </a:rPr>
              <a:t>3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A086BF-ACC9-E38F-7626-15F85305A331}"/>
              </a:ext>
            </a:extLst>
          </p:cNvPr>
          <p:cNvSpPr txBox="1"/>
          <p:nvPr/>
        </p:nvSpPr>
        <p:spPr>
          <a:xfrm>
            <a:off x="1163782" y="2223473"/>
            <a:ext cx="10190018" cy="261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качестве объектов исследования выступили твёрдые растворы составов (1-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)(Na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0.5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0.5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)NbO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BiFeO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Двухстадийным твердофазным синтезом с последующим спеканием по обычной керамической технологии получены керамические образцы вышеуказанной системы. Рентгенографический анализ осуществлён с использованием известных методик. Зависимости от температуры действительной и мнимой частей относительной комплексной диэлектрической проницаемости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*/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'/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-i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''/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=8.75·10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-12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Ф/м – диэлектрическая постоянная) в интервале (300…900) K и диапазоне частот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(10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…10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Гц получены на неполяризованных образцах с помощью измерительного стенда на базе LCR-метра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Agilent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4980A.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311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E3CE1D8-6800-C4F5-9030-2BFEB0952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6D70-50E2-41CA-8057-5794793F23D2}" type="slidenum">
              <a:rPr lang="ru-RU" smtClean="0"/>
              <a:t>4</a:t>
            </a:fld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3647627A-7294-4612-0A0C-1904EA0E1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265" y="-21375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" panose="02020603050405020304" pitchFamily="18" charset="0"/>
                <a:cs typeface="Times" panose="02020603050405020304" pitchFamily="18" charset="0"/>
              </a:rPr>
              <a:t>Результаты исследования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FFBD07E-EE2B-13D8-82C2-4F532CD8AB38}"/>
                  </a:ext>
                </a:extLst>
              </p:cNvPr>
              <p:cNvSpPr txBox="1"/>
              <p:nvPr/>
            </p:nvSpPr>
            <p:spPr>
              <a:xfrm>
                <a:off x="0" y="716536"/>
                <a:ext cx="12192000" cy="56398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ru-RU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Анализ химической формулы </a:t>
                </a:r>
                <a14:m>
                  <m:oMath xmlns:m="http://schemas.openxmlformats.org/officeDocument/2006/math">
                    <m:r>
                      <a:rPr lang="ru-RU" sz="1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ru-RU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ru-RU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ru-RU" sz="16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ru-RU" sz="16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Na</m:t>
                            </m:r>
                          </m:e>
                          <m:sub>
                            <m:r>
                              <a:rPr lang="ru-RU" sz="16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0.5</m:t>
                            </m:r>
                          </m:sub>
                          <m:sup>
                            <m:r>
                              <a:rPr lang="ru-RU" sz="16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1+</m:t>
                            </m:r>
                          </m:sup>
                        </m:sSubSup>
                        <m:sSubSup>
                          <m:sSubSupPr>
                            <m:ctrlPr>
                              <a:rPr lang="ru-RU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ru-RU" sz="16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a:rPr lang="ru-RU" sz="16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0.5</m:t>
                            </m:r>
                          </m:sub>
                          <m:sup>
                            <m:r>
                              <a:rPr lang="ru-RU" sz="16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1+</m:t>
                            </m:r>
                          </m:sup>
                        </m:sSubSup>
                        <m:r>
                          <a:rPr lang="ru-RU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b>
                        <m:r>
                          <a:rPr lang="ru-RU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ru-RU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ru-RU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sub>
                    </m:sSub>
                    <m:sSubSup>
                      <m:sSubSupPr>
                        <m:ctrlPr>
                          <a:rPr lang="ru-RU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ru-RU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sub>
                      <m:sup>
                        <m:r>
                          <a:rPr lang="ru-RU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3+</m:t>
                        </m:r>
                      </m:sup>
                    </m:sSubSup>
                    <m:r>
                      <a:rPr lang="ru-RU" sz="1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)(</m:t>
                    </m:r>
                    <m:sSubSup>
                      <m:sSubSupPr>
                        <m:ctrlPr>
                          <a:rPr lang="ru-RU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ru-RU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Nb</m:t>
                        </m:r>
                      </m:e>
                      <m:sub>
                        <m:r>
                          <a:rPr lang="ru-RU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ru-RU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ru-RU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sub>
                      <m:sup>
                        <m:r>
                          <a:rPr lang="ru-RU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5+</m:t>
                        </m:r>
                      </m:sup>
                    </m:sSubSup>
                    <m:sSubSup>
                      <m:sSubSupPr>
                        <m:ctrlPr>
                          <a:rPr lang="ru-RU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ru-RU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Fe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sub>
                      <m:sup>
                        <m:r>
                          <a:rPr lang="ru-RU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3+</m:t>
                        </m:r>
                      </m:sup>
                    </m:sSubSup>
                    <m:r>
                      <a:rPr lang="ru-RU" sz="1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sSubSup>
                      <m:sSubSupPr>
                        <m:ctrlPr>
                          <a:rPr lang="ru-RU" sz="16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ru-RU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lang="ru-RU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ru-RU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ru-RU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показал, что мы имеем дело со скомпенсированным </a:t>
                </a:r>
                <a:r>
                  <a:rPr lang="ru-RU" sz="16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гетеровалентным</a:t>
                </a:r>
                <a:r>
                  <a:rPr lang="ru-RU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изоморфизмом, обеспечивающим </a:t>
                </a:r>
                <a:r>
                  <a:rPr lang="ru-RU" sz="16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электронейтральность</a:t>
                </a:r>
                <a:r>
                  <a:rPr lang="ru-RU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ru-RU" sz="16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безвакансионность</a:t>
                </a:r>
                <a:r>
                  <a:rPr lang="ru-RU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ТР </a:t>
                </a:r>
                <a14:m>
                  <m:oMath xmlns:m="http://schemas.openxmlformats.org/officeDocument/2006/math">
                    <m:r>
                      <a:rPr lang="ru-RU" sz="1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ru-RU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ru-RU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ru-RU" sz="16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ru-RU" sz="16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Na</m:t>
                            </m:r>
                          </m:e>
                          <m:sub>
                            <m:r>
                              <a:rPr lang="ru-RU" sz="16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0.5</m:t>
                            </m:r>
                          </m:sub>
                          <m:sup>
                            <m:r>
                              <a:rPr lang="ru-RU" sz="16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1+</m:t>
                            </m:r>
                          </m:sup>
                        </m:sSubSup>
                        <m:sSubSup>
                          <m:sSubSupPr>
                            <m:ctrlPr>
                              <a:rPr lang="ru-RU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ru-RU" sz="16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a:rPr lang="ru-RU" sz="16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0.5</m:t>
                            </m:r>
                          </m:sub>
                          <m:sup>
                            <m:r>
                              <a:rPr lang="ru-RU" sz="16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1+</m:t>
                            </m:r>
                          </m:sup>
                        </m:sSubSup>
                        <m:r>
                          <a:rPr lang="ru-RU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b>
                        <m:r>
                          <a:rPr lang="ru-RU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ru-RU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ru-RU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sub>
                    </m:sSub>
                    <m:sSubSup>
                      <m:sSubSupPr>
                        <m:ctrlPr>
                          <a:rPr lang="ru-RU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ru-RU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sub>
                      <m:sup>
                        <m:r>
                          <a:rPr lang="ru-RU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3+</m:t>
                        </m:r>
                      </m:sup>
                    </m:sSubSup>
                    <m:r>
                      <a:rPr lang="ru-RU" sz="1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)(</m:t>
                    </m:r>
                    <m:sSubSup>
                      <m:sSubSupPr>
                        <m:ctrlPr>
                          <a:rPr lang="ru-RU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ru-RU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Nb</m:t>
                        </m:r>
                      </m:e>
                      <m:sub>
                        <m:r>
                          <a:rPr lang="ru-RU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ru-RU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ru-RU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sub>
                      <m:sup>
                        <m:r>
                          <a:rPr lang="ru-RU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5+</m:t>
                        </m:r>
                      </m:sup>
                    </m:sSubSup>
                    <m:sSubSup>
                      <m:sSubSupPr>
                        <m:ctrlPr>
                          <a:rPr lang="ru-RU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ru-RU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Fe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sub>
                      <m:sup>
                        <m:r>
                          <a:rPr lang="ru-RU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3+</m:t>
                        </m:r>
                      </m:sup>
                    </m:sSubSup>
                    <m:r>
                      <a:rPr lang="ru-RU" sz="1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sSubSup>
                      <m:sSubSupPr>
                        <m:ctrlPr>
                          <a:rPr lang="ru-RU" sz="16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ru-RU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lang="ru-RU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ru-RU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ru-RU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В связи с этим допустимые отличия ионных радиусов в этом случае такие же, как и при изовалентных замещениях: в соответствии с эмпирическим критерием Гольдшмидта атомы замещают друг друга в кристаллической решётке, когда их ионные радиусы отличаются не более чем на 15 % от меньшего радиуса. При этом учёт характера химической связи и его влияния на изоморфную смесимость, показавшие, что чем меньше разница </a:t>
                </a:r>
                <a:r>
                  <a:rPr lang="ru-RU" sz="16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электроотрицательностей</a:t>
                </a:r>
                <a:r>
                  <a:rPr lang="ru-RU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(ЭО) атомов, тем более они химически индифферентны и могут образовывать ТР, дополняют размерные ограничения, налагаемые на различие ионных радиусов замещающих катионов, величиной </a:t>
                </a:r>
                <a:r>
                  <a:rPr lang="ru-RU" sz="16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△</a:t>
                </a:r>
                <a:r>
                  <a:rPr lang="ru-RU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ЭО, равной 0.4, выше которой ТР не образуются.</a:t>
                </a:r>
                <a:endParaRPr lang="ru-RU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ru-RU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Исходя из вышеуказанных размерных ограничений, замещения в 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подрешётке исследуемой системы, удовлетворяющие вышеуказанному правилу Гольдшмидта (</a:t>
                </a:r>
                <a:r>
                  <a:rPr lang="ru-RU" sz="16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△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ru-RU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&lt;15%), возможны, но разница ЭО 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</a:t>
                </a:r>
                <a:r>
                  <a:rPr lang="ru-RU" sz="16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3+</a:t>
                </a:r>
                <a:r>
                  <a:rPr lang="ru-RU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ru-RU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Na</m:t>
                        </m:r>
                      </m:e>
                      <m:sub>
                        <m:r>
                          <a:rPr lang="ru-RU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0.5</m:t>
                        </m:r>
                      </m:sub>
                      <m:sup>
                        <m:r>
                          <a:rPr lang="ru-RU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1+</m:t>
                        </m:r>
                      </m:sup>
                    </m:sSubSup>
                    <m:sSubSup>
                      <m:sSubSupPr>
                        <m:ctrlPr>
                          <a:rPr lang="ru-RU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ru-RU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</m:e>
                      <m:sub>
                        <m:r>
                          <a:rPr lang="ru-RU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0.5</m:t>
                        </m:r>
                      </m:sub>
                      <m:sup>
                        <m:r>
                          <a:rPr lang="ru-RU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1+</m:t>
                        </m:r>
                      </m:sup>
                    </m:sSubSup>
                    <m:r>
                      <a:rPr lang="ru-RU" sz="1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равная 1.02, то есть большая 0.4, такое замещение не допускает. Что же касается замещений в 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подрешётке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Nb</m:t>
                        </m:r>
                      </m:e>
                      <m:sup>
                        <m:r>
                          <a:rPr lang="ru-RU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5+</m:t>
                        </m:r>
                      </m:sup>
                    </m:sSup>
                    <m:sSup>
                      <m:sSupPr>
                        <m:ctrlPr>
                          <a:rPr lang="ru-RU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⟶</m:t>
                        </m:r>
                        <m:r>
                          <m:rPr>
                            <m:sty m:val="p"/>
                          </m:rPr>
                          <a:rPr lang="ru-RU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Fe</m:t>
                        </m:r>
                      </m:e>
                      <m:sup>
                        <m:r>
                          <a:rPr lang="ru-RU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3+</m:t>
                        </m:r>
                      </m:sup>
                    </m:sSup>
                  </m:oMath>
                </a14:m>
                <a:r>
                  <a:rPr lang="ru-RU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), они удовлетворяют обоим требованиям (</a:t>
                </a:r>
                <a:r>
                  <a:rPr lang="ru-RU" sz="16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△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ru-RU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=1.52%, то есть&lt; 15% и </a:t>
                </a:r>
                <a:r>
                  <a:rPr lang="ru-RU" sz="16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△</a:t>
                </a:r>
                <a:r>
                  <a:rPr lang="ru-RU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ЭО = 0.23, то есть&lt; 0.4).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ru-RU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Таким образом, ввиду невыполнения одного из условий кристаллохимического изоморфизма в A – подрешётке исследуемой системы, вопрос о возможности полной непрерывной растворимости компонентов в ней остаётся открытым, требующим детальных рентгенографических исследований.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FFBD07E-EE2B-13D8-82C2-4F532CD8A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16536"/>
                <a:ext cx="12192000" cy="5639814"/>
              </a:xfrm>
              <a:prstGeom prst="rect">
                <a:avLst/>
              </a:prstGeom>
              <a:blipFill>
                <a:blip r:embed="rId2"/>
                <a:stretch>
                  <a:fillRect l="-250" r="-250" b="-4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406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E3CE1D8-6800-C4F5-9030-2BFEB0952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6D70-50E2-41CA-8057-5794793F23D2}" type="slidenum">
              <a:rPr lang="ru-RU" smtClean="0"/>
              <a:t>5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CBCFC8-62BF-AD9E-4AD5-151BEF4937D4}"/>
              </a:ext>
            </a:extLst>
          </p:cNvPr>
          <p:cNvSpPr txBox="1"/>
          <p:nvPr/>
        </p:nvSpPr>
        <p:spPr>
          <a:xfrm>
            <a:off x="638298" y="682703"/>
            <a:ext cx="10715501" cy="16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связи с ранее указанной причиной рассмотрим влияние термодинамической предыстории (условий приготовления объектов) на процессы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фазообразования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рис. 1 показаны зависимости от температуры спекания (</a:t>
            </a:r>
            <a:r>
              <a:rPr lang="ru-RU" sz="14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1400" kern="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спек</a:t>
            </a:r>
            <a:r>
              <a:rPr lang="ru-RU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относительной плотности пробных образцов, (</a:t>
            </a:r>
            <a:r>
              <a:rPr lang="ru-RU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ρ</a:t>
            </a:r>
            <a:r>
              <a:rPr lang="ru-RU" sz="1400" kern="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отн</a:t>
            </a:r>
            <a:r>
              <a:rPr lang="ru-RU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спеченных при вариации термических режимов, а на рис. 2 – зависимости от содержания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BiFeO</a:t>
            </a:r>
            <a:r>
              <a:rPr lang="ru-RU" sz="1400" kern="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4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ru-RU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в системе </a:t>
            </a:r>
            <a:r>
              <a:rPr lang="ru-RU" sz="14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1400" kern="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спек</a:t>
            </a:r>
            <a:r>
              <a:rPr lang="ru-RU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опытных партий ТР, соответствующих максимальным </a:t>
            </a:r>
            <a:r>
              <a:rPr lang="ru-RU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ρ</a:t>
            </a:r>
            <a:r>
              <a:rPr lang="ru-RU" sz="1400" kern="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отн</a:t>
            </a:r>
            <a:r>
              <a:rPr lang="ru-RU" sz="1400" kern="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(1) (см. рис. 1), и максимальных </a:t>
            </a:r>
            <a:r>
              <a:rPr lang="ru-RU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ρ</a:t>
            </a:r>
            <a:r>
              <a:rPr lang="ru-RU" sz="1400" kern="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отн</a:t>
            </a:r>
            <a:r>
              <a:rPr lang="ru-RU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пробных образцов (2) и образцов опытных партий ТР (3), спеченных при тех же температурах, что и пробные образцы.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FE34490-6C31-9AD6-FA5C-9D6AD3FDE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265" y="-21375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" panose="02020603050405020304" pitchFamily="18" charset="0"/>
                <a:cs typeface="Times" panose="02020603050405020304" pitchFamily="18" charset="0"/>
              </a:rPr>
              <a:t>Результаты исследования</a:t>
            </a:r>
            <a:endParaRPr lang="ru-RU" sz="3600" dirty="0"/>
          </a:p>
        </p:txBody>
      </p:sp>
      <p:pic>
        <p:nvPicPr>
          <p:cNvPr id="6" name="Рисунок 5" descr="Изображение выглядит как текст, диаграмма, линия, круг&#10;&#10;Автоматически созданное описание">
            <a:extLst>
              <a:ext uri="{FF2B5EF4-FFF2-40B4-BE49-F238E27FC236}">
                <a16:creationId xmlns:a16="http://schemas.microsoft.com/office/drawing/2014/main" id="{16CB2D9E-9027-2494-CD7D-4181B0D72D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94" y="2411329"/>
            <a:ext cx="3265904" cy="283498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34ED65C-6F6E-0BED-D5CC-3F4DB75A9EC5}"/>
              </a:ext>
            </a:extLst>
          </p:cNvPr>
          <p:cNvSpPr txBox="1"/>
          <p:nvPr/>
        </p:nvSpPr>
        <p:spPr>
          <a:xfrm>
            <a:off x="-293913" y="5095461"/>
            <a:ext cx="6097978" cy="613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Рисунок 1. Зависимости относительной плотности пробных образцов ТР исследуемой системы от температуры спекания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4" name="Рисунок 13" descr="Изображение выглядит как текст, диаграмма, линия, карта&#10;&#10;Автоматически созданное описание">
            <a:extLst>
              <a:ext uri="{FF2B5EF4-FFF2-40B4-BE49-F238E27FC236}">
                <a16:creationId xmlns:a16="http://schemas.microsoft.com/office/drawing/2014/main" id="{9F7B1E5C-7639-9ED0-4708-870B584B2E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2136814"/>
            <a:ext cx="3390900" cy="329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4934FD3-987B-074D-DEE8-5C0CB97D9D23}"/>
              </a:ext>
            </a:extLst>
          </p:cNvPr>
          <p:cNvSpPr txBox="1"/>
          <p:nvPr/>
        </p:nvSpPr>
        <p:spPr>
          <a:xfrm>
            <a:off x="5618019" y="5246315"/>
            <a:ext cx="6246420" cy="11671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Рисунок 2. Зависимости от содержания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BiFeO</a:t>
            </a:r>
            <a:r>
              <a:rPr lang="ru-RU" sz="1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в системе </a:t>
            </a:r>
            <a:r>
              <a:rPr lang="ru-RU" sz="1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2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спек</a:t>
            </a:r>
            <a:r>
              <a:rPr lang="ru-RU" sz="1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ТР  опытных партий, спеченных при температурах, соответствующих максимальным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ru-RU" sz="12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отн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(1), и максимальных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ru-RU" sz="12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отн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пробных образцов (2) и образцов опытных партий ТР (3), спеченных при тех же температурах, что и пробные образцы.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032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E3CE1D8-6800-C4F5-9030-2BFEB0952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6D70-50E2-41CA-8057-5794793F23D2}" type="slidenum">
              <a:rPr lang="ru-RU" smtClean="0"/>
              <a:t>6</a:t>
            </a:fld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BF0AE59-7294-9F4B-4866-DE492E4B6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90" y="1306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" panose="02020603050405020304" pitchFamily="18" charset="0"/>
                <a:cs typeface="Times" panose="02020603050405020304" pitchFamily="18" charset="0"/>
              </a:rPr>
              <a:t>Результаты исследования</a:t>
            </a:r>
            <a:endParaRPr lang="ru-RU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81E14E-6A53-20E1-01A2-8CD01A8550A7}"/>
              </a:ext>
            </a:extLst>
          </p:cNvPr>
          <p:cNvSpPr txBox="1"/>
          <p:nvPr/>
        </p:nvSpPr>
        <p:spPr>
          <a:xfrm>
            <a:off x="0" y="1147586"/>
            <a:ext cx="12192000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рисунков 1 и 2 позволил выделить две группы ТР, близких по составу крайним компонентам системы: (Na</a:t>
            </a:r>
            <a:r>
              <a:rPr lang="ru-RU" sz="16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0.5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16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0.5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)NbO</a:t>
            </a:r>
            <a:r>
              <a:rPr lang="ru-RU" sz="16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с максимально высокими </a:t>
            </a:r>
            <a:r>
              <a:rPr lang="ru-RU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спек</a:t>
            </a:r>
            <a:r>
              <a:rPr lang="ru-RU" sz="16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низкими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ru-RU" sz="16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отн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несовпадением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ru-RU" sz="16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отн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пробных и опытных образцах при одной и той же температуре; и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BiFeO</a:t>
            </a:r>
            <a:r>
              <a:rPr lang="ru-RU" sz="16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с низкими </a:t>
            </a:r>
            <a:r>
              <a:rPr lang="ru-RU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спек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высокими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ru-RU" sz="16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отн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практической одинаковостью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ru-RU" sz="16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отн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пробных и опытных образцов, с границей раздела между этими двумя группами ~ (40-60) мол. %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BiFeO</a:t>
            </a:r>
            <a:r>
              <a:rPr lang="ru-RU" sz="16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При этом в каждой из групп отмечается ряд аномалий (рис. 2), вероятно, свидетельствующих о сложном изоморфизме в исследуемой системе.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Рентгенографическим методом установлен распад ТР (сосуществование нескольких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изосимметрийных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фаз) при изменении </a:t>
            </a:r>
            <a:r>
              <a:rPr lang="ru-RU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спек</a:t>
            </a:r>
            <a:r>
              <a:rPr lang="ru-RU" sz="16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пределах одного состава, практически во всем концентрационном интервале, свидетельствующий о том, что непрерывный ряд ТР в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квазибинарном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разрезе исследуемой системы (1-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ru-RU" sz="16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0.5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16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0.5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NbO</a:t>
            </a:r>
            <a:r>
              <a:rPr lang="ru-RU" sz="16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BiFeO</a:t>
            </a:r>
            <a:r>
              <a:rPr lang="ru-RU" sz="16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образуется.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Установлены два фазовых перехода: первый переход, </a:t>
            </a:r>
            <a:r>
              <a:rPr lang="en-US" sz="1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ru-RU" sz="1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фактически распад ТР, имеет место в интервале 0.00&lt;</a:t>
            </a:r>
            <a:r>
              <a:rPr lang="en-US" sz="16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x</a:t>
            </a:r>
            <a:r>
              <a:rPr lang="ru-RU" sz="16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&lt;</a:t>
            </a:r>
            <a:r>
              <a:rPr lang="ru-RU" sz="1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0.05, второй переход из К- фазы  в ромбоэдрическую (Рэ) фазу происходит в интервале 0.80&lt;</a:t>
            </a:r>
            <a:r>
              <a:rPr lang="ru-RU" sz="16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х</a:t>
            </a:r>
            <a:r>
              <a:rPr lang="ru-RU" sz="1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&lt;0.85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Наиболее однородный ТР образуется при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x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=0.60, при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0.60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ТР содержат примесные фазы, что приводит к нарушению  стехиометрии. Можно отметить, что повышение </a:t>
            </a:r>
            <a:r>
              <a:rPr lang="ru-RU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Т</a:t>
            </a:r>
            <a:r>
              <a:rPr lang="ru-RU" sz="16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спек</a:t>
            </a:r>
            <a:r>
              <a:rPr lang="ru-RU" sz="16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. 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способствует распаду ТР, чего не должно быть при образовании непрерывного ряда ТР с полной растворимостью компонентов.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39139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E3CE1D8-6800-C4F5-9030-2BFEB0952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6D70-50E2-41CA-8057-5794793F23D2}" type="slidenum">
              <a:rPr lang="ru-RU" smtClean="0"/>
              <a:t>7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FE33B86-C2F4-BBB7-5233-2045A0487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794" y="-5349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" panose="02020603050405020304" pitchFamily="18" charset="0"/>
                <a:cs typeface="Times" panose="02020603050405020304" pitchFamily="18" charset="0"/>
              </a:rPr>
              <a:t>Результаты исследования</a:t>
            </a:r>
            <a:endParaRPr lang="ru-RU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3D2622-0E0C-AF0E-5CBA-D1FCC61AC917}"/>
              </a:ext>
            </a:extLst>
          </p:cNvPr>
          <p:cNvSpPr txBox="1"/>
          <p:nvPr/>
        </p:nvSpPr>
        <p:spPr>
          <a:xfrm>
            <a:off x="0" y="952696"/>
            <a:ext cx="12192000" cy="376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рис.3 показана зависимость объёма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перовскитной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ячейки исследуемых ТР от концентрации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BiFeO</a:t>
            </a:r>
            <a:r>
              <a:rPr lang="ru-RU" sz="1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и линейная зависимость по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Вегарду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9" name="Рисунок 8" descr="Изображение выглядит как текст, линия, диаграмм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099D2569-C69F-7151-F562-1F70CB5027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62" y="1485900"/>
            <a:ext cx="4162425" cy="194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015B22B-118E-EF9B-3BBF-70E75ADF5710}"/>
              </a:ext>
            </a:extLst>
          </p:cNvPr>
          <p:cNvSpPr txBox="1"/>
          <p:nvPr/>
        </p:nvSpPr>
        <p:spPr>
          <a:xfrm>
            <a:off x="4776848" y="1694702"/>
            <a:ext cx="6109854" cy="11671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Рисунок 3. Зависимость объёма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перовскитовой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ячейки исследуемых ТР от 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 –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образцов  опытной партии, изготовленных при оптимальных температурах спекания, 2 –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пробных образцов, изготовленных при низких температурах спекания,  прямая линия – соответствует правилу аддитивности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Вегарда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1C00D5-BB25-8CB4-4471-3B07A5C82642}"/>
              </a:ext>
            </a:extLst>
          </p:cNvPr>
          <p:cNvSpPr txBox="1"/>
          <p:nvPr/>
        </p:nvSpPr>
        <p:spPr>
          <a:xfrm>
            <a:off x="0" y="3429000"/>
            <a:ext cx="12192000" cy="23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Видно, что вблизи крайних компонентов ТР отклонение 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от линейной зависимости имеет знакопеременный характер, а в интервале 0.15&lt;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&lt;0.80  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имеет положительное отклонение от аддитивности. Первое возможно при изменении положения изоморфной примеси в структуре ТР, а второе  может соответствовать наличию локальных областей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несмешиваемости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внутри области гомогенности данной системы.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Несмешиваемость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компонентов ТР проявляется в том, что в его структуре появляются области двух или более типов, обогащенные одним из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взаимозамещающихся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ионов, то есть происходит расслоение ТР, о чём говорилось выше.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Отличающиеся химическим составом области (кластеры) могут иметь различные электрические свойства внутри кластеров и на их границах по типу "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reciprocal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composit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".  Это может приводить к появлению поляризации Максвелла-Вагнера на границах кластеров и, как следствие, к дисперсии и релаксации комплексной диэлектрической проницаемости.</a:t>
            </a:r>
          </a:p>
        </p:txBody>
      </p:sp>
    </p:spTree>
    <p:extLst>
      <p:ext uri="{BB962C8B-B14F-4D97-AF65-F5344CB8AC3E}">
        <p14:creationId xmlns:p14="http://schemas.microsoft.com/office/powerpoint/2010/main" val="328746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E3CE1D8-6800-C4F5-9030-2BFEB0952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6D70-50E2-41CA-8057-5794793F23D2}" type="slidenum">
              <a:rPr lang="ru-RU" smtClean="0"/>
              <a:t>8</a:t>
            </a:fld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FC4DD55-F7B1-EBFE-91A4-0C18B5B27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265" y="-21375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" panose="02020603050405020304" pitchFamily="18" charset="0"/>
                <a:cs typeface="Times" panose="02020603050405020304" pitchFamily="18" charset="0"/>
              </a:rPr>
              <a:t>Результаты исследования</a:t>
            </a:r>
            <a:endParaRPr lang="ru-RU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3644E4-3621-C7D3-DF9D-20B137C07AF8}"/>
              </a:ext>
            </a:extLst>
          </p:cNvPr>
          <p:cNvSpPr txBox="1"/>
          <p:nvPr/>
        </p:nvSpPr>
        <p:spPr>
          <a:xfrm>
            <a:off x="5870371" y="752873"/>
            <a:ext cx="6321629" cy="379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рис. 4 представлены диэлектрические спектры ТР исследуемой системы с 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=0.85…0.95 в интервале температур (300…900)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Общим для всех ТР является экстремальный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релаксороподобный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характер изменений </a:t>
            </a:r>
            <a:r>
              <a:rPr lang="ru-RU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'/</a:t>
            </a:r>
            <a:r>
              <a:rPr lang="ru-RU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ru-RU" sz="1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 повышении температуры с максимумами при температурах, 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положения и форма которых зависят от концентрации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BiFeO</a:t>
            </a:r>
            <a:r>
              <a:rPr lang="ru-RU" sz="1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в составе ТР и частоты переменного электрического поля (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При этом при обогащении ТР ферритом висмута максимумы </a:t>
            </a:r>
            <a:r>
              <a:rPr lang="ru-RU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'/</a:t>
            </a:r>
            <a:r>
              <a:rPr lang="ru-RU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ru-RU" sz="1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размываются, понижаются и сдвигаются в сторону меньших температур, а при возрастании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максимумы </a:t>
            </a:r>
            <a:r>
              <a:rPr lang="ru-RU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'/</a:t>
            </a:r>
            <a:r>
              <a:rPr lang="ru-RU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ru-RU" sz="1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размываясь и понижаясь, сдвигаются в сторону более высоких температур. Характерным является и распад представленных серий зависимостей </a:t>
            </a:r>
            <a:r>
              <a:rPr lang="ru-RU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'/</a:t>
            </a:r>
            <a:r>
              <a:rPr lang="ru-RU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ru-RU" sz="1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в каждом из трёх ТР на две группы (выделены на рис. штриховыми линиями – 1 гр., 2гр.) с разной скоростью смещения 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(см. стрелки) (рис. 4). В таблице приведены значения температур максимумов </a:t>
            </a:r>
            <a:r>
              <a:rPr lang="ru-RU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'/</a:t>
            </a:r>
            <a:r>
              <a:rPr lang="ru-RU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ru-RU" sz="1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зависимостях </a:t>
            </a:r>
            <a:r>
              <a:rPr lang="ru-RU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'/</a:t>
            </a:r>
            <a:r>
              <a:rPr lang="ru-RU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ru-RU" sz="1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в первых и вторых группах ТР с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=0.85…0.95. 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9" name="Рисунок 8" descr="Изображение выглядит как зарисовка, рисунок, диаграмм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A9560FC-7EC1-CC8D-A218-C1186DBD63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66" y="752873"/>
            <a:ext cx="5387439" cy="535225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156317B-CDA5-EDFA-6E82-1E852193498A}"/>
              </a:ext>
            </a:extLst>
          </p:cNvPr>
          <p:cNvSpPr txBox="1"/>
          <p:nvPr/>
        </p:nvSpPr>
        <p:spPr>
          <a:xfrm>
            <a:off x="0" y="5831360"/>
            <a:ext cx="6121730" cy="890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Рисунок 4. Диэлектрические спектры ТР системы (1-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ru-RU" sz="1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0.5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1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0.5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NbO</a:t>
            </a:r>
            <a:r>
              <a:rPr lang="ru-RU" sz="1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BiFeO</a:t>
            </a:r>
            <a:r>
              <a:rPr lang="ru-RU" sz="1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=0.85…0.95 в интервале температур (300…900) 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=(1…1500) кГц (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=0.85, </a:t>
            </a:r>
            <a:r>
              <a:rPr lang="ru-RU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б-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=0.90, </a:t>
            </a:r>
            <a:r>
              <a:rPr lang="ru-RU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в-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=0.95).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671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E3CE1D8-6800-C4F5-9030-2BFEB0952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6D70-50E2-41CA-8057-5794793F23D2}" type="slidenum">
              <a:rPr lang="ru-RU" smtClean="0"/>
              <a:t>9</a:t>
            </a:fld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FC4DD55-F7B1-EBFE-91A4-0C18B5B27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" panose="02020603050405020304" pitchFamily="18" charset="0"/>
                <a:cs typeface="Times" panose="02020603050405020304" pitchFamily="18" charset="0"/>
              </a:rPr>
              <a:t>Результаты исследования</a:t>
            </a:r>
            <a:endParaRPr lang="ru-RU" sz="3600" dirty="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123C2DA-DDEB-7C77-F2EE-A76A5FC07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104412"/>
              </p:ext>
            </p:extLst>
          </p:nvPr>
        </p:nvGraphicFramePr>
        <p:xfrm>
          <a:off x="2453804" y="1999578"/>
          <a:ext cx="6700520" cy="22922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1785">
                  <a:extLst>
                    <a:ext uri="{9D8B030D-6E8A-4147-A177-3AD203B41FA5}">
                      <a16:colId xmlns:a16="http://schemas.microsoft.com/office/drawing/2014/main" val="3187021901"/>
                    </a:ext>
                  </a:extLst>
                </a:gridCol>
                <a:gridCol w="1581785">
                  <a:extLst>
                    <a:ext uri="{9D8B030D-6E8A-4147-A177-3AD203B41FA5}">
                      <a16:colId xmlns:a16="http://schemas.microsoft.com/office/drawing/2014/main" val="3843691113"/>
                    </a:ext>
                  </a:extLst>
                </a:gridCol>
                <a:gridCol w="883920">
                  <a:extLst>
                    <a:ext uri="{9D8B030D-6E8A-4147-A177-3AD203B41FA5}">
                      <a16:colId xmlns:a16="http://schemas.microsoft.com/office/drawing/2014/main" val="1550583986"/>
                    </a:ext>
                  </a:extLst>
                </a:gridCol>
                <a:gridCol w="883920">
                  <a:extLst>
                    <a:ext uri="{9D8B030D-6E8A-4147-A177-3AD203B41FA5}">
                      <a16:colId xmlns:a16="http://schemas.microsoft.com/office/drawing/2014/main" val="2773242112"/>
                    </a:ext>
                  </a:extLst>
                </a:gridCol>
                <a:gridCol w="884555">
                  <a:extLst>
                    <a:ext uri="{9D8B030D-6E8A-4147-A177-3AD203B41FA5}">
                      <a16:colId xmlns:a16="http://schemas.microsoft.com/office/drawing/2014/main" val="1401873299"/>
                    </a:ext>
                  </a:extLst>
                </a:gridCol>
                <a:gridCol w="884555">
                  <a:extLst>
                    <a:ext uri="{9D8B030D-6E8A-4147-A177-3AD203B41FA5}">
                      <a16:colId xmlns:a16="http://schemas.microsoft.com/office/drawing/2014/main" val="3486973132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(</a:t>
                      </a: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sz="14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</a:t>
                      </a: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4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ru-RU" sz="14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sz="14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2;</a:t>
                      </a: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4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ru-RU" sz="14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группа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группа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0861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f, </a:t>
                      </a: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Гц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4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ru-RU" sz="14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f, </a:t>
                      </a: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Гц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4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ru-RU" sz="14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9158919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=0.85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sz="14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</a:t>
                      </a:r>
                      <a:r>
                        <a:rPr lang="en-US" sz="14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m1</a:t>
                      </a: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1136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561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28265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623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746188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14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2;</a:t>
                      </a: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</a:t>
                      </a:r>
                      <a:r>
                        <a:rPr lang="en-US" sz="14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m2</a:t>
                      </a: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10625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598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1070024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722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3119157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=0.</a:t>
                      </a: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sz="14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</a:t>
                      </a:r>
                      <a:r>
                        <a:rPr lang="en-US" sz="14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m1</a:t>
                      </a: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1136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560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28265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621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403798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14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2;</a:t>
                      </a: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</a:t>
                      </a:r>
                      <a:r>
                        <a:rPr lang="en-US" sz="14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m2</a:t>
                      </a: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10625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597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1070024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721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0262876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=0.</a:t>
                      </a: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sz="14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</a:t>
                      </a:r>
                      <a:r>
                        <a:rPr lang="en-US" sz="14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m1</a:t>
                      </a: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1136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529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28265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594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691961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14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2;</a:t>
                      </a: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</a:t>
                      </a:r>
                      <a:r>
                        <a:rPr lang="en-US" sz="14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m2</a:t>
                      </a: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10625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577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1070024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693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125689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DF112A0-9BA0-54A1-B029-98038AF1B539}"/>
              </a:ext>
            </a:extLst>
          </p:cNvPr>
          <p:cNvSpPr txBox="1"/>
          <p:nvPr/>
        </p:nvSpPr>
        <p:spPr>
          <a:xfrm>
            <a:off x="2512621" y="1356012"/>
            <a:ext cx="6641703" cy="613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Таблица. Значения частот (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температур максимумов (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'/</a:t>
            </a:r>
            <a:r>
              <a:rPr lang="ru-RU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ru-RU" sz="1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зависимостях </a:t>
            </a:r>
            <a:r>
              <a:rPr lang="ru-RU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'/</a:t>
            </a:r>
            <a:r>
              <a:rPr lang="ru-RU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ru-RU" sz="1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в первых и вторых группах ТР с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=0.85…0.95.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D16EFB-C6DD-235C-09E6-E2CD6C2B319D}"/>
              </a:ext>
            </a:extLst>
          </p:cNvPr>
          <p:cNvSpPr txBox="1"/>
          <p:nvPr/>
        </p:nvSpPr>
        <p:spPr>
          <a:xfrm>
            <a:off x="57397" y="4487309"/>
            <a:ext cx="12077205" cy="1673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Необходимо отметить, что была предпринята попытка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наполяризовать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образцы исследуемых ТР, однако, поляризованного состояния получить не удалось вследствие большой сквозной электропроводности и относительно низкого напряжения пробоя.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В дальнейшем предполагается продолжить комплексные исследования структуры и </a:t>
            </a:r>
            <a:r>
              <a:rPr lang="ru-RU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макрооткликов</a:t>
            </a:r>
            <a:r>
              <a:rPr lang="ru-RU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ТР в большем объёме концентраций. Но уже сейчас очевидно, что систему можно рассматривать как перспективную с точки зрения создания материалов с </a:t>
            </a:r>
            <a:r>
              <a:rPr lang="ru-RU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взаимоуправляемыми</a:t>
            </a:r>
            <a:r>
              <a:rPr lang="ru-RU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электрическими и магнитными свойствами.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0542218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2949</TotalTime>
  <Words>1727</Words>
  <Application>Microsoft Office PowerPoint</Application>
  <PresentationFormat>Широкоэкранный</PresentationFormat>
  <Paragraphs>90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Times</vt:lpstr>
      <vt:lpstr>Times New Roman</vt:lpstr>
      <vt:lpstr>Тема Office</vt:lpstr>
      <vt:lpstr>ФИЗИКОХИМИЯ МАТЕРИАЛОВ НА ОСНОВЕ СЕГНЕТО (АНТИСЕГНЕТО) ЭЛЕКТРИКОВ И МУЛЬТИФЕРРОИКА: ПРОБЛЕМЫ ИЗОМОРФИЗМА, ФАЗООБРАЗОВАНИЕ, РЕЛАКСАЦИОННЫЕ ПРОЦЕССЫ</vt:lpstr>
      <vt:lpstr>Актуальность и цель исследования</vt:lpstr>
      <vt:lpstr>Объекты исследования, методы их получения и диагностики</vt:lpstr>
      <vt:lpstr>Результаты исследования</vt:lpstr>
      <vt:lpstr>Результаты исследования</vt:lpstr>
      <vt:lpstr>Результаты исследования</vt:lpstr>
      <vt:lpstr>Результаты исследования</vt:lpstr>
      <vt:lpstr>Результаты исследования</vt:lpstr>
      <vt:lpstr>Результаты исследования</vt:lpstr>
      <vt:lpstr>Заключение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Поляризационные, пьезоэлектрические и сегнетоэлектрические свойства твёрдого раствора 0.75NaNbO3 – 0.05KNbO3 – 0.20CdNb2O6 в широком интервале внешних воздействий</dc:title>
  <dc:creator>Maksim Moisa</dc:creator>
  <cp:lastModifiedBy>Мойса Максим Олегович</cp:lastModifiedBy>
  <cp:revision>57</cp:revision>
  <dcterms:created xsi:type="dcterms:W3CDTF">2021-04-14T12:23:18Z</dcterms:created>
  <dcterms:modified xsi:type="dcterms:W3CDTF">2024-05-28T09:21:14Z</dcterms:modified>
</cp:coreProperties>
</file>