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00" r:id="rId2"/>
    <p:sldId id="989" r:id="rId3"/>
    <p:sldId id="988" r:id="rId4"/>
    <p:sldId id="997" r:id="rId5"/>
    <p:sldId id="998" r:id="rId6"/>
    <p:sldId id="974" r:id="rId7"/>
  </p:sldIdLst>
  <p:sldSz cx="9144000" cy="6858000" type="screen4x3"/>
  <p:notesSz cx="6797675" cy="9928225"/>
  <p:embeddedFontLst>
    <p:embeddedFont>
      <p:font typeface="roboto" panose="02000000000000000000" pitchFamily="2" charset="0"/>
      <p:regular r:id="rId10"/>
      <p:bold r:id="rId11"/>
      <p: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A9E"/>
    <a:srgbClr val="213A66"/>
    <a:srgbClr val="355DA2"/>
    <a:srgbClr val="253F6D"/>
    <a:srgbClr val="9EBAEA"/>
    <a:srgbClr val="6F96DC"/>
    <a:srgbClr val="32599D"/>
    <a:srgbClr val="CADAF8"/>
    <a:srgbClr val="BDCDE9"/>
    <a:srgbClr val="94A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34" autoAdjust="0"/>
    <p:restoredTop sz="94657" autoAdjust="0"/>
  </p:normalViewPr>
  <p:slideViewPr>
    <p:cSldViewPr snapToGrid="0" showGuides="1">
      <p:cViewPr varScale="1">
        <p:scale>
          <a:sx n="106" d="100"/>
          <a:sy n="106" d="100"/>
        </p:scale>
        <p:origin x="372" y="78"/>
      </p:cViewPr>
      <p:guideLst>
        <p:guide orient="horz" pos="2205"/>
        <p:guide pos="29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587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15" y="1"/>
            <a:ext cx="2946674" cy="49849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FF529-0C7B-4FF1-A4E3-D1956C47B98D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28"/>
            <a:ext cx="2945587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15" y="9429728"/>
            <a:ext cx="2946674" cy="4984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A9537-E5A8-44D3-BFDA-B4CC099E4D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07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41237-1E14-4E69-AE55-7E4BBB98CE08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3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5954A-106E-4A54-9CFF-3A481B282E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208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:a16="http://schemas.microsoft.com/office/drawing/2014/main" id="{172F3D4F-2E34-49DD-A6C9-0F5B072C10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:a16="http://schemas.microsoft.com/office/drawing/2014/main" id="{DD5CFEC4-BAF3-4E67-A664-42B7BB59EF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124" name="Номер слайда 3">
            <a:extLst>
              <a:ext uri="{FF2B5EF4-FFF2-40B4-BE49-F238E27FC236}">
                <a16:creationId xmlns:a16="http://schemas.microsoft.com/office/drawing/2014/main" id="{1F621CA8-C3A8-42F7-9471-D7C377F445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7378" indent="-28360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4428" indent="-2268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8199" indent="-2268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1970" indent="-2268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5741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9512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283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57054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D3CB8F-1AC4-4AA8-91A9-ADFF94FAF365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2993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:a16="http://schemas.microsoft.com/office/drawing/2014/main" id="{172F3D4F-2E34-49DD-A6C9-0F5B072C10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:a16="http://schemas.microsoft.com/office/drawing/2014/main" id="{DD5CFEC4-BAF3-4E67-A664-42B7BB59EF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:a16="http://schemas.microsoft.com/office/drawing/2014/main" id="{1F621CA8-C3A8-42F7-9471-D7C377F445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7378" indent="-28360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4428" indent="-2268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88199" indent="-2268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1970" indent="-2268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95741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49512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03283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57054" indent="-2268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D3CB8F-1AC4-4AA8-91A9-ADFF94FAF365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841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1D20-F013-4034-9ABB-F5254FB9C8D8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03A-D05C-4085-8046-CF91F4202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755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1D20-F013-4034-9ABB-F5254FB9C8D8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03A-D05C-4085-8046-CF91F4202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2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1D20-F013-4034-9ABB-F5254FB9C8D8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03A-D05C-4085-8046-CF91F4202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727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0059051-CF5C-425C-B855-8199AE63EDD5}"/>
              </a:ext>
            </a:extLst>
          </p:cNvPr>
          <p:cNvSpPr txBox="1">
            <a:spLocks/>
          </p:cNvSpPr>
          <p:nvPr userDrawn="1"/>
        </p:nvSpPr>
        <p:spPr>
          <a:xfrm>
            <a:off x="8446900" y="6552588"/>
            <a:ext cx="644525" cy="2243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fld id="{47035340-CDF9-4088-ABE4-EA1548829032}" type="slidenum">
              <a:rPr lang="ru-RU" sz="1800" b="1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342900">
                <a:defRPr/>
              </a:pPr>
              <a:t>‹#›</a:t>
            </a:fld>
            <a:endParaRPr lang="ru-RU" sz="18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4" name="Рисунок 11">
            <a:extLst>
              <a:ext uri="{FF2B5EF4-FFF2-40B4-BE49-F238E27FC236}">
                <a16:creationId xmlns:a16="http://schemas.microsoft.com/office/drawing/2014/main" id="{5AC89593-2C24-43A4-97ED-4EFEB975810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59"/>
          <a:stretch/>
        </p:blipFill>
        <p:spPr bwMode="auto">
          <a:xfrm>
            <a:off x="0" y="0"/>
            <a:ext cx="9144000" cy="135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312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1D20-F013-4034-9ABB-F5254FB9C8D8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03A-D05C-4085-8046-CF91F4202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75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1D20-F013-4034-9ABB-F5254FB9C8D8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03A-D05C-4085-8046-CF91F4202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33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1D20-F013-4034-9ABB-F5254FB9C8D8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03A-D05C-4085-8046-CF91F4202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194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1D20-F013-4034-9ABB-F5254FB9C8D8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03A-D05C-4085-8046-CF91F4202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35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1D20-F013-4034-9ABB-F5254FB9C8D8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03A-D05C-4085-8046-CF91F4202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84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1D20-F013-4034-9ABB-F5254FB9C8D8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03A-D05C-4085-8046-CF91F4202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92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1D20-F013-4034-9ABB-F5254FB9C8D8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03A-D05C-4085-8046-CF91F4202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949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1D20-F013-4034-9ABB-F5254FB9C8D8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2B03A-D05C-4085-8046-CF91F4202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35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71D20-F013-4034-9ABB-F5254FB9C8D8}" type="datetimeFigureOut">
              <a:rPr lang="ru-RU" smtClean="0"/>
              <a:t>27.05.2024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2B03A-D05C-4085-8046-CF91F4202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34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emf"/><Relationship Id="rId11" Type="http://schemas.openxmlformats.org/officeDocument/2006/relationships/image" Target="../media/image20.emf"/><Relationship Id="rId5" Type="http://schemas.openxmlformats.org/officeDocument/2006/relationships/image" Target="../media/image14.jpe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041" y="2318613"/>
            <a:ext cx="85219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ВЛИЯНИЕ СОСТАВА СТАЛИ НА СТРУКТУРУ И СВОЙСТВА ТЕРМОЭМИССИОННОГО ХРОМОВОГО ПОКРЫТИЯ</a:t>
            </a:r>
            <a:endParaRPr lang="ru-RU" sz="4800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EBE2E4B2-BF43-72D9-04A2-884BF5D03886}"/>
              </a:ext>
            </a:extLst>
          </p:cNvPr>
          <p:cNvSpPr txBox="1">
            <a:spLocks/>
          </p:cNvSpPr>
          <p:nvPr/>
        </p:nvSpPr>
        <p:spPr>
          <a:xfrm>
            <a:off x="4035238" y="4926979"/>
            <a:ext cx="4590473" cy="4246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Шабурова Н.А.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к.т.н., доцент кафедры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МиФХМ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ЮУрГУ(НИУ) г. Челябинск</a:t>
            </a:r>
          </a:p>
          <a:p>
            <a:pPr marL="0" indent="0" algn="ctr">
              <a:buNone/>
            </a:pP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shaburovana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susu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6A60A8-55D5-FF29-005C-BD39CF4CB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928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474C03-64E7-DABA-C75E-E9BC972CEA76}"/>
              </a:ext>
            </a:extLst>
          </p:cNvPr>
          <p:cNvSpPr txBox="1"/>
          <p:nvPr/>
        </p:nvSpPr>
        <p:spPr>
          <a:xfrm>
            <a:off x="5476" y="5594102"/>
            <a:ext cx="432316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 – корпус ячейки; 2 – образец-электрод, электрод; 3 – технологическая засыпка; 4 – асбестовый лист; 5 – порошок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силикокальция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6 - 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графитовый порошок; 7 – защитные корундовые трубки;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цифровой мультиметр</a:t>
            </a:r>
            <a:endParaRPr lang="ru-RU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88BB8B-C725-6AC5-C880-3F818CE94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081" y="1430277"/>
            <a:ext cx="1938166" cy="16321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51079" y="694766"/>
            <a:ext cx="7404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Технология термодиффузионного хромирования с использованием термоэмиссионных потоков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74C03-64E7-DABA-C75E-E9BC972CEA76}"/>
              </a:ext>
            </a:extLst>
          </p:cNvPr>
          <p:cNvSpPr txBox="1"/>
          <p:nvPr/>
        </p:nvSpPr>
        <p:spPr>
          <a:xfrm>
            <a:off x="5488394" y="1292240"/>
            <a:ext cx="35918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</a:rPr>
              <a:t>Температура нагрева 1000°С, выдержка 1 час </a:t>
            </a:r>
          </a:p>
          <a:p>
            <a:r>
              <a:rPr lang="ru-RU" sz="1400" dirty="0">
                <a:latin typeface="Times New Roman" panose="02020603050405020304" pitchFamily="18" charset="0"/>
              </a:rPr>
              <a:t>Измерения тока начиная с 500° через каждые 50°С</a:t>
            </a:r>
            <a:endParaRPr lang="ru-RU" sz="14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D3F5F2-9C7E-B900-4542-25BC9892E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39" y="1706572"/>
            <a:ext cx="3146920" cy="3616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223C30-5AB9-5094-2150-81F76A0C61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448" t="18397" r="40464" b="20134"/>
          <a:stretch/>
        </p:blipFill>
        <p:spPr>
          <a:xfrm>
            <a:off x="4053197" y="4117670"/>
            <a:ext cx="994967" cy="142822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0FCF593-47C3-BBFA-C69A-C2DD14E80A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661" t="18155" r="39573" b="17733"/>
          <a:stretch/>
        </p:blipFill>
        <p:spPr>
          <a:xfrm>
            <a:off x="3764639" y="3603855"/>
            <a:ext cx="994967" cy="144881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0B6BFDE-FDDF-DA79-A376-3720CBB7A29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572" t="17310" r="40319" b="18134"/>
          <a:stretch/>
        </p:blipFill>
        <p:spPr>
          <a:xfrm>
            <a:off x="3476081" y="3062417"/>
            <a:ext cx="994967" cy="149864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E049C7B-D80B-6A23-9E87-E150E7B02D9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243" y="2196420"/>
            <a:ext cx="2888245" cy="23149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903779-CF82-6F67-303C-7548B1D6A0A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65" y="4338737"/>
            <a:ext cx="3883399" cy="24575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7766F1-E891-DB6D-3EEC-AC424EE17A1D}"/>
              </a:ext>
            </a:extLst>
          </p:cNvPr>
          <p:cNvSpPr txBox="1"/>
          <p:nvPr/>
        </p:nvSpPr>
        <p:spPr>
          <a:xfrm>
            <a:off x="1378583" y="82636"/>
            <a:ext cx="73319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Международная научно-практическая конференция</a:t>
            </a:r>
            <a:endParaRPr lang="ru-RU" sz="1200" b="0" i="0" dirty="0">
              <a:solidFill>
                <a:srgbClr val="FFFFFF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ru-RU" sz="1200" b="1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 «Материаловедение, формообразующие технологии и оборудование 2024»</a:t>
            </a:r>
          </a:p>
          <a:p>
            <a:pPr algn="ctr"/>
            <a:r>
              <a:rPr lang="ru-RU" sz="1000" b="1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(ICMSSTE 2024)</a:t>
            </a:r>
            <a:endParaRPr lang="ru-RU" sz="1200" b="0" i="0" dirty="0">
              <a:solidFill>
                <a:srgbClr val="FFFFFF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246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C4ED5C2-9193-40E5-8E4A-7F78FA8F9055}"/>
              </a:ext>
            </a:extLst>
          </p:cNvPr>
          <p:cNvSpPr txBox="1"/>
          <p:nvPr/>
        </p:nvSpPr>
        <p:spPr>
          <a:xfrm>
            <a:off x="7513418" y="4265305"/>
            <a:ext cx="139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проектов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07592" y="274320"/>
            <a:ext cx="783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82461BB-B31E-5F44-BCE7-E4228F7F31E4}"/>
              </a:ext>
            </a:extLst>
          </p:cNvPr>
          <p:cNvSpPr txBox="1">
            <a:spLocks/>
          </p:cNvSpPr>
          <p:nvPr/>
        </p:nvSpPr>
        <p:spPr>
          <a:xfrm>
            <a:off x="278245" y="1431545"/>
            <a:ext cx="8665915" cy="7304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Исследование структуры и свойств термоэмиссионных хромированных покрытий на сталях с различным содержанием углерода.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B16E30AD-20FD-F033-1709-E05A0F05A8E0}"/>
              </a:ext>
            </a:extLst>
          </p:cNvPr>
          <p:cNvSpPr txBox="1">
            <a:spLocks/>
          </p:cNvSpPr>
          <p:nvPr/>
        </p:nvSpPr>
        <p:spPr>
          <a:xfrm>
            <a:off x="236895" y="2383249"/>
            <a:ext cx="8748615" cy="1274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микроструктуру покрытий на образцах с различным содержанием углерода;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влияние содержание углерода в стали на глубину слоя ХТО;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определить механические характеристики покрытий.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B4C47B-DF6B-E397-CB2F-F324CEC9D4CB}"/>
              </a:ext>
            </a:extLst>
          </p:cNvPr>
          <p:cNvSpPr txBox="1"/>
          <p:nvPr/>
        </p:nvSpPr>
        <p:spPr>
          <a:xfrm>
            <a:off x="278245" y="4265305"/>
            <a:ext cx="599192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методика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Марки сталей насыщаемых образцов: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13ХФА, 35ХМ и У8.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насыщающей смеси: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40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% электролитического рафинированного хрома ЭРХ-1 (фракция не более 140 мкм), 60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.% порошка шеелита (CaWO</a:t>
            </a:r>
            <a:r>
              <a:rPr lang="ru-RU" sz="1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фракция не более 100 мкм) и 4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мас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% хлористого аммония (фракция 0,2-0,3 мм).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насыщения: 1000°С.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выдержки: 24 часа.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26B6AC-E23B-07DD-FA81-D419E1AC7A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48" y="4014886"/>
            <a:ext cx="1210539" cy="15676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FB6CB2-0C2D-F5F2-07F4-C7B48E012C46}"/>
              </a:ext>
            </a:extLst>
          </p:cNvPr>
          <p:cNvSpPr txBox="1"/>
          <p:nvPr/>
        </p:nvSpPr>
        <p:spPr>
          <a:xfrm>
            <a:off x="6270171" y="5616393"/>
            <a:ext cx="25910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Схема загрузки контейнера для насыщения: 1 – крышка контейнера; 2 – графитовый затвор; 3 – образец; 4 – контейнер; 5 – насыщающая смесь (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смесь 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порошков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ru-RU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Cr,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добавка эмиттера,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Al</a:t>
            </a: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, NH</a:t>
            </a:r>
            <a:r>
              <a:rPr lang="en-US" sz="900" dirty="0"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Cl.</a:t>
            </a:r>
            <a:endParaRPr lang="ru-RU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0CA7E4-318E-8B38-43E0-72C7BC790714}"/>
              </a:ext>
            </a:extLst>
          </p:cNvPr>
          <p:cNvSpPr txBox="1"/>
          <p:nvPr/>
        </p:nvSpPr>
        <p:spPr>
          <a:xfrm>
            <a:off x="1529284" y="58877"/>
            <a:ext cx="73319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Международная научно-практическая конференция</a:t>
            </a:r>
            <a:endParaRPr lang="ru-RU" sz="1200" b="0" i="0" dirty="0">
              <a:solidFill>
                <a:srgbClr val="FFFFFF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ru-RU" sz="1200" b="1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 «Материаловедение, формообразующие технологии и оборудование 2024»</a:t>
            </a:r>
          </a:p>
          <a:p>
            <a:pPr algn="ctr"/>
            <a:r>
              <a:rPr lang="ru-RU" sz="1000" b="1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(ICMSSTE 2024)</a:t>
            </a:r>
            <a:endParaRPr lang="ru-RU" sz="1200" b="0" i="0" dirty="0">
              <a:solidFill>
                <a:srgbClr val="FFFFFF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75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2421E7-5DDD-9D3E-9450-6BC67D8581AF}"/>
              </a:ext>
            </a:extLst>
          </p:cNvPr>
          <p:cNvSpPr/>
          <p:nvPr/>
        </p:nvSpPr>
        <p:spPr>
          <a:xfrm>
            <a:off x="932083" y="823910"/>
            <a:ext cx="7625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AB191E-C6DB-1CA6-C079-61C2EFD326C2}"/>
              </a:ext>
            </a:extLst>
          </p:cNvPr>
          <p:cNvSpPr txBox="1"/>
          <p:nvPr/>
        </p:nvSpPr>
        <p:spPr>
          <a:xfrm>
            <a:off x="475298" y="1265177"/>
            <a:ext cx="31916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Оптическая микроскопия</a:t>
            </a:r>
            <a:endParaRPr lang="ru-RU" sz="140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81A29DD2-189E-59FE-7F09-52D8929A4F1C}"/>
              </a:ext>
            </a:extLst>
          </p:cNvPr>
          <p:cNvSpPr/>
          <p:nvPr/>
        </p:nvSpPr>
        <p:spPr>
          <a:xfrm>
            <a:off x="3377208" y="3898830"/>
            <a:ext cx="25587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Определение глубины диффузии</a:t>
            </a:r>
            <a:endParaRPr lang="ru-RU" sz="1100" b="1" dirty="0"/>
          </a:p>
        </p:txBody>
      </p:sp>
      <p:pic>
        <p:nvPicPr>
          <p:cNvPr id="2051" name="Рисунок 2">
            <a:extLst>
              <a:ext uri="{FF2B5EF4-FFF2-40B4-BE49-F238E27FC236}">
                <a16:creationId xmlns:a16="http://schemas.microsoft.com/office/drawing/2014/main" id="{4408E196-9CBC-F1F7-1F7A-2A8752D57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14743" y="1767994"/>
            <a:ext cx="1843851" cy="138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3">
            <a:extLst>
              <a:ext uri="{FF2B5EF4-FFF2-40B4-BE49-F238E27FC236}">
                <a16:creationId xmlns:a16="http://schemas.microsoft.com/office/drawing/2014/main" id="{7EBC43B6-839B-45AE-BAC9-71929F5AF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820431" y="1777313"/>
            <a:ext cx="1835037" cy="137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1">
            <a:extLst>
              <a:ext uri="{FF2B5EF4-FFF2-40B4-BE49-F238E27FC236}">
                <a16:creationId xmlns:a16="http://schemas.microsoft.com/office/drawing/2014/main" id="{C291ED3B-8478-DBCD-C699-8B7186AF9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0" y="1527571"/>
            <a:ext cx="1382887" cy="184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5550BB0-5A58-17AA-E6F8-0A9C16E94AF6}"/>
              </a:ext>
            </a:extLst>
          </p:cNvPr>
          <p:cNvSpPr txBox="1"/>
          <p:nvPr/>
        </p:nvSpPr>
        <p:spPr>
          <a:xfrm>
            <a:off x="240640" y="3358933"/>
            <a:ext cx="4185449" cy="523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" marR="48260" indent="353695">
              <a:lnSpc>
                <a:spcPct val="102000"/>
              </a:lnSpc>
              <a:spcAft>
                <a:spcPts val="25"/>
              </a:spcAft>
            </a:pPr>
            <a:r>
              <a:rPr lang="ru-RU" sz="1400" dirty="0">
                <a:effectLst/>
              </a:rPr>
              <a:t>Микроструктура поверхности металла образцов сталей: а – 13ХФА; б – 35ХМА; в – У8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27331C-68CE-783D-3A10-BF36ADAFCF9F}"/>
              </a:ext>
            </a:extLst>
          </p:cNvPr>
          <p:cNvSpPr txBox="1"/>
          <p:nvPr/>
        </p:nvSpPr>
        <p:spPr>
          <a:xfrm>
            <a:off x="2565816" y="1556977"/>
            <a:ext cx="308655" cy="363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" marR="48260" indent="353695" algn="ctr">
              <a:lnSpc>
                <a:spcPct val="102000"/>
              </a:lnSpc>
              <a:spcAft>
                <a:spcPts val="25"/>
              </a:spcAft>
            </a:pPr>
            <a:r>
              <a:rPr lang="ru-RU" sz="1800" dirty="0">
                <a:solidFill>
                  <a:schemeClr val="bg1"/>
                </a:solidFill>
                <a:effectLst/>
              </a:rPr>
              <a:t>б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F40D8B-453F-F6EE-9907-FF461B75FE21}"/>
              </a:ext>
            </a:extLst>
          </p:cNvPr>
          <p:cNvSpPr txBox="1"/>
          <p:nvPr/>
        </p:nvSpPr>
        <p:spPr>
          <a:xfrm>
            <a:off x="3948705" y="1566135"/>
            <a:ext cx="308655" cy="363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" marR="48260" indent="353695" algn="ctr">
              <a:lnSpc>
                <a:spcPct val="102000"/>
              </a:lnSpc>
              <a:spcAft>
                <a:spcPts val="25"/>
              </a:spcAft>
            </a:pPr>
            <a:r>
              <a:rPr lang="ru-RU" sz="1800" dirty="0">
                <a:solidFill>
                  <a:schemeClr val="bg1"/>
                </a:solidFill>
                <a:effectLst/>
              </a:rPr>
              <a:t>в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E6D681-2584-6E42-E33B-EFAE20C22F68}"/>
              </a:ext>
            </a:extLst>
          </p:cNvPr>
          <p:cNvSpPr txBox="1"/>
          <p:nvPr/>
        </p:nvSpPr>
        <p:spPr>
          <a:xfrm>
            <a:off x="1167520" y="1551598"/>
            <a:ext cx="308655" cy="363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" marR="48260" indent="353695" algn="ctr">
              <a:lnSpc>
                <a:spcPct val="102000"/>
              </a:lnSpc>
              <a:spcAft>
                <a:spcPts val="25"/>
              </a:spcAft>
            </a:pPr>
            <a:r>
              <a:rPr lang="ru-RU" sz="1800" dirty="0">
                <a:solidFill>
                  <a:schemeClr val="bg1"/>
                </a:solidFill>
                <a:effectLst/>
              </a:rPr>
              <a:t>а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Рисунок 1313837934">
            <a:extLst>
              <a:ext uri="{FF2B5EF4-FFF2-40B4-BE49-F238E27FC236}">
                <a16:creationId xmlns:a16="http://schemas.microsoft.com/office/drawing/2014/main" id="{806DEBCB-DED8-1E12-338C-9E2422C19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318" y="4307728"/>
            <a:ext cx="1629750" cy="127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Рисунок 4">
            <a:extLst>
              <a:ext uri="{FF2B5EF4-FFF2-40B4-BE49-F238E27FC236}">
                <a16:creationId xmlns:a16="http://schemas.microsoft.com/office/drawing/2014/main" id="{AA563453-E092-FF41-E326-8FF859DE3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" t="8882" r="13097" b="5263"/>
          <a:stretch>
            <a:fillRect/>
          </a:stretch>
        </p:blipFill>
        <p:spPr bwMode="auto">
          <a:xfrm>
            <a:off x="15356" y="4222140"/>
            <a:ext cx="2859115" cy="236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6">
            <a:extLst>
              <a:ext uri="{FF2B5EF4-FFF2-40B4-BE49-F238E27FC236}">
                <a16:creationId xmlns:a16="http://schemas.microsoft.com/office/drawing/2014/main" id="{33BA1F3D-ED5C-206F-7B53-083487C9A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9ECDB0E-FD91-F7C7-161E-A3D5911BAC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361" y="4244519"/>
            <a:ext cx="1592934" cy="125068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C9F6F3D-A576-9D11-9278-368E0A2728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3" t="9540" r="12846" b="5263"/>
          <a:stretch/>
        </p:blipFill>
        <p:spPr bwMode="auto">
          <a:xfrm>
            <a:off x="3142442" y="4253818"/>
            <a:ext cx="2859115" cy="2328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5AEAE48-6C10-FD11-C88F-E31B74F9941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6" t="9868" r="13098" b="5592"/>
          <a:stretch/>
        </p:blipFill>
        <p:spPr bwMode="auto">
          <a:xfrm>
            <a:off x="5935922" y="4191566"/>
            <a:ext cx="2897050" cy="24016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382E688-FF31-B461-E93E-8068082752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446" y="4244520"/>
            <a:ext cx="1616119" cy="1268884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05F7E3D3-F2F7-2101-8E00-67DB41DF8DBF}"/>
              </a:ext>
            </a:extLst>
          </p:cNvPr>
          <p:cNvSpPr txBox="1"/>
          <p:nvPr/>
        </p:nvSpPr>
        <p:spPr>
          <a:xfrm>
            <a:off x="1167520" y="6526476"/>
            <a:ext cx="8105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</a:rPr>
              <a:t>13ХФА</a:t>
            </a:r>
            <a:endParaRPr lang="ru-RU" dirty="0"/>
          </a:p>
        </p:txBody>
      </p:sp>
      <p:sp>
        <p:nvSpPr>
          <p:cNvPr id="2056" name="TextBox 2055">
            <a:extLst>
              <a:ext uri="{FF2B5EF4-FFF2-40B4-BE49-F238E27FC236}">
                <a16:creationId xmlns:a16="http://schemas.microsoft.com/office/drawing/2014/main" id="{0F694464-7183-9985-8C35-92D95AABC8A9}"/>
              </a:ext>
            </a:extLst>
          </p:cNvPr>
          <p:cNvSpPr txBox="1"/>
          <p:nvPr/>
        </p:nvSpPr>
        <p:spPr>
          <a:xfrm>
            <a:off x="4349860" y="6488668"/>
            <a:ext cx="1156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</a:rPr>
              <a:t>35ХМА</a:t>
            </a:r>
            <a:endParaRPr lang="ru-RU" dirty="0"/>
          </a:p>
        </p:txBody>
      </p:sp>
      <p:sp>
        <p:nvSpPr>
          <p:cNvPr id="2058" name="TextBox 2057">
            <a:extLst>
              <a:ext uri="{FF2B5EF4-FFF2-40B4-BE49-F238E27FC236}">
                <a16:creationId xmlns:a16="http://schemas.microsoft.com/office/drawing/2014/main" id="{4E2A29C9-5E8C-22E9-FE51-D4A1741B4CBA}"/>
              </a:ext>
            </a:extLst>
          </p:cNvPr>
          <p:cNvSpPr txBox="1"/>
          <p:nvPr/>
        </p:nvSpPr>
        <p:spPr>
          <a:xfrm>
            <a:off x="7476946" y="6526476"/>
            <a:ext cx="5810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</a:rPr>
              <a:t>У8</a:t>
            </a:r>
            <a:endParaRPr lang="ru-RU" dirty="0"/>
          </a:p>
        </p:txBody>
      </p:sp>
      <p:pic>
        <p:nvPicPr>
          <p:cNvPr id="2059" name="Рисунок 2058">
            <a:extLst>
              <a:ext uri="{FF2B5EF4-FFF2-40B4-BE49-F238E27FC236}">
                <a16:creationId xmlns:a16="http://schemas.microsoft.com/office/drawing/2014/main" id="{60D087AB-B763-B4F8-A143-8FEB8758E1C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" t="10526" r="2266" b="26316"/>
          <a:stretch/>
        </p:blipFill>
        <p:spPr bwMode="auto">
          <a:xfrm>
            <a:off x="4649029" y="1634399"/>
            <a:ext cx="4395007" cy="22440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61" name="TextBox 2060">
            <a:extLst>
              <a:ext uri="{FF2B5EF4-FFF2-40B4-BE49-F238E27FC236}">
                <a16:creationId xmlns:a16="http://schemas.microsoft.com/office/drawing/2014/main" id="{F76E78D8-40C5-B706-14AD-4352574F184B}"/>
              </a:ext>
            </a:extLst>
          </p:cNvPr>
          <p:cNvSpPr txBox="1"/>
          <p:nvPr/>
        </p:nvSpPr>
        <p:spPr>
          <a:xfrm>
            <a:off x="4928358" y="131809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Микротвердость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поверхностных слоях </a:t>
            </a:r>
            <a:endParaRPr lang="ru-RU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8182C3-1485-31E5-E193-EAD5D8D745DC}"/>
              </a:ext>
            </a:extLst>
          </p:cNvPr>
          <p:cNvSpPr txBox="1"/>
          <p:nvPr/>
        </p:nvSpPr>
        <p:spPr>
          <a:xfrm>
            <a:off x="1378583" y="82636"/>
            <a:ext cx="73319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Международная научно-практическая конференция</a:t>
            </a:r>
            <a:endParaRPr lang="ru-RU" sz="1200" b="0" i="0" dirty="0">
              <a:solidFill>
                <a:srgbClr val="FFFFFF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ru-RU" sz="1200" b="1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 «Материаловедение, формообразующие технологии и оборудование 2024»</a:t>
            </a:r>
          </a:p>
          <a:p>
            <a:pPr algn="ctr"/>
            <a:r>
              <a:rPr lang="ru-RU" sz="1000" b="1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(ICMSSTE 2024)</a:t>
            </a:r>
            <a:endParaRPr lang="ru-RU" sz="1200" b="0" i="0" dirty="0">
              <a:solidFill>
                <a:srgbClr val="FFFFFF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856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A0EB40E-FF0F-F779-8D48-72A2199DDA8B}"/>
              </a:ext>
            </a:extLst>
          </p:cNvPr>
          <p:cNvSpPr/>
          <p:nvPr/>
        </p:nvSpPr>
        <p:spPr>
          <a:xfrm>
            <a:off x="495724" y="1337312"/>
            <a:ext cx="7625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Выводы</a:t>
            </a:r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D88F23-6C92-8C19-ABF8-5F70D16E063F}"/>
              </a:ext>
            </a:extLst>
          </p:cNvPr>
          <p:cNvSpPr txBox="1"/>
          <p:nvPr/>
        </p:nvSpPr>
        <p:spPr>
          <a:xfrm>
            <a:off x="839755" y="1798977"/>
            <a:ext cx="746449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48260" lvl="0" indent="-34290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использовании эмиссионных добавок в насыщающих смесях ХТО сохраняются основные закономерности процесса формирования диффузионного покрытия.</a:t>
            </a:r>
          </a:p>
          <a:p>
            <a:pPr marL="342900" marR="48260" lvl="0" indent="-34290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630555" algn="l"/>
              </a:tabLst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48260" lvl="0" indent="-34290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увеличении содержания углерода в стали с 0,13 до 0,35 и 0,8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.% толщина формирующегося покрытия уменьшается с 45 мкм до 39 и 33 мкм, соответственно. </a:t>
            </a:r>
          </a:p>
          <a:p>
            <a:pPr marL="342900" marR="48260" lvl="0" indent="-34290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630555" algn="l"/>
              </a:tabLst>
            </a:pP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48260" lvl="0" indent="-342900" algn="just">
              <a:spcAft>
                <a:spcPts val="0"/>
              </a:spcAft>
              <a:buFont typeface="+mj-lt"/>
              <a:buAutoNum type="arabicPeriod"/>
              <a:tabLst>
                <a:tab pos="540385" algn="l"/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Ввиду преимущественного образования в покрытии твердого раствора хрома в железе, твердость внешнего хромированного слоя на стали 13ХФА не превышает 750 HV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0,05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то время как на сталях с большим содержанием углерода твердость достигает 2000-2400 HV</a:t>
            </a:r>
            <a:r>
              <a:rPr lang="ru-RU" sz="18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0,05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D91839-6370-A4CF-C192-4473CE4FC9FA}"/>
              </a:ext>
            </a:extLst>
          </p:cNvPr>
          <p:cNvSpPr txBox="1"/>
          <p:nvPr/>
        </p:nvSpPr>
        <p:spPr>
          <a:xfrm>
            <a:off x="1206567" y="345186"/>
            <a:ext cx="73319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0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Международная научно-практическая конференция</a:t>
            </a:r>
            <a:endParaRPr lang="ru-RU" sz="1200" b="0" i="0" dirty="0">
              <a:solidFill>
                <a:srgbClr val="FFFFFF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ru-RU" sz="1200" b="1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 «Материаловедение, формообразующие технологии и оборудование 2024»</a:t>
            </a:r>
          </a:p>
          <a:p>
            <a:pPr algn="ctr"/>
            <a:r>
              <a:rPr lang="ru-RU" sz="1000" b="1" i="0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  <a:t>(ICMSSTE 2024)</a:t>
            </a:r>
            <a:endParaRPr lang="ru-RU" sz="1200" b="0" i="0" dirty="0">
              <a:solidFill>
                <a:srgbClr val="FFFFFF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972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37764" y="3429000"/>
            <a:ext cx="4868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77498" y="5462368"/>
            <a:ext cx="4868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shaburovana@susu.ru</a:t>
            </a:r>
            <a:endParaRPr lang="ru-RU" sz="32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CF8E8D-3B5E-2D5E-0E52-2B9AED52B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22"/>
            <a:ext cx="9144000" cy="159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026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9431</TotalTime>
  <Words>465</Words>
  <Application>Microsoft Office PowerPoint</Application>
  <PresentationFormat>Экран (4:3)</PresentationFormat>
  <Paragraphs>54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Times New Roman</vt:lpstr>
      <vt:lpstr>roboto</vt:lpstr>
      <vt:lpstr>Calibri</vt:lpstr>
      <vt:lpstr>Arial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Наталья Шабурова</cp:lastModifiedBy>
  <cp:revision>821</cp:revision>
  <cp:lastPrinted>2023-05-22T06:21:12Z</cp:lastPrinted>
  <dcterms:created xsi:type="dcterms:W3CDTF">2017-11-02T11:27:23Z</dcterms:created>
  <dcterms:modified xsi:type="dcterms:W3CDTF">2024-05-27T15:33:57Z</dcterms:modified>
</cp:coreProperties>
</file>