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328" r:id="rId2"/>
    <p:sldId id="331" r:id="rId3"/>
    <p:sldId id="332" r:id="rId4"/>
    <p:sldId id="335" r:id="rId5"/>
    <p:sldId id="334" r:id="rId6"/>
    <p:sldId id="333" r:id="rId7"/>
  </p:sldIdLst>
  <p:sldSz cx="12192000" cy="6858000"/>
  <p:notesSz cx="6858000" cy="9144000"/>
  <p:embeddedFontLst>
    <p:embeddedFont>
      <p:font typeface="ALS Sector Regular" panose="02000000000000000000" pitchFamily="50" charset="0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s" id="{FCEA663C-48B0-7640-ACFB-F74CC6B52896}">
          <p14:sldIdLst>
            <p14:sldId id="328"/>
            <p14:sldId id="331"/>
            <p14:sldId id="332"/>
            <p14:sldId id="335"/>
            <p14:sldId id="334"/>
            <p14:sldId id="333"/>
          </p14:sldIdLst>
        </p14:section>
        <p14:section name="Main Pages" id="{2D6216EE-085B-1D4F-9148-1C95E9B04113}">
          <p14:sldIdLst/>
        </p14:section>
        <p14:section name="End Pages" id="{3602EDAD-CAB5-8D49-BB7B-9D76B042243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7"/>
    <a:srgbClr val="00B8FF"/>
    <a:srgbClr val="434343"/>
    <a:srgbClr val="176DEA"/>
    <a:srgbClr val="FFCCCC"/>
    <a:srgbClr val="E6E6E6"/>
    <a:srgbClr val="232323"/>
    <a:srgbClr val="FF7900"/>
    <a:srgbClr val="00AFB4"/>
    <a:srgbClr val="D4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6296"/>
  </p:normalViewPr>
  <p:slideViewPr>
    <p:cSldViewPr snapToGrid="0" snapToObjects="1">
      <p:cViewPr varScale="1">
        <p:scale>
          <a:sx n="112" d="100"/>
          <a:sy n="112" d="100"/>
        </p:scale>
        <p:origin x="762" y="9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1DD2-73B1-F14C-85CF-6D78FFDE7F84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6FB5-F890-304F-A36B-54AA81FB8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2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79BA0-411E-A65B-876A-7611F71E3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E0D2E3-37C1-D763-45E1-5611DCB12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A40A64-28A0-00A1-D917-2A896022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A8E28-A781-8F75-66B2-59F3125B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58D9E-7590-D7A8-4C58-D3A2D81C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8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BACE5-BB05-C3A5-DD41-1733373E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DC787-2CB8-7D05-7248-858F71956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BAE0B-13F0-64F1-931E-30D57275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82812-101B-7090-50AB-7588FBD0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66155-AA2C-8FF1-D604-9C0D5E23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B54F11-0A84-1BDD-F8B1-4A6AB3407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85FF9-1A4D-2103-8E70-27524A4F1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23D07-ACD4-B405-AC0F-BCC39006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D1D5B-DEBA-3AA4-215A-3DDE7419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A6B24-E5D5-0134-836C-502AE8CB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8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ED183-9AEB-04E1-1030-33EF54C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279B3-8393-6458-8BB7-7ADA4E5B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40523-4510-EF74-45EE-D22BB79A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B625F-5079-C90D-D8DF-CB7B6049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A83B6-A404-5936-CC80-EC9668C5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A509-87DC-767E-1832-C7CC363A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884C6-3013-2458-0D68-A7902165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03E16-5D83-7B39-5E7A-9F01AC18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CCE9B-95D8-9316-C686-67A20911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337C9-1926-3AED-110C-23634C24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2984E-EC5B-9060-A2BD-594795B0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29E23-65B3-BB1A-8057-C43A937AF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BCA964-7517-C44F-4089-D73C8C9A4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9D7B3-96A9-1F31-FFD0-CED4EDBF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48DED3-81A7-C95A-C099-288A4C2E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EE3D20-8724-FA65-EF34-BC2B1AD6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5074E-293E-3A76-CAC2-6C589414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4E037-C4FA-D65F-DD15-3EB27E8E3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5DBB3-1C4A-34AF-0037-C7D147D16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D213FB-DBAC-11C6-C232-49F21D795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6A2461-D4A7-7991-4932-4BC08454C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03503A-4F0A-0B84-8B95-C5532231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2E2AA5-B04B-511D-3F64-47B0E937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BCC1A9-C078-D857-B6FC-D2BE7A49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6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877D4-61ED-5225-4B61-2CBCB01D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96CAC9-68A8-6AA1-1060-7FB102AF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B4FA76-A58E-6266-E50F-6EE6783F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4F895F-D327-014B-C3DF-00E76939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2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5F5DA4-954D-7489-7260-247E2261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D1EA36-18D0-FCE9-0CEB-63DC27AE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138B87-3BE8-E11A-4CA5-32AB35B1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7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72561-52A2-5966-54B8-EEDDAEB3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A797C-423C-AC6B-D4D5-A9A8E00A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BE570D-2BFC-B862-DCD3-1F1B707F3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C0C96-5EA3-6E15-1B27-D0789018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A6578-8C97-AD3E-6C9F-9C52222A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18E633-B5FC-2FB9-CCBB-E727CBD4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DECCB-440D-BA77-A255-47BA24D5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D359C9-E73A-60DA-395D-0BA533E81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F5D950-A285-52A7-3A70-B9D48FD5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07823-E262-66FD-5E7C-73C23012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19CEFE-2C72-7E64-ED66-D17D5B33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00F73-52A0-70AA-D241-932B2663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4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7216-A557-C48B-4C71-1A240DCE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22E18-8D58-0C66-D787-DB415C99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DE747-9118-13EB-934F-B918F17AD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4A8F-D894-394B-8106-7DD72FD6EB1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05960-BE43-11EA-5C91-829BA1B3E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9CC4A4-F428-D59F-9C65-A877CAF52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1440" y="3246437"/>
            <a:ext cx="478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S Sector Regular" pitchFamily="2" charset="0"/>
                <a:cs typeface="ALS Sector Regular" pitchFamily="2" charset="0"/>
              </a:defRPr>
            </a:lvl1pPr>
          </a:lstStyle>
          <a:p>
            <a:fld id="{1363E1C1-A028-4D4E-A8C8-9214D2A1B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C25DA0-FB7B-F5ED-1652-54BE4C90F804}"/>
              </a:ext>
            </a:extLst>
          </p:cNvPr>
          <p:cNvSpPr txBox="1">
            <a:spLocks/>
          </p:cNvSpPr>
          <p:nvPr/>
        </p:nvSpPr>
        <p:spPr>
          <a:xfrm>
            <a:off x="463433" y="378750"/>
            <a:ext cx="11211339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Московский государственный технический университет им. Н.Э. Баумана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17AF3-4804-4035-9153-D38E21EB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162" y="289848"/>
            <a:ext cx="1853609" cy="2157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FBECC-5553-4099-AACD-F52BD91E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517" y="916775"/>
            <a:ext cx="3288459" cy="861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005B8-61BC-CFBB-1411-C22DD3F1C352}"/>
              </a:ext>
            </a:extLst>
          </p:cNvPr>
          <p:cNvSpPr txBox="1">
            <a:spLocks/>
          </p:cNvSpPr>
          <p:nvPr/>
        </p:nvSpPr>
        <p:spPr>
          <a:xfrm>
            <a:off x="1424420" y="1570015"/>
            <a:ext cx="9289364" cy="3206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Применение селективного лазерного сплавления </a:t>
            </a:r>
            <a:r>
              <a:rPr lang="ru-RU" sz="3200" dirty="0" err="1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металлопорошковых</a:t>
            </a:r>
            <a:r>
              <a:rPr lang="ru-RU" sz="32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 композиций с управляемой капиллярно-пористой структурой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52C639-E912-AC4B-E890-1E4A63B0E2BB}"/>
              </a:ext>
            </a:extLst>
          </p:cNvPr>
          <p:cNvSpPr txBox="1">
            <a:spLocks/>
          </p:cNvSpPr>
          <p:nvPr/>
        </p:nvSpPr>
        <p:spPr>
          <a:xfrm>
            <a:off x="463433" y="5175802"/>
            <a:ext cx="9834249" cy="11737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C324325-ACD8-FE06-B238-63611423CE95}"/>
              </a:ext>
            </a:extLst>
          </p:cNvPr>
          <p:cNvSpPr txBox="1">
            <a:spLocks/>
          </p:cNvSpPr>
          <p:nvPr/>
        </p:nvSpPr>
        <p:spPr>
          <a:xfrm>
            <a:off x="384561" y="5024926"/>
            <a:ext cx="11344006" cy="15432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д.т.н. Галиновский А.Л., к.т.н. Нисан А.В. (ООО «Форта»), к.т.н. Терентьева З.С.,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к.т.н. Филимонов А.С.</a:t>
            </a:r>
          </a:p>
        </p:txBody>
      </p:sp>
    </p:spTree>
    <p:extLst>
      <p:ext uri="{BB962C8B-B14F-4D97-AF65-F5344CB8AC3E}">
        <p14:creationId xmlns:p14="http://schemas.microsoft.com/office/powerpoint/2010/main" val="413460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C25DA0-FB7B-F5ED-1652-54BE4C90F804}"/>
              </a:ext>
            </a:extLst>
          </p:cNvPr>
          <p:cNvSpPr txBox="1">
            <a:spLocks/>
          </p:cNvSpPr>
          <p:nvPr/>
        </p:nvSpPr>
        <p:spPr>
          <a:xfrm>
            <a:off x="463433" y="378750"/>
            <a:ext cx="11211339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Московский государственный технический университет им. Н.Э. Баумана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17AF3-4804-4035-9153-D38E21EB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162" y="289848"/>
            <a:ext cx="1853609" cy="2157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FBECC-5553-4099-AACD-F52BD91E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517" y="916775"/>
            <a:ext cx="3288459" cy="861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005B8-61BC-CFBB-1411-C22DD3F1C352}"/>
              </a:ext>
            </a:extLst>
          </p:cNvPr>
          <p:cNvSpPr txBox="1">
            <a:spLocks/>
          </p:cNvSpPr>
          <p:nvPr/>
        </p:nvSpPr>
        <p:spPr>
          <a:xfrm>
            <a:off x="565016" y="1873877"/>
            <a:ext cx="9289364" cy="3206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</a:rPr>
              <a:t>План доклада</a:t>
            </a:r>
            <a:r>
              <a:rPr lang="ru-RU" sz="18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</a:rPr>
              <a:t>1. Перспективы применения </a:t>
            </a:r>
            <a:r>
              <a:rPr lang="en-US" sz="1800" dirty="0">
                <a:solidFill>
                  <a:schemeClr val="bg1"/>
                </a:solidFill>
              </a:rPr>
              <a:t>SLM</a:t>
            </a:r>
            <a:r>
              <a:rPr lang="ru-RU" sz="1800" dirty="0">
                <a:solidFill>
                  <a:schemeClr val="bg1"/>
                </a:solidFill>
              </a:rPr>
              <a:t> для получения капиллярно-пористых структур для изготовления тепловых труб, встроенных в корпуса приборов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</a:rPr>
              <a:t>2. Применение тепловых труб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</a:rPr>
              <a:t>3. Исследование прототипов пористых структур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</a:rPr>
              <a:t>4. Выводы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52C639-E912-AC4B-E890-1E4A63B0E2BB}"/>
              </a:ext>
            </a:extLst>
          </p:cNvPr>
          <p:cNvSpPr txBox="1">
            <a:spLocks/>
          </p:cNvSpPr>
          <p:nvPr/>
        </p:nvSpPr>
        <p:spPr>
          <a:xfrm>
            <a:off x="463433" y="5175802"/>
            <a:ext cx="9834249" cy="11737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3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C25DA0-FB7B-F5ED-1652-54BE4C90F804}"/>
              </a:ext>
            </a:extLst>
          </p:cNvPr>
          <p:cNvSpPr txBox="1">
            <a:spLocks/>
          </p:cNvSpPr>
          <p:nvPr/>
        </p:nvSpPr>
        <p:spPr>
          <a:xfrm>
            <a:off x="463433" y="378750"/>
            <a:ext cx="11211339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Московский государственный технический университет им. Н.Э. Баумана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17AF3-4804-4035-9153-D38E21EB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162" y="289848"/>
            <a:ext cx="1853609" cy="2157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FBECC-5553-4099-AACD-F52BD91E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517" y="916775"/>
            <a:ext cx="3288459" cy="861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005B8-61BC-CFBB-1411-C22DD3F1C352}"/>
              </a:ext>
            </a:extLst>
          </p:cNvPr>
          <p:cNvSpPr txBox="1">
            <a:spLocks/>
          </p:cNvSpPr>
          <p:nvPr/>
        </p:nvSpPr>
        <p:spPr>
          <a:xfrm>
            <a:off x="565016" y="1873877"/>
            <a:ext cx="3716427" cy="14255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Корпус модуля из </a:t>
            </a:r>
            <a:r>
              <a:rPr lang="en-US" sz="1800" i="1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AlSi10Mg</a:t>
            </a:r>
            <a:r>
              <a:rPr lang="en-US" sz="16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со встроенными каналами охлаждения: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 а) фотография корпуса	</a:t>
            </a:r>
          </a:p>
          <a:p>
            <a:r>
              <a:rPr lang="ru-RU" sz="16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 б) схематичное изображение каналов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52C639-E912-AC4B-E890-1E4A63B0E2BB}"/>
              </a:ext>
            </a:extLst>
          </p:cNvPr>
          <p:cNvSpPr txBox="1">
            <a:spLocks/>
          </p:cNvSpPr>
          <p:nvPr/>
        </p:nvSpPr>
        <p:spPr>
          <a:xfrm>
            <a:off x="463433" y="5175802"/>
            <a:ext cx="9834249" cy="11737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CAE299-107B-6197-DFAC-0BF2996FE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44" y="5175802"/>
            <a:ext cx="3615241" cy="11156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A4B32F-E775-250B-1826-6F5FEED6D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119" y="3558596"/>
            <a:ext cx="2444708" cy="1115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AF2DF1-3214-28FE-DE91-3238D4EC976C}"/>
              </a:ext>
            </a:extLst>
          </p:cNvPr>
          <p:cNvSpPr txBox="1"/>
          <p:nvPr/>
        </p:nvSpPr>
        <p:spPr>
          <a:xfrm>
            <a:off x="5825755" y="1958236"/>
            <a:ext cx="4426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LS Sector Regular" pitchFamily="2" charset="0"/>
                <a:ea typeface="+mj-ea"/>
                <a:cs typeface="ALS Sector Regular" pitchFamily="2" charset="0"/>
              </a:rPr>
              <a:t>Зависимость средней температуры имитаторов от объемного расхода охлаждающей жидкости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BFAB7D-B0FC-44F4-2D4F-88F183053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297" y="3299404"/>
            <a:ext cx="4262120" cy="26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C25DA0-FB7B-F5ED-1652-54BE4C90F804}"/>
              </a:ext>
            </a:extLst>
          </p:cNvPr>
          <p:cNvSpPr txBox="1">
            <a:spLocks/>
          </p:cNvSpPr>
          <p:nvPr/>
        </p:nvSpPr>
        <p:spPr>
          <a:xfrm>
            <a:off x="463433" y="378750"/>
            <a:ext cx="11211339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Московский государственный технический университет им. Н.Э. Баумана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17AF3-4804-4035-9153-D38E21EB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162" y="289848"/>
            <a:ext cx="1853609" cy="2157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FBECC-5553-4099-AACD-F52BD91E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517" y="916775"/>
            <a:ext cx="3288459" cy="861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005B8-61BC-CFBB-1411-C22DD3F1C352}"/>
              </a:ext>
            </a:extLst>
          </p:cNvPr>
          <p:cNvSpPr txBox="1">
            <a:spLocks/>
          </p:cNvSpPr>
          <p:nvPr/>
        </p:nvSpPr>
        <p:spPr>
          <a:xfrm>
            <a:off x="565016" y="1873877"/>
            <a:ext cx="9289364" cy="27493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</a:rPr>
              <a:t>Тепловые трубы.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</a:rPr>
              <a:t>Трубы </a:t>
            </a:r>
            <a:r>
              <a:rPr lang="ru-RU" sz="1800" dirty="0" err="1">
                <a:solidFill>
                  <a:schemeClr val="bg1"/>
                </a:solidFill>
              </a:rPr>
              <a:t>вакуумируются</a:t>
            </a:r>
            <a:r>
              <a:rPr lang="ru-RU" sz="1800" dirty="0">
                <a:solidFill>
                  <a:schemeClr val="bg1"/>
                </a:solidFill>
              </a:rPr>
              <a:t> (до 10-5-10-4 мм рт. ст.) и заполняются рабочей жидкостью (например, водой, аммиаком); фитиль полностью заполнен жидкостью, а в остальном внутреннем пространстве ее насыщенный пар.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</a:rPr>
              <a:t>Привлекательность применения тепловых труб обусловлена их крайне высокой эффективной теплопроводностью, достигающей десятков тысяч Вт/(</a:t>
            </a:r>
            <a:r>
              <a:rPr lang="ru-RU" sz="1800" dirty="0" err="1">
                <a:solidFill>
                  <a:schemeClr val="bg1"/>
                </a:solidFill>
              </a:rPr>
              <a:t>м∙К</a:t>
            </a:r>
            <a:r>
              <a:rPr lang="ru-RU" sz="1800" dirty="0">
                <a:solidFill>
                  <a:schemeClr val="bg1"/>
                </a:solidFill>
              </a:rPr>
              <a:t>), в то время как теплопроводность меди 390 Вт/(</a:t>
            </a:r>
            <a:r>
              <a:rPr lang="ru-RU" sz="1800" dirty="0" err="1">
                <a:solidFill>
                  <a:schemeClr val="bg1"/>
                </a:solidFill>
              </a:rPr>
              <a:t>м∙К</a:t>
            </a:r>
            <a:r>
              <a:rPr lang="ru-RU" sz="1800" dirty="0">
                <a:solidFill>
                  <a:schemeClr val="bg1"/>
                </a:solidFill>
              </a:rPr>
              <a:t>), а алюминия – 230 Вт/(</a:t>
            </a:r>
            <a:r>
              <a:rPr lang="ru-RU" sz="1800" dirty="0" err="1">
                <a:solidFill>
                  <a:schemeClr val="bg1"/>
                </a:solidFill>
              </a:rPr>
              <a:t>м∙К</a:t>
            </a:r>
            <a:r>
              <a:rPr lang="ru-RU" sz="1800" dirty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52C639-E912-AC4B-E890-1E4A63B0E2BB}"/>
              </a:ext>
            </a:extLst>
          </p:cNvPr>
          <p:cNvSpPr txBox="1">
            <a:spLocks/>
          </p:cNvSpPr>
          <p:nvPr/>
        </p:nvSpPr>
        <p:spPr>
          <a:xfrm>
            <a:off x="463433" y="5175802"/>
            <a:ext cx="9834249" cy="11737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" name="Полотно 1">
            <a:extLst>
              <a:ext uri="{FF2B5EF4-FFF2-40B4-BE49-F238E27FC236}">
                <a16:creationId xmlns:a16="http://schemas.microsoft.com/office/drawing/2014/main" id="{16E1BB11-AA8D-78F6-6629-C8C63932AB6F}"/>
              </a:ext>
            </a:extLst>
          </p:cNvPr>
          <p:cNvGrpSpPr/>
          <p:nvPr/>
        </p:nvGrpSpPr>
        <p:grpSpPr>
          <a:xfrm>
            <a:off x="3833141" y="4263023"/>
            <a:ext cx="3329305" cy="1942269"/>
            <a:chOff x="0" y="0"/>
            <a:chExt cx="3329305" cy="1942269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BBA70D5-9DF3-E257-4A07-CEFDBDD74694}"/>
                </a:ext>
              </a:extLst>
            </p:cNvPr>
            <p:cNvSpPr/>
            <p:nvPr/>
          </p:nvSpPr>
          <p:spPr>
            <a:xfrm>
              <a:off x="0" y="0"/>
              <a:ext cx="3329305" cy="1941830"/>
            </a:xfrm>
            <a:prstGeom prst="rect">
              <a:avLst/>
            </a:prstGeom>
            <a:solidFill>
              <a:prstClr val="white"/>
            </a:solidFill>
          </p:spPr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3B03EBC-9F5C-B81B-42B0-97D9EEF51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217" y="307771"/>
              <a:ext cx="2381355" cy="1453952"/>
            </a:xfrm>
            <a:prstGeom prst="rect">
              <a:avLst/>
            </a:prstGeom>
          </p:spPr>
        </p:pic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847944E3-95CF-D76F-2E17-607ACBE8B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03" y="1416995"/>
              <a:ext cx="1267131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Подвод тепла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D3610D32-02EB-1735-C121-EA078CC82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894" y="1416995"/>
              <a:ext cx="1113514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Отвод тепла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4ABEEB50-A3F7-A168-D933-97301E4DA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667" y="1677488"/>
              <a:ext cx="1052665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Испаритель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78F4D5B5-FB07-73C2-B354-4F69E26A9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74" y="1677488"/>
              <a:ext cx="1142066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Конденсатор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5038C271-892A-A4D1-BC35-0CA831746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422" y="769966"/>
              <a:ext cx="631473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Пар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3CAE1331-1633-ED9B-6D27-F415E4998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216" y="589501"/>
              <a:ext cx="793667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Жидкость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F62BF8E3-4C98-5D66-7F68-86EE53AC2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3209" y="1003202"/>
              <a:ext cx="793667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Жидкость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AC76096B-64AF-1CC2-CD7C-234BC8F0F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602" y="493368"/>
              <a:ext cx="793667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7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Стенка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EABF7750-4447-15F7-E349-7F89361B9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601" y="1132852"/>
              <a:ext cx="793667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7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Стенка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EA6191FD-65B4-7853-E4EE-25DA5EB84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7057" y="1677488"/>
              <a:ext cx="1188469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00"/>
                </a:spcAft>
              </a:pPr>
              <a:r>
                <a:rPr lang="ru-RU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Транспортная зона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325739BC-E717-5BB4-6C21-AB6453C49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00" y="35999"/>
              <a:ext cx="1267131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Подвод тепла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DAFD1267-C362-B522-9F70-D44C9F2F0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991" y="35999"/>
              <a:ext cx="1113514" cy="26478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Отвод тепла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89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C25DA0-FB7B-F5ED-1652-54BE4C90F804}"/>
              </a:ext>
            </a:extLst>
          </p:cNvPr>
          <p:cNvSpPr txBox="1">
            <a:spLocks/>
          </p:cNvSpPr>
          <p:nvPr/>
        </p:nvSpPr>
        <p:spPr>
          <a:xfrm>
            <a:off x="463433" y="378750"/>
            <a:ext cx="11211339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Московский государственный технический университет им. Н.Э. Баумана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17AF3-4804-4035-9153-D38E21EB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162" y="289848"/>
            <a:ext cx="1853609" cy="2157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FBECC-5553-4099-AACD-F52BD91E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517" y="916775"/>
            <a:ext cx="3288459" cy="861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005B8-61BC-CFBB-1411-C22DD3F1C352}"/>
              </a:ext>
            </a:extLst>
          </p:cNvPr>
          <p:cNvSpPr txBox="1">
            <a:spLocks/>
          </p:cNvSpPr>
          <p:nvPr/>
        </p:nvSpPr>
        <p:spPr>
          <a:xfrm>
            <a:off x="3617379" y="1519142"/>
            <a:ext cx="5928273" cy="662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Исследование прототипов пористых структур</a:t>
            </a:r>
          </a:p>
          <a:p>
            <a:pPr algn="just"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52C639-E912-AC4B-E890-1E4A63B0E2BB}"/>
              </a:ext>
            </a:extLst>
          </p:cNvPr>
          <p:cNvSpPr txBox="1">
            <a:spLocks/>
          </p:cNvSpPr>
          <p:nvPr/>
        </p:nvSpPr>
        <p:spPr>
          <a:xfrm>
            <a:off x="463433" y="5175802"/>
            <a:ext cx="9834249" cy="11737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" name="Полотно 2">
            <a:extLst>
              <a:ext uri="{FF2B5EF4-FFF2-40B4-BE49-F238E27FC236}">
                <a16:creationId xmlns:a16="http://schemas.microsoft.com/office/drawing/2014/main" id="{83348BBF-203C-EA3E-A41C-FE927A1109DD}"/>
              </a:ext>
            </a:extLst>
          </p:cNvPr>
          <p:cNvGrpSpPr/>
          <p:nvPr/>
        </p:nvGrpSpPr>
        <p:grpSpPr>
          <a:xfrm>
            <a:off x="786901" y="2711062"/>
            <a:ext cx="3856355" cy="1889125"/>
            <a:chOff x="0" y="0"/>
            <a:chExt cx="3856355" cy="188912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437879F-1D4D-BC28-8506-F935260EDF32}"/>
                </a:ext>
              </a:extLst>
            </p:cNvPr>
            <p:cNvSpPr/>
            <p:nvPr/>
          </p:nvSpPr>
          <p:spPr>
            <a:xfrm>
              <a:off x="0" y="0"/>
              <a:ext cx="3856355" cy="1889125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10" name="Надпись 504402081">
              <a:extLst>
                <a:ext uri="{FF2B5EF4-FFF2-40B4-BE49-F238E27FC236}">
                  <a16:creationId xmlns:a16="http://schemas.microsoft.com/office/drawing/2014/main" id="{792B383D-1FCB-71D6-EBB2-BF07E26ACF76}"/>
                </a:ext>
              </a:extLst>
            </p:cNvPr>
            <p:cNvSpPr txBox="1"/>
            <p:nvPr/>
          </p:nvSpPr>
          <p:spPr>
            <a:xfrm>
              <a:off x="38103" y="1075267"/>
              <a:ext cx="1096432" cy="4483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kern="100">
                  <a:effectLst/>
                  <a:latin typeface="Calibri" panose="020F050202020403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Расстояние между линиям</a:t>
              </a:r>
              <a:endParaRPr lang="ru-RU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84F134C-8A01-AF2C-0CA6-D848BE6BD009}"/>
                </a:ext>
              </a:extLst>
            </p:cNvPr>
            <p:cNvGrpSpPr/>
            <p:nvPr/>
          </p:nvGrpSpPr>
          <p:grpSpPr>
            <a:xfrm>
              <a:off x="611799" y="0"/>
              <a:ext cx="3244556" cy="1889125"/>
              <a:chOff x="611799" y="0"/>
              <a:chExt cx="3244556" cy="1889125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37B084E3-CBCA-91E7-14CD-B68D49704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4597" y="0"/>
                <a:ext cx="2951758" cy="1889125"/>
              </a:xfrm>
              <a:prstGeom prst="rect">
                <a:avLst/>
              </a:prstGeom>
            </p:spPr>
          </p:pic>
          <p:sp>
            <p:nvSpPr>
              <p:cNvPr id="13" name="Надпись 1">
                <a:extLst>
                  <a:ext uri="{FF2B5EF4-FFF2-40B4-BE49-F238E27FC236}">
                    <a16:creationId xmlns:a16="http://schemas.microsoft.com/office/drawing/2014/main" id="{9A336EEB-886C-C617-641D-81EDEA94C030}"/>
                  </a:ext>
                </a:extLst>
              </p:cNvPr>
              <p:cNvSpPr txBox="1"/>
              <p:nvPr/>
            </p:nvSpPr>
            <p:spPr>
              <a:xfrm>
                <a:off x="611799" y="383200"/>
                <a:ext cx="1822368" cy="26873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ru-RU" sz="1100" kern="10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Расстояние между точками</a:t>
                </a:r>
                <a:endParaRPr lang="ru-RU" sz="11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C9AAA93B-8B2E-6544-C5C7-4968FE22A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06837"/>
              </p:ext>
            </p:extLst>
          </p:nvPr>
        </p:nvGraphicFramePr>
        <p:xfrm>
          <a:off x="317213" y="4909588"/>
          <a:ext cx="5807710" cy="155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010">
                  <a:extLst>
                    <a:ext uri="{9D8B030D-6E8A-4147-A177-3AD203B41FA5}">
                      <a16:colId xmlns:a16="http://schemas.microsoft.com/office/drawing/2014/main" val="40634393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8682153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17841762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34304526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Варьируемый фактор</a:t>
                      </a:r>
                      <a:endParaRPr lang="ru-R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Значение на уровне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9382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-1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0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+1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745339"/>
                  </a:ext>
                </a:extLst>
              </a:tr>
              <a:tr h="88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Мощность лазера, Вт</a:t>
                      </a:r>
                      <a:endParaRPr lang="ru-R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175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225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275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548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Расстояние между линиями (</a:t>
                      </a:r>
                      <a:r>
                        <a:rPr lang="en-US" sz="1400" kern="100">
                          <a:effectLst/>
                        </a:rPr>
                        <a:t>hatch distance</a:t>
                      </a:r>
                      <a:r>
                        <a:rPr lang="ru-RU" sz="1400" kern="100">
                          <a:effectLst/>
                        </a:rPr>
                        <a:t>), мкм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80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120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160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917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Расстояние между точками (</a:t>
                      </a:r>
                      <a:r>
                        <a:rPr lang="en-US" sz="1400" kern="100">
                          <a:effectLst/>
                        </a:rPr>
                        <a:t>point distance</a:t>
                      </a:r>
                      <a:r>
                        <a:rPr lang="ru-RU" sz="1400" kern="100">
                          <a:effectLst/>
                        </a:rPr>
                        <a:t>), мкм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80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120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160</a:t>
                      </a:r>
                      <a:endParaRPr lang="ru-R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7877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8CDF9C-15B3-D8BA-9D0D-19AFEB0E59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8291" r="35825" b="10780"/>
          <a:stretch/>
        </p:blipFill>
        <p:spPr>
          <a:xfrm>
            <a:off x="7053062" y="3729187"/>
            <a:ext cx="4675505" cy="26758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B5BA3F-6B65-92C8-FAAE-4C0D4FF8E1C4}"/>
              </a:ext>
            </a:extLst>
          </p:cNvPr>
          <p:cNvSpPr txBox="1"/>
          <p:nvPr/>
        </p:nvSpPr>
        <p:spPr>
          <a:xfrm>
            <a:off x="292517" y="1997971"/>
            <a:ext cx="704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LS Sector Regular" pitchFamily="2" charset="0"/>
                <a:ea typeface="+mj-ea"/>
                <a:cs typeface="ALS Sector Regular" pitchFamily="2" charset="0"/>
              </a:rPr>
              <a:t>Расстояние между точками и расстояние между линиями, задаваемые при подготовке рабочих программ для 3</a:t>
            </a:r>
            <a:r>
              <a:rPr lang="en-US" sz="1600" dirty="0">
                <a:solidFill>
                  <a:schemeClr val="bg1"/>
                </a:solidFill>
                <a:latin typeface="ALS Sector Regular" pitchFamily="2" charset="0"/>
                <a:ea typeface="+mj-ea"/>
                <a:cs typeface="ALS Sector Regular" pitchFamily="2" charset="0"/>
              </a:rPr>
              <a:t>D</a:t>
            </a:r>
            <a:r>
              <a:rPr lang="ru-RU" sz="1600" dirty="0">
                <a:solidFill>
                  <a:schemeClr val="bg1"/>
                </a:solidFill>
                <a:latin typeface="ALS Sector Regular" pitchFamily="2" charset="0"/>
                <a:ea typeface="+mj-ea"/>
                <a:cs typeface="ALS Sector Regular" pitchFamily="2" charset="0"/>
              </a:rPr>
              <a:t>-принтера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A9B1E-EAD6-8936-7AC6-4AEA15F644D4}"/>
              </a:ext>
            </a:extLst>
          </p:cNvPr>
          <p:cNvSpPr txBox="1"/>
          <p:nvPr/>
        </p:nvSpPr>
        <p:spPr>
          <a:xfrm>
            <a:off x="6981914" y="2588973"/>
            <a:ext cx="5807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LS Sector Regular" pitchFamily="2" charset="0"/>
                <a:ea typeface="+mj-ea"/>
                <a:cs typeface="ALS Sector Regular" pitchFamily="2" charset="0"/>
              </a:rPr>
              <a:t>Линейные эффекты и парные взаимодействия, показывающие зависимость проницаемости от расстояния между точками, расстояния между линиями и мощности</a:t>
            </a:r>
          </a:p>
        </p:txBody>
      </p:sp>
    </p:spTree>
    <p:extLst>
      <p:ext uri="{BB962C8B-B14F-4D97-AF65-F5344CB8AC3E}">
        <p14:creationId xmlns:p14="http://schemas.microsoft.com/office/powerpoint/2010/main" val="368352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C25DA0-FB7B-F5ED-1652-54BE4C90F804}"/>
              </a:ext>
            </a:extLst>
          </p:cNvPr>
          <p:cNvSpPr txBox="1">
            <a:spLocks/>
          </p:cNvSpPr>
          <p:nvPr/>
        </p:nvSpPr>
        <p:spPr>
          <a:xfrm>
            <a:off x="463433" y="378750"/>
            <a:ext cx="11211339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Московский государственный технический университет им. Н.Э. Баумана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17AF3-4804-4035-9153-D38E21EB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162" y="289848"/>
            <a:ext cx="1853609" cy="2157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FBECC-5553-4099-AACD-F52BD91E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517" y="916775"/>
            <a:ext cx="3288459" cy="861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005B8-61BC-CFBB-1411-C22DD3F1C352}"/>
              </a:ext>
            </a:extLst>
          </p:cNvPr>
          <p:cNvSpPr txBox="1">
            <a:spLocks/>
          </p:cNvSpPr>
          <p:nvPr/>
        </p:nvSpPr>
        <p:spPr>
          <a:xfrm>
            <a:off x="565016" y="1873876"/>
            <a:ext cx="9289364" cy="37834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</a:rPr>
              <a:t>Выводы: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В работе выполнена количественная оценка диапазона значений проницаемости пористой структуры, полученной на 3</a:t>
            </a:r>
            <a:r>
              <a:rPr lang="en-US" sz="1600" dirty="0">
                <a:solidFill>
                  <a:schemeClr val="bg1"/>
                </a:solidFill>
              </a:rPr>
              <a:t>D</a:t>
            </a:r>
            <a:r>
              <a:rPr lang="ru-RU" sz="1600" dirty="0">
                <a:solidFill>
                  <a:schemeClr val="bg1"/>
                </a:solidFill>
              </a:rPr>
              <a:t>-принтере, исследована зависимость проницаемости от ключевых технологических параметров процесса сплавления.</a:t>
            </a: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</a:rPr>
              <a:t>2. В результате реализации полного факторного эксперимента по изготовлению и испытанию на проницаемость образцов с пористой структурой ⌀17х30 мм в сплошной цилиндрической оболочке из сплава AlSi10Mg были установлены минимальные и максимальные значение проницаемости от 8,3∙10-16 до 7,1∙10-13 м2 в сочетании с ключевыми параметрами режима печати: расстояние между линиями 80-160 мкм, мощностью лазера 175-275 Вт, расстояниями между точками 80-160 мкм</a:t>
            </a: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</a:rPr>
              <a:t>3. Опыт печати корпусов со встроенными каналами охлаждения свидетельствует о жизнеспособности этого решения и целесообразности его внедрения в инженерную практику</a:t>
            </a:r>
          </a:p>
          <a:p>
            <a:pPr algn="just"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52C639-E912-AC4B-E890-1E4A63B0E2BB}"/>
              </a:ext>
            </a:extLst>
          </p:cNvPr>
          <p:cNvSpPr txBox="1">
            <a:spLocks/>
          </p:cNvSpPr>
          <p:nvPr/>
        </p:nvSpPr>
        <p:spPr>
          <a:xfrm>
            <a:off x="463433" y="5175802"/>
            <a:ext cx="9834249" cy="11737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06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25270</TotalTime>
  <Words>492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 Light</vt:lpstr>
      <vt:lpstr>Times New Roman</vt:lpstr>
      <vt:lpstr>Aptos</vt:lpstr>
      <vt:lpstr>ALS Sector Regular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МГТУ им. Н.Э. Баумана</dc:title>
  <dc:subject/>
  <dc:creator>Katya Selivanova</dc:creator>
  <cp:keywords/>
  <dc:description/>
  <cp:lastModifiedBy>User</cp:lastModifiedBy>
  <cp:revision>270</cp:revision>
  <dcterms:created xsi:type="dcterms:W3CDTF">2022-04-18T20:35:07Z</dcterms:created>
  <dcterms:modified xsi:type="dcterms:W3CDTF">2024-05-27T12:42:03Z</dcterms:modified>
  <cp:category/>
</cp:coreProperties>
</file>