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8" r:id="rId2"/>
    <p:sldId id="573" r:id="rId3"/>
    <p:sldId id="410" r:id="rId4"/>
    <p:sldId id="574" r:id="rId5"/>
    <p:sldId id="575" r:id="rId6"/>
    <p:sldId id="576" r:id="rId7"/>
    <p:sldId id="577" r:id="rId8"/>
    <p:sldId id="578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CF8E0-AD83-4FED-86D3-4FDBFB105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8086B5-5FA0-4392-8624-A71A2A4F3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4EF7F6-A3E0-40DD-81DD-A80EF7B7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542A-E085-43CE-BE29-4AA009B0D3E4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0B96C2-709A-4A9E-AFEF-D519273D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9FA35F-D4F8-4662-87A0-525CE847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111A-74E1-4A2F-88A8-95736F4F9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94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0CEC7-D8F0-4694-B9EF-4FBD5A708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AA34AD-AB8B-4F70-82F8-6110393CC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A3A6AE-C27C-4850-971A-C8CE039E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542A-E085-43CE-BE29-4AA009B0D3E4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A77E46-1C25-426B-A59B-D07CD5A87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B5D2E0-BB33-462C-95AA-2AA3E321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111A-74E1-4A2F-88A8-95736F4F9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45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B96FAF-B282-4E5E-806F-93E0CFA63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54C111-2BC6-49F4-B15A-583D1B750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60FD3E-0397-4392-93B5-4879F8C64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542A-E085-43CE-BE29-4AA009B0D3E4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8B9807-2956-4988-97B7-9704AD3A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5B4B7D-396D-4E52-BDB9-68423E94C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111A-74E1-4A2F-88A8-95736F4F9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65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D6A70-2F0E-488F-92B2-A2F865E3C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8126D0-5A38-44E0-B109-F95F43446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295A04-C052-418D-AE70-AF0B1A8E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542A-E085-43CE-BE29-4AA009B0D3E4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38F6AD-81C9-45A1-B7C2-013D6DD1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AE041E-D5BA-4F31-9AB1-BE6629F7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111A-74E1-4A2F-88A8-95736F4F9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56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3BFB5-7AE6-4EB6-A462-2032549E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7E817D-7874-479B-BAEC-6F34D3D70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70203-CE6D-482C-BF4F-56041EDDD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542A-E085-43CE-BE29-4AA009B0D3E4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C8FE57-4865-43DB-96B7-56EC82C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EFE8BB-831D-47DD-8B93-CA522B3C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111A-74E1-4A2F-88A8-95736F4F9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631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C8536-B016-4F5F-8A70-096B6B19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C03C17-BCFA-4A12-977A-078A033BA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83106B-49B0-4D48-93B5-267DB758F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2B6EEC-3195-405B-9F93-324CAD04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542A-E085-43CE-BE29-4AA009B0D3E4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CE9E32-7D1D-429E-B399-A0A64FB8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395907-48B2-42F0-B67F-0C440896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111A-74E1-4A2F-88A8-95736F4F9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174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6F12C-DBA7-4581-BDDF-11EFC20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62CC4F-5DE0-436E-9EDA-953E09C35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8D05A4-8BFC-471C-946D-F5531EA3F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054246-03EC-4887-A040-12CBD7626A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3B49AC-02F6-436F-84B9-FC50F2FE8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546C10-7A44-46FF-AC0C-D41E54F6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542A-E085-43CE-BE29-4AA009B0D3E4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09A663-89B3-44FA-9116-4C833D0AF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EDD2F3-990E-4EED-AB8F-940637FC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111A-74E1-4A2F-88A8-95736F4F9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28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CCC49-9956-4648-BB8B-76D8056C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C0D4F0-1A1D-4D6D-A15B-4CEDA03A3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542A-E085-43CE-BE29-4AA009B0D3E4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2FD765-15BC-45E4-8A94-8959F63CF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75100F-361E-4129-8B8E-2F725480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111A-74E1-4A2F-88A8-95736F4F9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95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1FBC40-9965-440A-9F4F-1A76CBB3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542A-E085-43CE-BE29-4AA009B0D3E4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3736D0-EEF8-4FE6-8631-891C852D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02DD53-DDCF-4063-95DD-81A8FB4F2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111A-74E1-4A2F-88A8-95736F4F9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201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76891-7189-469E-AF3A-A50DB843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CCC115-5647-4F3E-9D2E-04B9CAF53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FFB9A4-679E-41C0-81C5-913DDF009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729B84-98A5-4328-A2FB-8F7DCF2B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542A-E085-43CE-BE29-4AA009B0D3E4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77B6E8-E233-43CA-B615-5B896DB1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6EB318-1428-4AF4-A8AC-03DC3463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111A-74E1-4A2F-88A8-95736F4F9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8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C582E-DBA8-4D6B-B373-23B32A035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FFD79F-2DDB-44AE-98D9-BA44E1B87E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B8CE3F-DCCD-4AF6-95F3-9ACA1D4DE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E3235E-75E0-4391-904C-0790547A3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542A-E085-43CE-BE29-4AA009B0D3E4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19E038-EBF0-4D54-BEC9-31AF802D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FB5B5D-C613-4824-AE44-268536E9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111A-74E1-4A2F-88A8-95736F4F9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48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33841-B534-4740-87B8-04688ABB0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DBA3E8-91F1-4EE6-93A5-13EA2039E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F38F03-FB6F-4F8F-B2EC-E2CF3A23C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3542A-E085-43CE-BE29-4AA009B0D3E4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DD7DC-55B2-417E-83DF-AFF185898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7F5A0-46FB-48FB-A955-517785D34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6111A-74E1-4A2F-88A8-95736F4F9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FF352E-510E-499D-B2E9-E1A61599BD43}"/>
              </a:ext>
            </a:extLst>
          </p:cNvPr>
          <p:cNvSpPr/>
          <p:nvPr/>
        </p:nvSpPr>
        <p:spPr>
          <a:xfrm>
            <a:off x="220718" y="2519699"/>
            <a:ext cx="11456275" cy="3560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СВОЙСТВ КОРОЗИОННОСТОЙКОЙ ПОДШИРНИКОВОЙ СТАЛИ С ДИФФУЗИОННЫМ ОКСИДНЫМ СЛОЕМ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 A. Чекалова, A. В. Журавлёв, В.В. Овчинников, С.Р. Волков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61D345-D5B5-492B-8DEB-15460DAD230E}"/>
              </a:ext>
            </a:extLst>
          </p:cNvPr>
          <p:cNvSpPr/>
          <p:nvPr/>
        </p:nvSpPr>
        <p:spPr>
          <a:xfrm>
            <a:off x="3135820" y="715514"/>
            <a:ext cx="5442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MOSCOW Polytechnic University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4027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2CE7A6-35DD-47B0-AADC-9FA99A25D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86"/>
          <a:stretch/>
        </p:blipFill>
        <p:spPr>
          <a:xfrm>
            <a:off x="5739462" y="959007"/>
            <a:ext cx="6378966" cy="413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F81973-9314-4892-BE13-163958011488}"/>
              </a:ext>
            </a:extLst>
          </p:cNvPr>
          <p:cNvSpPr txBox="1"/>
          <p:nvPr/>
        </p:nvSpPr>
        <p:spPr>
          <a:xfrm>
            <a:off x="241738" y="149725"/>
            <a:ext cx="11761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и схема дискретного диффузионного упрочнения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EA6AFA-B60A-49D3-8F3C-B855CC8B5547}"/>
              </a:ext>
            </a:extLst>
          </p:cNvPr>
          <p:cNvPicPr/>
          <p:nvPr/>
        </p:nvPicPr>
        <p:blipFill rotWithShape="1">
          <a:blip r:embed="rId3"/>
          <a:srcRect l="30958" t="5773" r="30938" b="11061"/>
          <a:stretch/>
        </p:blipFill>
        <p:spPr bwMode="auto">
          <a:xfrm>
            <a:off x="241739" y="788276"/>
            <a:ext cx="5075064" cy="5734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5331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05-12 at 14.29.31">
            <a:hlinkClick r:id="" action="ppaction://media"/>
            <a:extLst>
              <a:ext uri="{FF2B5EF4-FFF2-40B4-BE49-F238E27FC236}">
                <a16:creationId xmlns:a16="http://schemas.microsoft.com/office/drawing/2014/main" id="{504577FC-987F-CE1C-32AE-7E245E8A9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7689" y="126881"/>
            <a:ext cx="5081623" cy="660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одшипник шариковый радиальный однорядный 6214 70x125x24 ГОСТ 8338-75, цена  в Екатеринбурге от компании СтальЭнерго-96">
            <a:extLst>
              <a:ext uri="{FF2B5EF4-FFF2-40B4-BE49-F238E27FC236}">
                <a16:creationId xmlns:a16="http://schemas.microsoft.com/office/drawing/2014/main" id="{2993B954-4F08-49F6-9C36-F256C11615EB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792" t="3531" r="3909" b="3909"/>
          <a:stretch/>
        </p:blipFill>
        <p:spPr bwMode="auto">
          <a:xfrm>
            <a:off x="191552" y="2846546"/>
            <a:ext cx="3741196" cy="32512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F5E138-8638-4B30-AF14-226C475D363D}"/>
              </a:ext>
            </a:extLst>
          </p:cNvPr>
          <p:cNvSpPr/>
          <p:nvPr/>
        </p:nvSpPr>
        <p:spPr>
          <a:xfrm>
            <a:off x="4528687" y="5521996"/>
            <a:ext cx="2864695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Подшипник качения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C45559-0E43-46F4-A1F7-46E00CEFD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305" y="1932535"/>
            <a:ext cx="8196143" cy="183264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41FD8A9-3822-49C9-B1F7-62C004F0D8B0}"/>
              </a:ext>
            </a:extLst>
          </p:cNvPr>
          <p:cNvSpPr/>
          <p:nvPr/>
        </p:nvSpPr>
        <p:spPr>
          <a:xfrm>
            <a:off x="191553" y="296008"/>
            <a:ext cx="11803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СВОЙСТВ КОРОЗИОННОСТОЙКОЙ ПОДШИРНИКОВОЙ СТАЛИ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5482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B58D7F-6BF7-460A-9FDD-C82B4EFE6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76" t="29804" r="29854" b="15294"/>
          <a:stretch/>
        </p:blipFill>
        <p:spPr>
          <a:xfrm>
            <a:off x="-168165" y="284258"/>
            <a:ext cx="7346730" cy="667884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25EDA0-538A-49FE-B042-28E1CFCD2B13}"/>
              </a:ext>
            </a:extLst>
          </p:cNvPr>
          <p:cNvSpPr/>
          <p:nvPr/>
        </p:nvSpPr>
        <p:spPr>
          <a:xfrm>
            <a:off x="6442841" y="3623680"/>
            <a:ext cx="5378226" cy="2710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79057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Кинетика изнашивания подшипников из стали 110Х18М-ШД: а - задиры на рабочей поверхности наружного кольца подшипника;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79057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 - местное изнашивание внутреннего кольца при колебательном движении подшипника;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79057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- смещение следов изнашивания на внутреннем кольце;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79057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 - местное выкрашивание внутреннего кольца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C36755-F0CC-4F6E-88A2-DD4768E4FAB6}"/>
              </a:ext>
            </a:extLst>
          </p:cNvPr>
          <p:cNvSpPr/>
          <p:nvPr/>
        </p:nvSpPr>
        <p:spPr>
          <a:xfrm>
            <a:off x="5785697" y="107257"/>
            <a:ext cx="6035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Кинетика изнашивания подшипников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63330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110Х18\110Х18 ув 200_8-0.jpg">
            <a:extLst>
              <a:ext uri="{FF2B5EF4-FFF2-40B4-BE49-F238E27FC236}">
                <a16:creationId xmlns:a16="http://schemas.microsoft.com/office/drawing/2014/main" id="{EBEE0383-1E53-4FDB-8371-8D13527A6618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0" y="2666705"/>
            <a:ext cx="4721896" cy="3469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3DA513-1A09-4B16-9362-A5EB88BC3586}"/>
              </a:ext>
            </a:extLst>
          </p:cNvPr>
          <p:cNvSpPr/>
          <p:nvPr/>
        </p:nvSpPr>
        <p:spPr>
          <a:xfrm>
            <a:off x="-72598" y="6124179"/>
            <a:ext cx="5968391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Микроструктура стали 110Х18М-ШД после обработки холодной плазмой коронного разряда (х200)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F639BC-2F9D-4D0D-9CE4-AB973C005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51" t="26126" r="32568" b="47154"/>
          <a:stretch/>
        </p:blipFill>
        <p:spPr>
          <a:xfrm>
            <a:off x="5020086" y="390336"/>
            <a:ext cx="7028479" cy="34544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AB705C-6725-4C5B-A39D-20DE10600E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132" t="44132" r="37463" b="22305"/>
          <a:stretch/>
        </p:blipFill>
        <p:spPr>
          <a:xfrm>
            <a:off x="5607440" y="3404476"/>
            <a:ext cx="3611864" cy="334193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5B965A-E430-49CE-80FC-896543B90D17}"/>
              </a:ext>
            </a:extLst>
          </p:cNvPr>
          <p:cNvSpPr/>
          <p:nvPr/>
        </p:nvSpPr>
        <p:spPr>
          <a:xfrm>
            <a:off x="304289" y="-17478"/>
            <a:ext cx="11183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Металлографические исследования поверхности после упрочнения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72983A-6B9F-40C8-9A56-AF40DA76D3E2}"/>
              </a:ext>
            </a:extLst>
          </p:cNvPr>
          <p:cNvSpPr/>
          <p:nvPr/>
        </p:nvSpPr>
        <p:spPr>
          <a:xfrm>
            <a:off x="5952371" y="3244334"/>
            <a:ext cx="287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E77728A-AD72-43F5-A9D1-39F48E62DE87}"/>
              </a:ext>
            </a:extLst>
          </p:cNvPr>
          <p:cNvSpPr/>
          <p:nvPr/>
        </p:nvSpPr>
        <p:spPr>
          <a:xfrm>
            <a:off x="9048070" y="4560457"/>
            <a:ext cx="31381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Внешний вид образца стали 110Х18М-ШД до обработки (а) и после обработки холодной плазмой коронного разряда (б, в)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2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8DC9D9-82B7-47BE-A6F8-3D4C47045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0" y="1368062"/>
            <a:ext cx="8336530" cy="2461660"/>
          </a:xfrm>
          <a:prstGeom prst="rect">
            <a:avLst/>
          </a:prstGeom>
        </p:spPr>
      </p:pic>
      <p:pic>
        <p:nvPicPr>
          <p:cNvPr id="5" name="Рисунок 4" descr="Picture background">
            <a:extLst>
              <a:ext uri="{FF2B5EF4-FFF2-40B4-BE49-F238E27FC236}">
                <a16:creationId xmlns:a16="http://schemas.microsoft.com/office/drawing/2014/main" id="{3A0862E9-ADD3-45BB-AB41-AAF8248B4891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912" y="3429001"/>
            <a:ext cx="4672967" cy="34074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B00D92-7E58-4A83-A5BC-69F053C79D0E}"/>
              </a:ext>
            </a:extLst>
          </p:cNvPr>
          <p:cNvSpPr/>
          <p:nvPr/>
        </p:nvSpPr>
        <p:spPr>
          <a:xfrm>
            <a:off x="692520" y="5135995"/>
            <a:ext cx="71837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Оксидный слой на поверхности стали 110Х18М-ШД после обработки холодной плазмой коронного разряда</a:t>
            </a:r>
            <a:endParaRPr lang="ru-RU" sz="2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7087D2-7D00-40F3-BED4-C8CFF0F4322A}"/>
              </a:ext>
            </a:extLst>
          </p:cNvPr>
          <p:cNvSpPr/>
          <p:nvPr/>
        </p:nvSpPr>
        <p:spPr>
          <a:xfrm>
            <a:off x="1767936" y="287504"/>
            <a:ext cx="10403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механических свойств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22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BB8201-179C-45CE-BDD6-762C70C4536A}"/>
              </a:ext>
            </a:extLst>
          </p:cNvPr>
          <p:cNvSpPr/>
          <p:nvPr/>
        </p:nvSpPr>
        <p:spPr>
          <a:xfrm>
            <a:off x="147145" y="0"/>
            <a:ext cx="11897710" cy="661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  <a:tabLst>
                <a:tab pos="45021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Фазовый состав и структура синтезируемого поверхностного оксидного слоя определяется во многом химическим составом стали, служащей подложкой. Наличие поверхностного оксидного слоя препятствует распространению трещины на границе между ним и подложкой.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450215" algn="l"/>
              </a:tabLst>
            </a:pPr>
            <a:endParaRPr lang="ru-RU" sz="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При обработке стали 110Х18М-ШД холодной плазмой коронного разряда формируется слой оксидов кристаллического строения на основе оксида хрома, магнетита (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ru-RU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вюстита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FeO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450215" algn="l"/>
              </a:tabLst>
            </a:pPr>
            <a:endParaRPr lang="ru-RU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450215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Для подшипниковой стали 110Х18М-ШД после обработки холодной плазмой коронного разряда микротвердость поверхностного слоя возросла до HV</a:t>
            </a:r>
            <a:r>
              <a:rPr lang="ru-RU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397, что на 1,6–1,7 раза больше исходного HV</a:t>
            </a:r>
            <a:r>
              <a:rPr lang="ru-RU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244.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171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B49D05-C338-43BC-AA79-807E1FBD9214}"/>
              </a:ext>
            </a:extLst>
          </p:cNvPr>
          <p:cNvSpPr/>
          <p:nvPr/>
        </p:nvSpPr>
        <p:spPr>
          <a:xfrm>
            <a:off x="2769548" y="2551948"/>
            <a:ext cx="74442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>
                <a:ln w="0">
                  <a:solidFill>
                    <a:schemeClr val="accent4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5268392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248</Words>
  <Application>Microsoft Office PowerPoint</Application>
  <PresentationFormat>Широкоэкранный</PresentationFormat>
  <Paragraphs>29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2024-05-25T19:28:16Z</dcterms:created>
  <dcterms:modified xsi:type="dcterms:W3CDTF">2024-05-25T20:32:21Z</dcterms:modified>
</cp:coreProperties>
</file>