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8" r:id="rId2"/>
  </p:sldMasterIdLst>
  <p:notesMasterIdLst>
    <p:notesMasterId r:id="rId26"/>
  </p:notesMasterIdLst>
  <p:sldIdLst>
    <p:sldId id="257" r:id="rId3"/>
    <p:sldId id="296" r:id="rId4"/>
    <p:sldId id="300" r:id="rId5"/>
    <p:sldId id="301" r:id="rId6"/>
    <p:sldId id="302" r:id="rId7"/>
    <p:sldId id="304" r:id="rId8"/>
    <p:sldId id="305" r:id="rId9"/>
    <p:sldId id="306" r:id="rId10"/>
    <p:sldId id="307" r:id="rId11"/>
    <p:sldId id="303" r:id="rId12"/>
    <p:sldId id="308" r:id="rId13"/>
    <p:sldId id="309" r:id="rId14"/>
    <p:sldId id="310" r:id="rId15"/>
    <p:sldId id="312" r:id="rId16"/>
    <p:sldId id="313" r:id="rId17"/>
    <p:sldId id="314" r:id="rId18"/>
    <p:sldId id="315" r:id="rId19"/>
    <p:sldId id="316" r:id="rId20"/>
    <p:sldId id="318" r:id="rId21"/>
    <p:sldId id="317" r:id="rId22"/>
    <p:sldId id="319" r:id="rId23"/>
    <p:sldId id="320" r:id="rId24"/>
    <p:sldId id="26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59741BB-E0BC-4389-919D-EA8A081DA034}">
          <p14:sldIdLst>
            <p14:sldId id="257"/>
          </p14:sldIdLst>
        </p14:section>
        <p14:section name="Раздел без заголовка" id="{1FE89EB2-EC50-4F4A-94E3-AB52AB78AB09}">
          <p14:sldIdLst>
            <p14:sldId id="296"/>
            <p14:sldId id="300"/>
            <p14:sldId id="301"/>
            <p14:sldId id="302"/>
            <p14:sldId id="304"/>
            <p14:sldId id="305"/>
            <p14:sldId id="306"/>
            <p14:sldId id="307"/>
            <p14:sldId id="303"/>
            <p14:sldId id="308"/>
            <p14:sldId id="309"/>
            <p14:sldId id="310"/>
            <p14:sldId id="312"/>
            <p14:sldId id="313"/>
            <p14:sldId id="314"/>
            <p14:sldId id="315"/>
            <p14:sldId id="316"/>
            <p14:sldId id="318"/>
            <p14:sldId id="317"/>
            <p14:sldId id="319"/>
            <p14:sldId id="320"/>
            <p14:sldId id="26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84" y="-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6E128-B6AE-4CE6-A9F9-BB8564353E2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DDC3A-DFFD-4BDA-87C5-13693969B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349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DC3A-DFFD-4BDA-87C5-13693969B38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95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DC3A-DFFD-4BDA-87C5-13693969B38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42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839-2020-4D86-9062-F65B4738EA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5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69CD-39D3-4C18-841D-419B7D72C4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8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E1176-BBCE-4D3C-B7F3-040D39FD0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90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86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20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40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05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41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41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2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4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FA5B-AA0C-4900-B0EC-46713B9921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20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4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5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A740-8BEE-4E22-8285-67FA30A3D6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0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868D-E509-4A33-9E97-7E7B0352BA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0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5ED-487F-4794-A239-E0C58047C1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4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070D4-6B04-46FF-AF08-9B3A78B1A9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5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9567-C4E3-4017-90CA-ECF62BF05F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5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4B3D-325A-488D-A487-C49F74C98E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2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059E-AE87-4539-AEA8-F5D49294C4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5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F389D-6C64-44CE-BAB5-D86CC0BA78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5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CE84-5FA7-4990-95F1-FADCDAB26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8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6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6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jpeg"/><Relationship Id="rId11" Type="http://schemas.openxmlformats.org/officeDocument/2006/relationships/image" Target="../media/image14.jpeg"/><Relationship Id="rId5" Type="http://schemas.openxmlformats.org/officeDocument/2006/relationships/image" Target="../media/image10.png"/><Relationship Id="rId15" Type="http://schemas.openxmlformats.org/officeDocument/2006/relationships/image" Target="../media/image18.jpeg"/><Relationship Id="rId10" Type="http://schemas.openxmlformats.org/officeDocument/2006/relationships/image" Target="../media/image7.e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5" y="1203556"/>
            <a:ext cx="7067968" cy="98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00338D"/>
                </a:solidFill>
              </a:rPr>
              <a:t>«</a:t>
            </a:r>
            <a:r>
              <a:rPr lang="ru-RU" sz="2400" b="1" dirty="0">
                <a:solidFill>
                  <a:srgbClr val="00338D"/>
                </a:solidFill>
              </a:rPr>
              <a:t>Опыт применения полимерных материалов при возведении арочных быстровозводимых мостовых сооружений</a:t>
            </a:r>
            <a:r>
              <a:rPr lang="ru-RU" sz="2400" b="1" dirty="0" smtClean="0">
                <a:solidFill>
                  <a:srgbClr val="00338D"/>
                </a:solidFill>
              </a:rPr>
              <a:t>» 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2772767"/>
            <a:ext cx="4785756" cy="1224136"/>
          </a:xfrm>
          <a:prstGeom prst="rect">
            <a:avLst/>
          </a:prstGeom>
          <a:gradFill rotWithShape="0">
            <a:gsLst>
              <a:gs pos="0">
                <a:srgbClr val="B2C6D4"/>
              </a:gs>
              <a:gs pos="100000">
                <a:srgbClr val="C8DEE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18000" rIns="18000" anchor="ctr" anchorCtr="1"/>
          <a:lstStyle/>
          <a:p>
            <a:pPr algn="ctr"/>
            <a:r>
              <a:rPr lang="ru-RU" sz="2200" u="sng" dirty="0" smtClean="0"/>
              <a:t>Евдокимов </a:t>
            </a:r>
            <a:r>
              <a:rPr lang="ru-RU" sz="2200" u="sng" dirty="0"/>
              <a:t>А.А</a:t>
            </a:r>
            <a:r>
              <a:rPr lang="ru-RU" sz="2200" u="sng" dirty="0" smtClean="0"/>
              <a:t>. </a:t>
            </a:r>
          </a:p>
          <a:p>
            <a:pPr algn="ctr"/>
            <a:r>
              <a:rPr lang="ru-RU" sz="2200" dirty="0" smtClean="0"/>
              <a:t>Венедиктова </a:t>
            </a:r>
            <a:r>
              <a:rPr lang="ru-RU" sz="2200" dirty="0"/>
              <a:t>М.А., </a:t>
            </a:r>
            <a:r>
              <a:rPr lang="ru-RU" sz="2200" dirty="0" smtClean="0"/>
              <a:t>Вахрушева </a:t>
            </a:r>
            <a:r>
              <a:rPr lang="ru-RU" sz="2200" dirty="0"/>
              <a:t>Я.А., </a:t>
            </a:r>
            <a:r>
              <a:rPr lang="ru-RU" sz="2200" dirty="0" smtClean="0"/>
              <a:t>Вешкин </a:t>
            </a:r>
            <a:r>
              <a:rPr lang="ru-RU" sz="2200" dirty="0"/>
              <a:t>Е.С</a:t>
            </a:r>
            <a:r>
              <a:rPr lang="ru-RU" sz="2200" dirty="0" smtClean="0"/>
              <a:t>.  Железняк </a:t>
            </a:r>
            <a:r>
              <a:rPr lang="ru-RU" sz="2200" dirty="0"/>
              <a:t>В.Г.,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Донецкий </a:t>
            </a:r>
            <a:r>
              <a:rPr lang="ru-RU" sz="2200" dirty="0"/>
              <a:t>К.И</a:t>
            </a:r>
            <a:r>
              <a:rPr lang="ru-RU" sz="2200" dirty="0" smtClean="0"/>
              <a:t>.</a:t>
            </a:r>
            <a:endParaRPr lang="ru-RU" altLang="ru-RU" sz="2200" b="1" dirty="0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8" name="Straight Connector 6"/>
          <p:cNvCxnSpPr/>
          <p:nvPr/>
        </p:nvCxnSpPr>
        <p:spPr>
          <a:xfrm>
            <a:off x="323356" y="2444861"/>
            <a:ext cx="52567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8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3994" y="895329"/>
            <a:ext cx="8962502" cy="324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Деревянный мост в рабочем поселении  Языково, Ульяновской области</a:t>
            </a:r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evdokimov_aa\Desktop\СТРОЙКА\фото объекта\презентация 8 ноября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0" y="3381982"/>
            <a:ext cx="4316781" cy="2424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7585" y="5779746"/>
            <a:ext cx="870883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Правительство  Ульяновской обл. в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2015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г. предложило возвести пилотный объект –  арочный мост из ПКМ на месте деревянного моста, возведенного в 1967г., находящегося в аварийном состоянии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(«ПУШКИНСКИЕ МЕСТА»)</a:t>
            </a:r>
            <a:endParaRPr lang="ru-RU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3" descr="P11107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b="8418"/>
          <a:stretch/>
        </p:blipFill>
        <p:spPr bwMode="auto">
          <a:xfrm>
            <a:off x="4500431" y="3357750"/>
            <a:ext cx="4514043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98" b="63001"/>
          <a:stretch/>
        </p:blipFill>
        <p:spPr bwMode="auto">
          <a:xfrm>
            <a:off x="179516" y="1221260"/>
            <a:ext cx="415712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лево 9"/>
          <p:cNvSpPr/>
          <p:nvPr/>
        </p:nvSpPr>
        <p:spPr>
          <a:xfrm rot="409427" flipV="1">
            <a:off x="2061413" y="1859330"/>
            <a:ext cx="2535406" cy="314325"/>
          </a:xfrm>
          <a:prstGeom prst="leftArrow">
            <a:avLst>
              <a:gd name="adj1" fmla="val 466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024860" y="216225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50 км от г. Ульяновск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21134" y="170425"/>
            <a:ext cx="7776864" cy="450263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Выбор объекта реализации проекта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Picture 2" descr="http://static.panoramio.com/photos/large/6589945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6"/>
          <a:stretch/>
        </p:blipFill>
        <p:spPr bwMode="auto">
          <a:xfrm>
            <a:off x="4499992" y="1160505"/>
            <a:ext cx="4514043" cy="22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3"/>
          <p:cNvSpPr txBox="1">
            <a:spLocks/>
          </p:cNvSpPr>
          <p:nvPr/>
        </p:nvSpPr>
        <p:spPr>
          <a:xfrm>
            <a:off x="8573984" y="6551368"/>
            <a:ext cx="4768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10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5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52171" y="6538722"/>
            <a:ext cx="2133600" cy="365125"/>
          </a:xfrm>
        </p:spPr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27640" y="44624"/>
            <a:ext cx="6196688" cy="696484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z="2000" dirty="0"/>
              <a:t>Комплект </a:t>
            </a:r>
            <a:r>
              <a:rPr lang="ru-RU" sz="2000" dirty="0" smtClean="0"/>
              <a:t>нормативной, технологической и конструкторской документации</a:t>
            </a:r>
            <a:endParaRPr lang="ru-RU" sz="2000" dirty="0"/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561443" cy="42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0308" y="1916832"/>
            <a:ext cx="7992888" cy="464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8701" y="908720"/>
            <a:ext cx="8640000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Комплект - 3 нормативных,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13 технологических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документов , включая: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8701" y="2060904"/>
            <a:ext cx="8640000" cy="50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Технологический регламент на возведение арочных элементов надземных частей опор быстровозводимого мостового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сооружения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8701" y="2644186"/>
            <a:ext cx="8640000" cy="4908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Технологический регламент на возведение быстровозводимых мостовых сооружений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8701" y="3263470"/>
            <a:ext cx="8640000" cy="79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Технологическая рекомендация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выполнение работ по ремонту и восстановлению, изготовленных из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ПКМ арочных 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элементов надземных частей опор быстровозводимых мостовых сооружений»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8701" y="4134753"/>
            <a:ext cx="8640000" cy="6480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Типовые 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решения мостов и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комплект 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конструкторской документации к ним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Альбом типовых решений мостов с конструкторской документацией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8701" y="4862060"/>
            <a:ext cx="8640000" cy="79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Методические рекомендации по эксплуатации, ремонту и содержанию быстровозводимых мостовых сооружений с использованием в качестве надземных частей опор арочных элементов из ПКМ и </a:t>
            </a:r>
            <a:r>
              <a:rPr lang="ru-RU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профнастила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8701" y="5733344"/>
            <a:ext cx="8640000" cy="79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Проектная документация на автомобильный арочный мост с арочными элементами постоянного круглого сечения из ПКМ с бетонным сердечником и профилированным настилом, с двумя полосами движения и пешеходными тротуарами.</a:t>
            </a:r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>
          <a:xfrm>
            <a:off x="8757651" y="6560969"/>
            <a:ext cx="29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11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210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23" y="2680063"/>
            <a:ext cx="6768000" cy="377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455" y="138088"/>
            <a:ext cx="1662545" cy="42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7497" y="170425"/>
            <a:ext cx="6488883" cy="450263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altLang="ru-RU" dirty="0"/>
              <a:t>Чертеж конструкции арочного моста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2637" y="6345376"/>
            <a:ext cx="8784976" cy="46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Разработку проекта осуществлял АО «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НИИГрафит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и его соисполнители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>
          <a:xfrm>
            <a:off x="7011287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12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95" y="1051461"/>
            <a:ext cx="6448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543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54288"/>
            <a:ext cx="2384847" cy="3370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0278"/>
            <a:ext cx="2711440" cy="3704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1556"/>
            <a:ext cx="2736304" cy="334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86296" y="19630"/>
            <a:ext cx="5838032" cy="696484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z="2000" dirty="0">
                <a:sym typeface="Calibri"/>
              </a:rPr>
              <a:t>Аттестационные НД</a:t>
            </a:r>
            <a:br>
              <a:rPr lang="ru-RU" sz="2000" dirty="0">
                <a:sym typeface="Calibri"/>
              </a:rPr>
            </a:br>
            <a:r>
              <a:rPr lang="ru-RU" sz="2000" dirty="0">
                <a:sym typeface="Calibri"/>
              </a:rPr>
              <a:t>на право применение ПКМ в строительстве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>
          <a:xfrm>
            <a:off x="6948264" y="65245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13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" y="4365104"/>
            <a:ext cx="6635462" cy="24482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5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основании испытаний конструкций из ПКМ на климатическую стойкость, старение и биоповреждения (ВИАМ), пожарную безопасность (ФГБУ ВНИИПО МЧС РФ – по группам Г1, В2, РП1 и Д2) и конструктивную прочность (МГСУ) - получены Заключение ФАУ «ФЦС» и </a:t>
            </a:r>
            <a:r>
              <a:rPr lang="ru-RU" sz="1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Техническое свидетельство Минстроя России </a:t>
            </a:r>
            <a:r>
              <a:rPr lang="ru-RU" sz="15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пригодности их для применения в строительстве, оформлен </a:t>
            </a:r>
            <a:r>
              <a:rPr lang="ru-RU" sz="1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Паспорт на автомобильный арочный мост</a:t>
            </a:r>
            <a:r>
              <a:rPr lang="ru-RU" sz="15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с двумя полосами движения и пешеходными тротуарами с номинальной нагрузкой на сооружение 100 тн для дорог общего пользования</a:t>
            </a:r>
            <a:endParaRPr lang="ru-RU" sz="1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20116"/>
            <a:ext cx="1561443" cy="42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b="3607"/>
          <a:stretch/>
        </p:blipFill>
        <p:spPr bwMode="auto">
          <a:xfrm>
            <a:off x="6650271" y="4110986"/>
            <a:ext cx="2226943" cy="2740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596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 descr="C:\Users\evdokimov_aa\Desktop\СТРОЙКА\фото объекта\презентация 8 ноября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4078"/>
            <a:ext cx="3528392" cy="198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20688"/>
            <a:ext cx="4067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Сентябрь 2016 года.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Начало строительства -  демонтаж мостового сооружения выполнен без применения крупногабаритной строительной техники.</a:t>
            </a:r>
            <a:endParaRPr lang="ru-RU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44624"/>
            <a:ext cx="1561443" cy="42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evdokimov_aa\Desktop\СТРОЙКА\фото объекта\презентация 8 ноября\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 r="16119"/>
          <a:stretch/>
        </p:blipFill>
        <p:spPr bwMode="auto">
          <a:xfrm>
            <a:off x="179512" y="3873192"/>
            <a:ext cx="3694714" cy="2796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evdokimov_aa\Desktop\СТРОЙКА\фото объекта\презентация 8 ноября\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/>
          <a:stretch/>
        </p:blipFill>
        <p:spPr bwMode="auto">
          <a:xfrm>
            <a:off x="6444208" y="5199268"/>
            <a:ext cx="2520280" cy="161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evdokimov_aa\Desktop\СТРОЙКА\фото объекта\презентация 8 ноября\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2"/>
          <a:stretch/>
        </p:blipFill>
        <p:spPr bwMode="auto">
          <a:xfrm>
            <a:off x="6642095" y="3580382"/>
            <a:ext cx="2322393" cy="1618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IMG_25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524"/>
          <a:stretch/>
        </p:blipFill>
        <p:spPr bwMode="auto">
          <a:xfrm>
            <a:off x="3874226" y="3861373"/>
            <a:ext cx="2425966" cy="2812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3"/>
          <p:cNvSpPr txBox="1">
            <a:spLocks/>
          </p:cNvSpPr>
          <p:nvPr/>
        </p:nvSpPr>
        <p:spPr>
          <a:xfrm>
            <a:off x="6963787" y="65372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14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87" y="1003873"/>
            <a:ext cx="5181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87624" y="-1894"/>
            <a:ext cx="6840760" cy="696484"/>
          </a:xfr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Демонтаж старого моста и подготовка строительной площадки </a:t>
            </a:r>
          </a:p>
        </p:txBody>
      </p:sp>
    </p:spTree>
    <p:extLst>
      <p:ext uri="{BB962C8B-B14F-4D97-AF65-F5344CB8AC3E}">
        <p14:creationId xmlns:p14="http://schemas.microsoft.com/office/powerpoint/2010/main" val="326139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20418"/>
            <a:ext cx="6336704" cy="696484"/>
          </a:xfrm>
          <a:prstGeom prst="rect">
            <a:avLst/>
          </a:prstGeom>
          <a:noFill/>
        </p:spPr>
        <p:txBody>
          <a:bodyPr vert="horz" wrap="square" lIns="80147" tIns="40074" rIns="80147" bIns="40074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Устройство свайного основания и установка шпунтового ограждения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evdokimov_aa\Desktop\СТРОЙКА\фото объекта\презентация 8 ноября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857925"/>
            <a:ext cx="2737686" cy="4875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5736158"/>
            <a:ext cx="864096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Согласно проекту для изготовления фундамента было забито 24 железобетонные призматические сваи С10-35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Т7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сечением 35×35см и длиной 10 м с каждой стороны. Сваи были забиты с наклоном 8:1.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Расчетная нагрузка на сваи – 49 тс.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44624"/>
            <a:ext cx="1561443" cy="42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evdokimov_aa\Desktop\СТРОЙКА\фото объекта\презентация 8 ноября\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5544616" cy="3120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evdokimov_aa\Desktop\СТРОЙКА\фото объекта\презентация 8 ноября\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/>
          <a:stretch/>
        </p:blipFill>
        <p:spPr bwMode="auto">
          <a:xfrm>
            <a:off x="7145824" y="3645024"/>
            <a:ext cx="145862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vdokimov_aa\Desktop\СТРОЙКА\фото объекта\презентация 8 ноября\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0" y="3645024"/>
            <a:ext cx="383744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3"/>
          <p:cNvSpPr txBox="1">
            <a:spLocks/>
          </p:cNvSpPr>
          <p:nvPr/>
        </p:nvSpPr>
        <p:spPr>
          <a:xfrm>
            <a:off x="6999412" y="65321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15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15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91045"/>
            <a:ext cx="5319041" cy="26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70" y="908720"/>
            <a:ext cx="3638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Установка опалубки для бетонирования ростверка. При бетонировании применялся бетон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марки В25, </a:t>
            </a: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F300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W8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evdokimov_aa\Desktop\СТРОЙКА\фото объекта\презентация 8 ноября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0" y="2054881"/>
            <a:ext cx="2878088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91294" y="36247"/>
            <a:ext cx="5933034" cy="696484"/>
          </a:xfrm>
          <a:prstGeom prst="rect">
            <a:avLst/>
          </a:prstGeom>
          <a:noFill/>
        </p:spPr>
        <p:txBody>
          <a:bodyPr vert="horz" wrap="square" lIns="80147" tIns="40074" rIns="80147" bIns="40074" rtlCol="0" anchor="ctr">
            <a:spAutoFit/>
          </a:bodyPr>
          <a:lstStyle>
            <a:lvl1pPr algn="ctr">
              <a:spcBef>
                <a:spcPct val="0"/>
              </a:spcBef>
              <a:buNone/>
              <a:defRPr sz="20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Установка </a:t>
            </a:r>
            <a:r>
              <a:rPr lang="ru-RU" dirty="0" smtClean="0"/>
              <a:t>опалубки, бетонирование ростверка и </a:t>
            </a:r>
            <a:r>
              <a:rPr lang="ru-RU" dirty="0"/>
              <a:t>арочных </a:t>
            </a:r>
            <a:r>
              <a:rPr lang="ru-RU" dirty="0" smtClean="0"/>
              <a:t>элементов из ПКМ </a:t>
            </a:r>
            <a:endParaRPr lang="ru-RU" dirty="0"/>
          </a:p>
        </p:txBody>
      </p:sp>
      <p:pic>
        <p:nvPicPr>
          <p:cNvPr id="9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44624"/>
            <a:ext cx="1561443" cy="42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1353" y="6010029"/>
            <a:ext cx="87119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Всего </a:t>
            </a:r>
            <a:r>
              <a:rPr lang="ru-RU" dirty="0" smtClean="0"/>
              <a:t>установлено </a:t>
            </a:r>
            <a:r>
              <a:rPr lang="ru-RU" dirty="0"/>
              <a:t>19 арочных элементов. Заполнение бетоном происходило через технологические отверстия диаметром 15 см бетоном с подвижностью П5.</a:t>
            </a:r>
          </a:p>
        </p:txBody>
      </p:sp>
      <p:pic>
        <p:nvPicPr>
          <p:cNvPr id="11" name="Picture 2" descr="C:\Users\evdokimov_aa\Desktop\СТРОЙКА\фото объекта\ноябрь\45 (18.11.2016)\2016-11-18 11-00-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57" y="3681288"/>
            <a:ext cx="4157235" cy="23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evdokimov_aa\Desktop\СТРОЙКА\фото объекта\презентация 8 ноября\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17032"/>
            <a:ext cx="3510000" cy="23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3"/>
          <p:cNvSpPr txBox="1">
            <a:spLocks/>
          </p:cNvSpPr>
          <p:nvPr/>
        </p:nvSpPr>
        <p:spPr>
          <a:xfrm>
            <a:off x="8680861" y="6532892"/>
            <a:ext cx="404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16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809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26552" y="67009"/>
            <a:ext cx="6436426" cy="696484"/>
          </a:xfrm>
          <a:noFill/>
        </p:spPr>
        <p:txBody>
          <a:bodyPr vert="horz" wrap="square" lIns="80147" tIns="40074" rIns="80147" bIns="40074" rtlCol="0" anchor="ctr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Проверка подвижности бетона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бетонирование арочных элементов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84120"/>
            <a:ext cx="4449547" cy="2258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evdokimov_aa\Desktop\СТРОЙКА\фото объекта\презентация 8 ноября\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1" y="908720"/>
            <a:ext cx="4103015" cy="23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3"/>
          <p:cNvSpPr txBox="1">
            <a:spLocks/>
          </p:cNvSpPr>
          <p:nvPr/>
        </p:nvSpPr>
        <p:spPr>
          <a:xfrm>
            <a:off x="6974775" y="65343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17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991" y="3284984"/>
            <a:ext cx="8809548" cy="388707"/>
          </a:xfrm>
          <a:prstGeom prst="rect">
            <a:avLst/>
          </a:prstGeom>
          <a:noFill/>
        </p:spPr>
        <p:txBody>
          <a:bodyPr vert="horz" wrap="square" lIns="80147" tIns="40074" rIns="80147" bIns="40074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Устройство тепляка для оптимального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отверждения ПКМ и бетона</a:t>
            </a:r>
            <a:endParaRPr lang="ru-RU" sz="20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Picture 2" descr="C:\Users\evdokimov_aa\Desktop\СТРОЙКА\фото объекта\презентация 8 ноября\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1" y="3858076"/>
            <a:ext cx="479681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vdokimov_aa\Desktop\СТРОЙКА\фото объекта\презентация 8 ноября\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r="8103"/>
          <a:stretch/>
        </p:blipFill>
        <p:spPr bwMode="auto">
          <a:xfrm>
            <a:off x="4853130" y="3858076"/>
            <a:ext cx="4096409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618292" cy="41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062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51849" y="82845"/>
            <a:ext cx="6912767" cy="696484"/>
          </a:xfrm>
          <a:noFill/>
        </p:spPr>
        <p:txBody>
          <a:bodyPr vert="horz" wrap="square" lIns="80147" tIns="40074" rIns="80147" bIns="40074" rtlCol="0" anchor="ctr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Бетонирование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оболочки </a:t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плиты проезжей части</a:t>
            </a:r>
          </a:p>
        </p:txBody>
      </p:sp>
      <p:pic>
        <p:nvPicPr>
          <p:cNvPr id="7" name="Picture 3" descr="C:\Users\evdokimov_aa\Desktop\СТРОЙКА\отчеты\декабрь\19.12\Рис.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80" y="989777"/>
            <a:ext cx="3685958" cy="276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618292" cy="41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evdokimov_aa\Desktop\СТРОЙКА\отчеты\декабрь\16.12\IMG_1932-15-12-16-08-5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1" y="4014696"/>
            <a:ext cx="3572154" cy="253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evdokimov_aa\Desktop\СТРОЙКА\отчеты\декабрь\23.12\Рис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58" y="4104359"/>
            <a:ext cx="3406080" cy="2484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1519" y="3684193"/>
            <a:ext cx="8712967" cy="357930"/>
          </a:xfrm>
          <a:prstGeom prst="rect">
            <a:avLst/>
          </a:prstGeom>
          <a:noFill/>
        </p:spPr>
        <p:txBody>
          <a:bodyPr vert="horz" wrap="square" lIns="80147" tIns="40074" rIns="80147" bIns="40074" rtlCol="0" anchor="ctr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20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z="1800" dirty="0"/>
              <a:t>Засыпка керамзитом </a:t>
            </a:r>
            <a:r>
              <a:rPr lang="ru-RU" sz="1800" dirty="0" err="1"/>
              <a:t>межарочного</a:t>
            </a:r>
            <a:r>
              <a:rPr lang="ru-RU" sz="1800" dirty="0"/>
              <a:t> пространства и монтаж </a:t>
            </a:r>
            <a:r>
              <a:rPr lang="ru-RU" sz="1800" dirty="0" err="1"/>
              <a:t>профнастила</a:t>
            </a:r>
            <a:endParaRPr lang="ru-RU" sz="1800" dirty="0"/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8597738" y="6532134"/>
            <a:ext cx="48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18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evdokimov_aa\Desktop\СТРОЙКА\отчеты\декабрь\09.12\Рис.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1" y="989777"/>
            <a:ext cx="3671825" cy="2753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39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03244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103988" cy="2669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307" y="116631"/>
            <a:ext cx="189530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мои_док\арка\Рис2 28042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8" y="3573016"/>
            <a:ext cx="4038110" cy="3028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мои_док\арка\Рис.2 020520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3"/>
          <a:stretch/>
        </p:blipFill>
        <p:spPr bwMode="auto">
          <a:xfrm>
            <a:off x="4796161" y="3573015"/>
            <a:ext cx="4103989" cy="3028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259632" y="116632"/>
            <a:ext cx="5915675" cy="388707"/>
          </a:xfrm>
          <a:prstGeom prst="rect">
            <a:avLst/>
          </a:prstGeom>
          <a:noFill/>
        </p:spPr>
        <p:txBody>
          <a:bodyPr vert="horz" wrap="square" lIns="80147" tIns="40074" rIns="80147" bIns="40074" rtlCol="0" anchor="ctr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20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Асфальтирование проезжей части</a:t>
            </a: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>
          <a:xfrm>
            <a:off x="6975662" y="65321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19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7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07" y="1077817"/>
            <a:ext cx="838144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1675911" y="285751"/>
            <a:ext cx="6937144" cy="60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700" dirty="0">
                <a:solidFill>
                  <a:schemeClr val="tx2"/>
                </a:solidFill>
                <a:latin typeface="Arial" charset="0"/>
              </a:rPr>
              <a:t>Мировой опыт изготовления мостов с применением арочных элементов из полимерных композиционных материалов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57576" y="6552250"/>
            <a:ext cx="305426" cy="365125"/>
          </a:xfrm>
          <a:prstGeom prst="rect">
            <a:avLst/>
          </a:prstGeom>
        </p:spPr>
        <p:txBody>
          <a:bodyPr/>
          <a:lstStyle/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fld>
            <a:endParaRPr lang="ru-RU" sz="14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1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56557" y="0"/>
            <a:ext cx="7330455" cy="696484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Оптоволоконная система мониторинга арочных конструкций из ПКМ и транспортного потока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" y="2433976"/>
            <a:ext cx="4880748" cy="1869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1" y="1354802"/>
            <a:ext cx="1544757" cy="767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4" y="1322940"/>
            <a:ext cx="1358685" cy="7992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" y="4937380"/>
            <a:ext cx="1890209" cy="1507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83973" y="5221837"/>
            <a:ext cx="3846842" cy="1004260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оптический спектральный диапазон работы, нм: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1568;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частота опроса датчиков, Гц, не менее: 10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9090" y="876056"/>
            <a:ext cx="5286652" cy="1004260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just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 marL="154451" indent="-154451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сенсорного элемента – волоконная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брэгговская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решетка;</a:t>
            </a:r>
          </a:p>
          <a:p>
            <a:pPr marL="154451" indent="-154451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габаритные размеры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датчиков не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более: 40 х 12 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мм;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4451" indent="-154451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измеряемых величин датчика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деформации 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менее: от -1 до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1%;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4451" indent="-154451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измеряемых величин датчика температуры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-40 до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150ºС.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512" y="881060"/>
            <a:ext cx="3070514" cy="450263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Оптоволоконные датчики деформации и температуры на основе стеклопластика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9754" y="4487116"/>
            <a:ext cx="3054219" cy="450263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опроса оптоволоконных датчиков и программное обеспечение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512" y="2158188"/>
            <a:ext cx="5391397" cy="265597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оптоволоконной системы контроля арочных конструкций</a:t>
            </a:r>
          </a:p>
        </p:txBody>
      </p:sp>
      <p:pic>
        <p:nvPicPr>
          <p:cNvPr id="15" name="Рисунок 14"/>
          <p:cNvPicPr/>
          <p:nvPr/>
        </p:nvPicPr>
        <p:blipFill rotWithShape="1">
          <a:blip r:embed="rId6"/>
          <a:srcRect/>
          <a:stretch/>
        </p:blipFill>
        <p:spPr>
          <a:xfrm>
            <a:off x="1987473" y="5245529"/>
            <a:ext cx="1308708" cy="1261178"/>
          </a:xfrm>
          <a:prstGeom prst="rect">
            <a:avLst/>
          </a:prstGeom>
          <a:ln w="3175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551557" y="2064982"/>
            <a:ext cx="2818679" cy="450263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детектор транспортного потока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7"/>
          <a:stretch/>
        </p:blipFill>
        <p:spPr>
          <a:xfrm>
            <a:off x="4980500" y="2618641"/>
            <a:ext cx="1740809" cy="144277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693988" y="2539019"/>
            <a:ext cx="2389116" cy="1742924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Назначение: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• определение нагрузки на дорожное полотно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• определение скорости транспортных средств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• анализ интенсивности транспортного потока и определение типов транспортных средств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C:\Users\evdokimov_aa\AppData\Local\Microsoft\Windows\Temporary Internet Files\Content.Outlook\E9UDVBVR\20170217_1519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r="57040"/>
          <a:stretch/>
        </p:blipFill>
        <p:spPr bwMode="auto">
          <a:xfrm>
            <a:off x="7678122" y="4093484"/>
            <a:ext cx="1103677" cy="2419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Номер слайда 3"/>
          <p:cNvSpPr txBox="1">
            <a:spLocks/>
          </p:cNvSpPr>
          <p:nvPr/>
        </p:nvSpPr>
        <p:spPr>
          <a:xfrm>
            <a:off x="8597738" y="6532134"/>
            <a:ext cx="48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20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3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416012" y="112197"/>
            <a:ext cx="43200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Результаты проекта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419873" y="3440120"/>
            <a:ext cx="5724128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ТИ на изготовление связующего;</a:t>
            </a:r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ТИ на изготовление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углепластика;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ТИ на изготовление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стеклопластика;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ТИ на изготовление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углепластика;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ТР на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изготовление композитной оболочки арочного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элемента из углепластика;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ТР на изготовление профилированного настила из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стеклопластика. 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разработанной документации выявлено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«ноу-хау»,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составлены отчеты ПТИ, подтверждающие мировой уровень разработанных технологий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ТУ на оболочку композитную арочного элемента моста;</a:t>
            </a:r>
          </a:p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ТУ на листы профилированного настила из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стеклопластика;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ТУ на комплект для формования композитной оболочки арочного элемента моста.</a:t>
            </a:r>
          </a:p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Проведена общая квалификация материалов углепластика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стеклопластика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выпущены паспорта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качества.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616074" y="5873710"/>
            <a:ext cx="5485329" cy="56185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ru-RU" altLang="ru-RU" sz="1100" b="1" i="1" dirty="0" smtClean="0">
                <a:latin typeface="Arial" charset="0"/>
              </a:rPr>
              <a:t>Получен патент </a:t>
            </a:r>
            <a:r>
              <a:rPr lang="ru-RU" altLang="ru-RU" sz="1100" b="1" i="1" dirty="0">
                <a:latin typeface="Arial" charset="0"/>
              </a:rPr>
              <a:t>на изобретение </a:t>
            </a:r>
            <a:r>
              <a:rPr lang="ru-RU" altLang="ru-RU" sz="1100" b="1" i="1" dirty="0" smtClean="0">
                <a:latin typeface="Arial" charset="0"/>
              </a:rPr>
              <a:t>№2633719 </a:t>
            </a:r>
            <a:r>
              <a:rPr lang="ru-RU" altLang="ru-RU" sz="1100" b="1" i="1" dirty="0">
                <a:latin typeface="Arial" charset="0"/>
              </a:rPr>
              <a:t>от 12.10.2016 г. «Способ изготовления полого конструктивного элемента из композиционного материала»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506352" y="3139452"/>
            <a:ext cx="3882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Основная разработанная документация: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6" y="981008"/>
            <a:ext cx="4726378" cy="206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08104" y="983678"/>
            <a:ext cx="3635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Построен пилотный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двухполосный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автомобильный мост в Ульяновской области  габаритами: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длина 20 метров,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ширина 12 метров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конструкции моста использованы: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 арочных элементов,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32 листа профилированного настила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Максимальная нагрузка моста –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 100 тонн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b="3607"/>
          <a:stretch/>
        </p:blipFill>
        <p:spPr bwMode="auto">
          <a:xfrm>
            <a:off x="423867" y="3297620"/>
            <a:ext cx="2616216" cy="3219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3"/>
          <p:cNvSpPr txBox="1">
            <a:spLocks/>
          </p:cNvSpPr>
          <p:nvPr/>
        </p:nvSpPr>
        <p:spPr>
          <a:xfrm>
            <a:off x="6975662" y="65321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21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525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624" y="2497963"/>
            <a:ext cx="9047163" cy="409342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300" dirty="0" smtClean="0">
                <a:latin typeface="Arial" charset="0"/>
              </a:rPr>
              <a:t>1. Разработанные ПКМ: углепластик и стеклопластик, примененные в строительных конструкциях, позволяют: </a:t>
            </a:r>
          </a:p>
          <a:p>
            <a:pPr marL="285750" indent="-285750" algn="just">
              <a:spcBef>
                <a:spcPct val="0"/>
              </a:spcBef>
              <a:buFontTx/>
              <a:buChar char="-"/>
              <a:defRPr/>
            </a:pPr>
            <a:r>
              <a:rPr lang="ru-RU" altLang="ru-RU" sz="1300" dirty="0" smtClean="0">
                <a:latin typeface="Arial" charset="0"/>
              </a:rPr>
              <a:t>сократить срок строительства мостовых сооружений до 2х месяцев;</a:t>
            </a:r>
          </a:p>
          <a:p>
            <a:pPr marL="285750" indent="-285750" algn="just">
              <a:spcBef>
                <a:spcPct val="0"/>
              </a:spcBef>
              <a:buFontTx/>
              <a:buChar char="-"/>
              <a:defRPr/>
            </a:pPr>
            <a:r>
              <a:rPr lang="ru-RU" altLang="ru-RU" sz="1300" dirty="0" smtClean="0">
                <a:latin typeface="Arial" charset="0"/>
              </a:rPr>
              <a:t>сократить стоимость строительства до 30%;</a:t>
            </a:r>
          </a:p>
          <a:p>
            <a:pPr marL="285750" indent="-285750" algn="just">
              <a:spcBef>
                <a:spcPct val="0"/>
              </a:spcBef>
              <a:buFontTx/>
              <a:buChar char="-"/>
              <a:defRPr/>
            </a:pPr>
            <a:r>
              <a:rPr lang="ru-RU" altLang="ru-RU" sz="1300" dirty="0" smtClean="0">
                <a:latin typeface="Arial" charset="0"/>
              </a:rPr>
              <a:t>обеспечить безремонтный интервал сооружения на срок до 50 лет.</a:t>
            </a:r>
          </a:p>
          <a:p>
            <a:pPr algn="just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300" dirty="0" smtClean="0">
                <a:latin typeface="Arial" charset="0"/>
              </a:rPr>
              <a:t>2. Разработанный </a:t>
            </a:r>
            <a:r>
              <a:rPr lang="ru-RU" altLang="ru-RU" sz="1300" dirty="0" err="1" smtClean="0">
                <a:latin typeface="Arial" charset="0"/>
              </a:rPr>
              <a:t>информкомпозит</a:t>
            </a:r>
            <a:r>
              <a:rPr lang="ru-RU" altLang="ru-RU" sz="1300" dirty="0" smtClean="0">
                <a:latin typeface="Arial" charset="0"/>
              </a:rPr>
              <a:t> на базе углепластика, примененный </a:t>
            </a:r>
            <a:r>
              <a:rPr lang="ru-RU" altLang="ru-RU" sz="1300" dirty="0">
                <a:latin typeface="Arial" charset="0"/>
              </a:rPr>
              <a:t>в строительных </a:t>
            </a:r>
            <a:r>
              <a:rPr lang="ru-RU" altLang="ru-RU" sz="1300" dirty="0" smtClean="0">
                <a:latin typeface="Arial" charset="0"/>
              </a:rPr>
              <a:t>конструкциях, позволяет:</a:t>
            </a:r>
          </a:p>
          <a:p>
            <a:pPr algn="just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300" dirty="0" smtClean="0">
                <a:latin typeface="Arial" charset="0"/>
              </a:rPr>
              <a:t>  - осуществлять </a:t>
            </a:r>
            <a:r>
              <a:rPr lang="ru-RU" sz="1300" dirty="0" smtClean="0">
                <a:latin typeface="Arial" charset="0"/>
              </a:rPr>
              <a:t>непрерывный мониторинг всей инженерной конструкции,  получая достоверную информацию о деформациях и температуре непосредственно от несущих арочных элементов;</a:t>
            </a:r>
          </a:p>
          <a:p>
            <a:pPr algn="just">
              <a:spcBef>
                <a:spcPct val="0"/>
              </a:spcBef>
              <a:buFont typeface="Arial" charset="0"/>
              <a:buNone/>
              <a:defRPr/>
            </a:pPr>
            <a:r>
              <a:rPr lang="ru-RU" sz="1300" dirty="0" smtClean="0">
                <a:latin typeface="Arial" charset="0"/>
              </a:rPr>
              <a:t>- обеспечивать возможность непрерывной передачи данных о деформациях и температуре мостовой конструкции;</a:t>
            </a:r>
          </a:p>
          <a:p>
            <a:pPr marL="285750" indent="-285750" algn="just">
              <a:spcBef>
                <a:spcPct val="0"/>
              </a:spcBef>
              <a:buFontTx/>
              <a:buChar char="-"/>
              <a:defRPr/>
            </a:pPr>
            <a:r>
              <a:rPr lang="ru-RU" sz="1300" dirty="0" smtClean="0">
                <a:latin typeface="Arial" charset="0"/>
              </a:rPr>
              <a:t>заблаговременно до момента достижения критических необратимых деформаций на объекте принять меры для устранения  и недопущения аварийной ситуации.</a:t>
            </a:r>
          </a:p>
          <a:p>
            <a:pPr algn="just">
              <a:spcBef>
                <a:spcPct val="0"/>
              </a:spcBef>
              <a:buNone/>
              <a:defRPr/>
            </a:pPr>
            <a:r>
              <a:rPr lang="ru-RU" altLang="ru-RU" sz="1300" dirty="0" smtClean="0">
                <a:latin typeface="Arial" charset="0"/>
              </a:rPr>
              <a:t>3. Разработанные материалы </a:t>
            </a:r>
            <a:r>
              <a:rPr lang="ru-RU" altLang="ru-RU" sz="1300" dirty="0">
                <a:latin typeface="Arial" charset="0"/>
              </a:rPr>
              <a:t>и </a:t>
            </a:r>
            <a:r>
              <a:rPr lang="ru-RU" altLang="ru-RU" sz="1300" dirty="0" smtClean="0">
                <a:latin typeface="Arial" charset="0"/>
              </a:rPr>
              <a:t>технологии использованы </a:t>
            </a:r>
            <a:r>
              <a:rPr lang="ru-RU" altLang="ru-RU" sz="1300" dirty="0">
                <a:latin typeface="Arial" charset="0"/>
              </a:rPr>
              <a:t>на реальном строительном </a:t>
            </a:r>
            <a:r>
              <a:rPr lang="ru-RU" altLang="ru-RU" sz="1300" dirty="0" smtClean="0">
                <a:latin typeface="Arial" charset="0"/>
              </a:rPr>
              <a:t>объекте - построен первый в Российской Федерации </a:t>
            </a:r>
            <a:r>
              <a:rPr lang="ru-RU" altLang="ru-RU" sz="1300" dirty="0" err="1" smtClean="0">
                <a:latin typeface="Arial" charset="0"/>
              </a:rPr>
              <a:t>двухполосный</a:t>
            </a:r>
            <a:r>
              <a:rPr lang="ru-RU" altLang="ru-RU" sz="1300" dirty="0" smtClean="0">
                <a:latin typeface="Arial" charset="0"/>
              </a:rPr>
              <a:t> автомобильный мост с использованием в качестве надземных частей опор арочных элементов и профилированного настила из разработанных полимерных композиционных материалов нового поколения.</a:t>
            </a:r>
          </a:p>
          <a:p>
            <a:pPr algn="just">
              <a:spcBef>
                <a:spcPct val="0"/>
              </a:spcBef>
              <a:buNone/>
              <a:defRPr/>
            </a:pPr>
            <a:r>
              <a:rPr lang="ru-RU" altLang="ru-RU" sz="1300" dirty="0" smtClean="0">
                <a:latin typeface="Arial" charset="0"/>
              </a:rPr>
              <a:t>4. </a:t>
            </a:r>
            <a:r>
              <a:rPr lang="ru-RU" altLang="ru-RU" sz="1300" dirty="0">
                <a:latin typeface="Arial" charset="0"/>
              </a:rPr>
              <a:t>Подобранное </a:t>
            </a:r>
            <a:r>
              <a:rPr lang="ru-RU" altLang="ru-RU" sz="1300" dirty="0" err="1">
                <a:latin typeface="Arial" charset="0"/>
              </a:rPr>
              <a:t>огнетеплозащитное</a:t>
            </a:r>
            <a:r>
              <a:rPr lang="ru-RU" altLang="ru-RU" sz="1300" dirty="0">
                <a:latin typeface="Arial" charset="0"/>
              </a:rPr>
              <a:t> покрытие, обеспечивает огнестойкость конструкций из ПКМ на протяжении не менее 10 минут – показатель Г1 (ГОСТ 30244-94</a:t>
            </a:r>
            <a:r>
              <a:rPr lang="ru-RU" altLang="ru-RU" sz="1300" dirty="0" smtClean="0">
                <a:latin typeface="Arial" charset="0"/>
              </a:rPr>
              <a:t>).</a:t>
            </a:r>
          </a:p>
          <a:p>
            <a:pPr algn="just">
              <a:spcBef>
                <a:spcPct val="0"/>
              </a:spcBef>
              <a:buNone/>
              <a:defRPr/>
            </a:pPr>
            <a:r>
              <a:rPr lang="ru-RU" altLang="ru-RU" sz="1300" dirty="0" smtClean="0">
                <a:latin typeface="Arial" charset="0"/>
              </a:rPr>
              <a:t>5. </a:t>
            </a:r>
            <a:r>
              <a:rPr lang="ru-RU" altLang="ru-RU" sz="1300" dirty="0">
                <a:latin typeface="Arial" charset="0"/>
              </a:rPr>
              <a:t>Разработанная система лакокрасочных покрытий способна </a:t>
            </a:r>
            <a:r>
              <a:rPr lang="ru-RU" sz="1300" dirty="0">
                <a:latin typeface="Arial" charset="0"/>
              </a:rPr>
              <a:t>защитить конструкцию мостового сооружения от старения и биоповреждения</a:t>
            </a:r>
            <a:r>
              <a:rPr lang="ru-RU" altLang="ru-RU" sz="1300" dirty="0">
                <a:latin typeface="Arial" charset="0"/>
              </a:rPr>
              <a:t> сроком свыше 15 лет, а также предотвратить коррозию металлических элементов конструкции, находящихся в контакте с углепластиком. 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123728" y="106785"/>
            <a:ext cx="52209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Технико-экономическое сравнение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13539"/>
              </p:ext>
            </p:extLst>
          </p:nvPr>
        </p:nvGraphicFramePr>
        <p:xfrm>
          <a:off x="61340" y="924507"/>
          <a:ext cx="9034449" cy="134672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758017"/>
                <a:gridCol w="1128196"/>
                <a:gridCol w="1040271"/>
                <a:gridCol w="1548550"/>
                <a:gridCol w="914400"/>
                <a:gridCol w="1092530"/>
                <a:gridCol w="1009402"/>
                <a:gridCol w="1543083"/>
              </a:tblGrid>
              <a:tr h="360799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Железобетонный балочный мост</a:t>
                      </a: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Арочный мост из ПКМ</a:t>
                      </a: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8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effectLst/>
                        </a:rPr>
                        <a:t>Пролет,</a:t>
                      </a:r>
                      <a:r>
                        <a:rPr lang="ru-RU" sz="1300" b="0" baseline="0" dirty="0" smtClean="0">
                          <a:effectLst/>
                        </a:rPr>
                        <a:t> м</a:t>
                      </a:r>
                      <a:endParaRPr lang="ru-RU" sz="1300" b="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sym typeface="Symbol"/>
                        </a:rPr>
                        <a:t>Стоимость*, руб.</a:t>
                      </a:r>
                      <a:endParaRPr lang="ru-RU" sz="13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err="1" smtClean="0">
                          <a:effectLst/>
                          <a:sym typeface="Symbol"/>
                        </a:rPr>
                        <a:t>Трудоем</a:t>
                      </a:r>
                      <a:r>
                        <a:rPr lang="ru-RU" sz="1300" kern="1200" dirty="0" smtClean="0">
                          <a:effectLst/>
                          <a:sym typeface="Symbol"/>
                        </a:rPr>
                        <a:t>-кость </a:t>
                      </a:r>
                      <a:r>
                        <a:rPr lang="ru-RU" sz="1300" kern="1200" dirty="0" err="1" smtClean="0">
                          <a:effectLst/>
                          <a:sym typeface="Symbol"/>
                        </a:rPr>
                        <a:t>чел×ч</a:t>
                      </a:r>
                      <a:endParaRPr lang="ru-RU" sz="1300" b="1" baseline="-25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effectLst/>
                        </a:rPr>
                        <a:t>Срок безремонтной эксплуатации, лет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Пролет,</a:t>
                      </a:r>
                      <a:r>
                        <a:rPr lang="ru-RU" sz="1300" baseline="0" dirty="0" smtClean="0">
                          <a:effectLst/>
                        </a:rPr>
                        <a:t> м</a:t>
                      </a:r>
                      <a:endParaRPr lang="ru-RU" sz="13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sym typeface="Symbol"/>
                        </a:rPr>
                        <a:t>Стоимость*, руб.</a:t>
                      </a:r>
                      <a:endParaRPr lang="ru-RU" sz="13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err="1" smtClean="0">
                          <a:effectLst/>
                          <a:sym typeface="Symbol"/>
                        </a:rPr>
                        <a:t>Трудоем</a:t>
                      </a:r>
                      <a:r>
                        <a:rPr lang="ru-RU" sz="1300" kern="1200" dirty="0" smtClean="0">
                          <a:effectLst/>
                          <a:sym typeface="Symbol"/>
                        </a:rPr>
                        <a:t>-кость, </a:t>
                      </a:r>
                      <a:r>
                        <a:rPr lang="ru-RU" sz="1300" kern="1200" dirty="0" err="1" smtClean="0">
                          <a:effectLst/>
                          <a:sym typeface="Symbol"/>
                        </a:rPr>
                        <a:t>чел×ч</a:t>
                      </a:r>
                      <a:endParaRPr lang="ru-RU" sz="1300" b="1" baseline="-25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effectLst/>
                        </a:rPr>
                        <a:t>Срок безремонтной эксплуатации, лет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b="1" baseline="-25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</a:tr>
              <a:tr h="457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15</a:t>
                      </a:r>
                      <a:endParaRPr lang="ru-RU" sz="13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31 641 881</a:t>
                      </a:r>
                      <a:endParaRPr lang="ru-RU" sz="13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4 214</a:t>
                      </a:r>
                      <a:endParaRPr lang="ru-RU" sz="13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≥15</a:t>
                      </a:r>
                      <a:endParaRPr lang="ru-RU" sz="1300" b="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</a:rPr>
                        <a:t>15</a:t>
                      </a:r>
                      <a:endParaRPr lang="ru-RU" sz="13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22 529 037</a:t>
                      </a:r>
                      <a:endParaRPr lang="ru-RU" sz="13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1 635</a:t>
                      </a:r>
                      <a:endParaRPr lang="ru-RU" sz="13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≥50</a:t>
                      </a:r>
                      <a:endParaRPr lang="ru-RU" sz="1300" b="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624" y="2232562"/>
            <a:ext cx="4950888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* - в ценах 2015 г.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6975662" y="65321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22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91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1628800"/>
            <a:ext cx="6552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ru-RU" sz="4400" spc="40" dirty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СПАСИБО </a:t>
            </a:r>
          </a:p>
          <a:p>
            <a:pPr fontAlgn="b"/>
            <a:r>
              <a:rPr lang="ru-RU" sz="4400" spc="40" dirty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ВНИМАНИЕ!</a:t>
            </a:r>
            <a:endParaRPr lang="ru-RU" sz="3600" spc="40" dirty="0">
              <a:solidFill>
                <a:srgbClr val="00338D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6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8636" y="6528495"/>
            <a:ext cx="2133600" cy="365125"/>
          </a:xfrm>
        </p:spPr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70401" y="2052496"/>
            <a:ext cx="5000585" cy="168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23" b="1" dirty="0">
                <a:latin typeface="Century Gothic" pitchFamily="34" charset="0"/>
                <a:cs typeface="Arial" charset="0"/>
              </a:rPr>
              <a:t>1</a:t>
            </a:r>
            <a:r>
              <a:rPr lang="ru-RU" altLang="ru-RU" sz="1323" dirty="0">
                <a:latin typeface="Century Gothic" pitchFamily="34" charset="0"/>
                <a:cs typeface="Arial" charset="0"/>
              </a:rPr>
              <a:t> - </a:t>
            </a:r>
            <a:r>
              <a:rPr lang="ru-RU" altLang="ru-RU" sz="1323" dirty="0" err="1">
                <a:latin typeface="Century Gothic" pitchFamily="34" charset="0"/>
                <a:cs typeface="Arial" charset="0"/>
              </a:rPr>
              <a:t>углепластиковые</a:t>
            </a:r>
            <a:r>
              <a:rPr lang="ru-RU" altLang="ru-RU" sz="1323" dirty="0">
                <a:latin typeface="Century Gothic" pitchFamily="34" charset="0"/>
                <a:cs typeface="Arial" charset="0"/>
              </a:rPr>
              <a:t> арочные элементы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23" b="1" dirty="0">
                <a:latin typeface="Century Gothic" pitchFamily="34" charset="0"/>
                <a:cs typeface="Arial" charset="0"/>
              </a:rPr>
              <a:t>2</a:t>
            </a:r>
            <a:r>
              <a:rPr lang="ru-RU" altLang="ru-RU" sz="1323" dirty="0">
                <a:latin typeface="Century Gothic" pitchFamily="34" charset="0"/>
                <a:cs typeface="Arial" charset="0"/>
              </a:rPr>
              <a:t> - датчики контроля напряженно- деформированного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23" dirty="0">
                <a:latin typeface="Century Gothic" pitchFamily="34" charset="0"/>
                <a:cs typeface="Arial" charset="0"/>
              </a:rPr>
              <a:t>     состояния на базе </a:t>
            </a:r>
            <a:r>
              <a:rPr lang="ru-RU" altLang="ru-RU" sz="1323" dirty="0" err="1">
                <a:latin typeface="Century Gothic" pitchFamily="34" charset="0"/>
                <a:cs typeface="Arial" charset="0"/>
              </a:rPr>
              <a:t>информкомпозитов</a:t>
            </a:r>
            <a:endParaRPr lang="ru-RU" altLang="ru-RU" sz="1323" dirty="0">
              <a:latin typeface="Century Gothic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23" b="1" dirty="0">
                <a:latin typeface="Century Gothic" pitchFamily="34" charset="0"/>
                <a:cs typeface="Arial" charset="0"/>
              </a:rPr>
              <a:t>3</a:t>
            </a:r>
            <a:r>
              <a:rPr lang="ru-RU" altLang="ru-RU" sz="1323" dirty="0">
                <a:latin typeface="Century Gothic" pitchFamily="34" charset="0"/>
                <a:cs typeface="Arial" charset="0"/>
              </a:rPr>
              <a:t> - бетон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23" b="1" dirty="0">
                <a:latin typeface="Century Gothic" pitchFamily="34" charset="0"/>
                <a:cs typeface="Arial" charset="0"/>
              </a:rPr>
              <a:t>4</a:t>
            </a:r>
            <a:r>
              <a:rPr lang="ru-RU" altLang="ru-RU" sz="1323" dirty="0">
                <a:latin typeface="Century Gothic" pitchFamily="34" charset="0"/>
                <a:cs typeface="Arial" charset="0"/>
              </a:rPr>
              <a:t> - </a:t>
            </a:r>
            <a:r>
              <a:rPr lang="ru-RU" altLang="ru-RU" sz="1323" dirty="0" err="1">
                <a:latin typeface="Century Gothic" pitchFamily="34" charset="0"/>
                <a:cs typeface="Arial" charset="0"/>
              </a:rPr>
              <a:t>профнастил</a:t>
            </a:r>
            <a:endParaRPr lang="ru-RU" altLang="ru-RU" sz="1323" dirty="0">
              <a:latin typeface="Century Gothic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23" b="1" dirty="0">
                <a:latin typeface="Century Gothic" pitchFamily="34" charset="0"/>
                <a:cs typeface="Arial" charset="0"/>
              </a:rPr>
              <a:t>5 </a:t>
            </a:r>
            <a:r>
              <a:rPr lang="ru-RU" altLang="ru-RU" sz="1323" dirty="0">
                <a:latin typeface="Century Gothic" pitchFamily="34" charset="0"/>
                <a:cs typeface="Arial" charset="0"/>
              </a:rPr>
              <a:t>- песчано-гравийная смесь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23" b="1" dirty="0">
                <a:latin typeface="Century Gothic" pitchFamily="34" charset="0"/>
                <a:cs typeface="Arial" charset="0"/>
              </a:rPr>
              <a:t>6</a:t>
            </a:r>
            <a:r>
              <a:rPr lang="ru-RU" altLang="ru-RU" sz="1323" dirty="0">
                <a:latin typeface="Century Gothic" pitchFamily="34" charset="0"/>
                <a:cs typeface="Arial" charset="0"/>
              </a:rPr>
              <a:t> - дорожное покрытие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103" dirty="0">
              <a:latin typeface="Century Gothic" pitchFamily="34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5077" y="3749868"/>
            <a:ext cx="5160682" cy="29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23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ИСПЫТАНИЯ </a:t>
            </a:r>
            <a:r>
              <a:rPr lang="en-US" sz="1323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УГЛЕПЛАСТИКОВ</a:t>
            </a:r>
            <a:r>
              <a:rPr lang="ru-RU" sz="1323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ОГО</a:t>
            </a:r>
            <a:r>
              <a:rPr lang="en-US" sz="1323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 АРОЧН</a:t>
            </a:r>
            <a:r>
              <a:rPr lang="ru-RU" sz="1323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ОГО </a:t>
            </a:r>
            <a:r>
              <a:rPr lang="en-US" sz="1323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ЭЛЕМЕНТ</a:t>
            </a:r>
            <a:r>
              <a:rPr lang="ru-RU" sz="1323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6926" y="168639"/>
            <a:ext cx="6916559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1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Принципиальная схема быстровозводимого арочного моста</a:t>
            </a:r>
          </a:p>
        </p:txBody>
      </p:sp>
      <p:pic>
        <p:nvPicPr>
          <p:cNvPr id="8" name="Picture 3" descr="D:\11111\Мост\Саратов выборка\AD6A8714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4079" y="4132206"/>
            <a:ext cx="3555468" cy="237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mishkin_si\Desktop\статьи октябрь\по арке\статья по арке 2017\рисунок 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72" y="4116503"/>
            <a:ext cx="2942366" cy="223679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-1" y="4083942"/>
            <a:ext cx="2702829" cy="195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3" b="1" dirty="0" smtClean="0">
                <a:latin typeface="Century Gothic" pitchFamily="34" charset="0"/>
                <a:cs typeface="Arial" charset="0"/>
              </a:rPr>
              <a:t>Испытания арочного элемента показали, что он способен выдерживать нагрузку 12т  до </a:t>
            </a:r>
            <a:r>
              <a:rPr lang="ru-RU" altLang="ru-RU" sz="1103" b="1" dirty="0">
                <a:latin typeface="Century Gothic" pitchFamily="34" charset="0"/>
                <a:cs typeface="Arial" charset="0"/>
              </a:rPr>
              <a:t>появления </a:t>
            </a:r>
            <a:r>
              <a:rPr lang="ru-RU" altLang="ru-RU" sz="1103" b="1" dirty="0" smtClean="0">
                <a:latin typeface="Century Gothic" pitchFamily="34" charset="0"/>
                <a:cs typeface="Arial" charset="0"/>
              </a:rPr>
              <a:t>трещины </a:t>
            </a:r>
            <a:r>
              <a:rPr lang="ru-RU" altLang="ru-RU" sz="1103" b="1" dirty="0">
                <a:latin typeface="Century Gothic" pitchFamily="34" charset="0"/>
                <a:cs typeface="Arial" charset="0"/>
              </a:rPr>
              <a:t>без потери формы конструкции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3" b="1" dirty="0">
                <a:latin typeface="Century Gothic" pitchFamily="34" charset="0"/>
                <a:cs typeface="Arial" charset="0"/>
              </a:rPr>
              <a:t>Стандартный бетонный образец выдерживает нагрузку при сжатии: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3" b="1" dirty="0">
                <a:latin typeface="Century Gothic" pitchFamily="34" charset="0"/>
                <a:cs typeface="Arial" charset="0"/>
              </a:rPr>
              <a:t>• с </a:t>
            </a:r>
            <a:r>
              <a:rPr lang="ru-RU" altLang="ru-RU" sz="1103" b="1" dirty="0" err="1">
                <a:latin typeface="Century Gothic" pitchFamily="34" charset="0"/>
                <a:cs typeface="Arial" charset="0"/>
              </a:rPr>
              <a:t>углепластиковым</a:t>
            </a:r>
            <a:endParaRPr lang="ru-RU" altLang="ru-RU" sz="1103" b="1" dirty="0">
              <a:latin typeface="Century Gothic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3" b="1" dirty="0">
                <a:latin typeface="Century Gothic" pitchFamily="34" charset="0"/>
                <a:cs typeface="Arial" charset="0"/>
              </a:rPr>
              <a:t>усилением - 60 тонн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3" b="1" dirty="0">
                <a:latin typeface="Century Gothic" pitchFamily="34" charset="0"/>
                <a:cs typeface="Arial" charset="0"/>
              </a:rPr>
              <a:t>• без усиления - 20 тонн</a:t>
            </a:r>
            <a:endParaRPr lang="en-US" altLang="ru-RU" sz="1103" b="1" dirty="0">
              <a:latin typeface="Century Gothic" pitchFamily="34" charset="0"/>
              <a:cs typeface="Arial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349231"/>
              </p:ext>
            </p:extLst>
          </p:nvPr>
        </p:nvGraphicFramePr>
        <p:xfrm>
          <a:off x="0" y="993775"/>
          <a:ext cx="400843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CorelDRAW" r:id="rId5" imgW="16468344" imgH="11265408" progId="">
                  <p:embed/>
                </p:oleObj>
              </mc:Choice>
              <mc:Fallback>
                <p:oleObj name="CorelDRAW" r:id="rId5" imgW="16468344" imgH="11265408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3775"/>
                        <a:ext cx="4008438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1"/>
          <p:cNvSpPr>
            <a:spLocks noChangeArrowheads="1"/>
          </p:cNvSpPr>
          <p:nvPr/>
        </p:nvSpPr>
        <p:spPr bwMode="auto">
          <a:xfrm>
            <a:off x="3583638" y="994275"/>
            <a:ext cx="5560362" cy="104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44" b="1" dirty="0">
                <a:latin typeface="Century Gothic" pitchFamily="34" charset="0"/>
              </a:rPr>
              <a:t>Полимерный композиционный материал используется в качестве формирующей основы </a:t>
            </a:r>
            <a:r>
              <a:rPr lang="ru-RU" altLang="ru-RU" sz="1544" b="1" dirty="0">
                <a:latin typeface="Arial" charset="0"/>
              </a:rPr>
              <a:t>(опалубки) и бандажа (внешнего усиления) </a:t>
            </a:r>
            <a:r>
              <a:rPr lang="ru-RU" altLang="ru-RU" sz="1544" b="1" dirty="0">
                <a:latin typeface="Century Gothic" pitchFamily="34" charset="0"/>
              </a:rPr>
              <a:t>для бетонной арочной опоры моста</a:t>
            </a:r>
          </a:p>
        </p:txBody>
      </p:sp>
    </p:spTree>
    <p:extLst>
      <p:ext uri="{BB962C8B-B14F-4D97-AF65-F5344CB8AC3E}">
        <p14:creationId xmlns:p14="http://schemas.microsoft.com/office/powerpoint/2010/main" val="2237371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2896" y="6540908"/>
            <a:ext cx="2133600" cy="365125"/>
          </a:xfrm>
        </p:spPr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08870"/>
            <a:ext cx="7776864" cy="450263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Цель и задачи проекта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895058"/>
            <a:ext cx="8928992" cy="972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технологий получения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ПКМ нового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поколения  и конструктивных решений для применения при строительстве быстровозводимых мостовых сооружений с использованием в качестве надземных частей опор арочных элементов и профилированного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настила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080" y="1916832"/>
            <a:ext cx="7992888" cy="4752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7576" y="1954384"/>
            <a:ext cx="8460000" cy="43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полимерного связующего для изготовления элементов конструкций из ПКМ методом </a:t>
            </a:r>
            <a:r>
              <a:rPr lang="ru-RU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инфузии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или контактного формования с формообразованием в интервале температур 15…40°С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7576" y="2448944"/>
            <a:ext cx="8460000" cy="468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математической модели работы арочного элемента из ПКМ постоянного круглого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сечения,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статическом и динамическом </a:t>
            </a:r>
            <a:r>
              <a:rPr lang="ru-RU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нагружении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определение расчетных характеристик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7576" y="2979504"/>
            <a:ext cx="8460000" cy="468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методики расчета арочных элементов мостового сооружения постоянного круглого сечения из ПКМ  с  бетонным сердечником и профилированного настила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7576" y="3510064"/>
            <a:ext cx="8460000" cy="4320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ПКМ с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прочностью при растяжении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более 500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МПа, модулем упругости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более 40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ГПа и интервалом рабочих температур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 -45 до +60°С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для изготовления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полого арочного элемента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7576" y="4004672"/>
            <a:ext cx="8460000" cy="4320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ПКМ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прочностью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растяжении не менее 250 МПа, при сжатии – не менее 120 МПа для изготовления профилированного настила и технологии его изготовления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7576" y="4499280"/>
            <a:ext cx="846000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технологии изготовления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оболочки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арочного элемента надземной части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опор и детектора с интегрированными  оптоволоконными сенсорами, а также профилированного настила быстровозводимых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мостовых сооружений способом </a:t>
            </a:r>
            <a:r>
              <a:rPr lang="ru-RU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инфузии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7576" y="5281920"/>
            <a:ext cx="846000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альбома конструктивных решений опорных оснований арочных быстровозводимых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мостов,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также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комплекта ПКД на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автомобильный арочный мост, с двумя полосами движения и пешеходными тротуарами,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альбомов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типовых решений мостов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технологических регламентов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возведение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мостового сооружения, его эксплуатацию, ремонт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содержание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7576" y="6208482"/>
            <a:ext cx="8460000" cy="43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Строительство пилотного объекта  -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автомобильного арочного моста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двумя полосами движения и пешеходными тротуарами с номинальной нагрузкой на сооружение 100 тонн </a:t>
            </a:r>
          </a:p>
        </p:txBody>
      </p:sp>
    </p:spTree>
    <p:extLst>
      <p:ext uri="{BB962C8B-B14F-4D97-AF65-F5344CB8AC3E}">
        <p14:creationId xmlns:p14="http://schemas.microsoft.com/office/powerpoint/2010/main" val="2055779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84313"/>
            <a:ext cx="15843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916113"/>
            <a:ext cx="1549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339975" y="908050"/>
            <a:ext cx="3240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2. Математическое моделирование процесса пропитки подобранных </a:t>
            </a:r>
            <a:r>
              <a:rPr lang="ru-RU" altLang="ru-RU" sz="1200" dirty="0" smtClean="0"/>
              <a:t> преформ </a:t>
            </a:r>
            <a:r>
              <a:rPr lang="ru-RU" altLang="ru-RU" sz="1200" dirty="0"/>
              <a:t>разработанным </a:t>
            </a:r>
            <a:r>
              <a:rPr lang="ru-RU" altLang="ru-RU" sz="1200" dirty="0" smtClean="0"/>
              <a:t>связующим</a:t>
            </a:r>
            <a:endParaRPr lang="ru-RU" altLang="ru-RU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57338"/>
            <a:ext cx="17573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Арка\Фото с Испытаний\Дин\DSCN05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489325"/>
            <a:ext cx="165576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384550" y="3068638"/>
            <a:ext cx="2051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5. Получение технического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свидетельства от Минстроя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00438"/>
            <a:ext cx="1298203" cy="177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 вправо 11"/>
          <p:cNvSpPr/>
          <p:nvPr/>
        </p:nvSpPr>
        <p:spPr>
          <a:xfrm>
            <a:off x="5148263" y="1989138"/>
            <a:ext cx="431800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235825" y="2947988"/>
            <a:ext cx="323850" cy="241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98425" y="3093975"/>
            <a:ext cx="3404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6. Отработка процесса интеграции оптоволоконных датчиков в арочный элемент </a:t>
            </a:r>
          </a:p>
        </p:txBody>
      </p:sp>
      <p:pic>
        <p:nvPicPr>
          <p:cNvPr id="15" name="Рисунок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8" t="11363" r="20996" b="16022"/>
          <a:stretch>
            <a:fillRect/>
          </a:stretch>
        </p:blipFill>
        <p:spPr bwMode="auto">
          <a:xfrm>
            <a:off x="7280275" y="3489325"/>
            <a:ext cx="17557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947385"/>
              </p:ext>
            </p:extLst>
          </p:nvPr>
        </p:nvGraphicFramePr>
        <p:xfrm>
          <a:off x="34925" y="3716338"/>
          <a:ext cx="3247077" cy="936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r:id="rId9" imgW="5202490" imgH="1507410" progId="CorelDraw.Graphic.17">
                  <p:embed/>
                </p:oleObj>
              </mc:Choice>
              <mc:Fallback>
                <p:oleObj r:id="rId9" imgW="5202490" imgH="1507410" progId="CorelDraw.Graphic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3716338"/>
                        <a:ext cx="3247077" cy="9367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Стрелка влево 16"/>
          <p:cNvSpPr/>
          <p:nvPr/>
        </p:nvSpPr>
        <p:spPr>
          <a:xfrm>
            <a:off x="5149477" y="3968750"/>
            <a:ext cx="359147" cy="3603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3413200" y="3979863"/>
            <a:ext cx="366712" cy="3603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1619250" y="4724400"/>
            <a:ext cx="288925" cy="277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98425" y="4941888"/>
            <a:ext cx="3536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7. Изготовление арочных элементов и профилированного настила для строительства пилотного объекта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3851275" y="6021388"/>
            <a:ext cx="504825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3" name="Picture 3" descr="C:\Users\emihaldikin\Downloads\IMG_551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516563"/>
            <a:ext cx="21590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D:\1-ОПОРА\2016\Фото\IMG_399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20920"/>
            <a:ext cx="1873250" cy="1366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трелка вправо 24"/>
          <p:cNvSpPr/>
          <p:nvPr/>
        </p:nvSpPr>
        <p:spPr>
          <a:xfrm>
            <a:off x="2124075" y="2024063"/>
            <a:ext cx="431800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1866900" y="70927"/>
            <a:ext cx="6953250" cy="74771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600" b="1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технологии изготовления строительных конструкций из полимерных композиционных материалов нового поколения</a:t>
            </a:r>
          </a:p>
        </p:txBody>
      </p:sp>
      <p:sp>
        <p:nvSpPr>
          <p:cNvPr id="27" name="TextBox 25"/>
          <p:cNvSpPr txBox="1">
            <a:spLocks noChangeArrowheads="1"/>
          </p:cNvSpPr>
          <p:nvPr/>
        </p:nvSpPr>
        <p:spPr bwMode="auto">
          <a:xfrm>
            <a:off x="-36513" y="905388"/>
            <a:ext cx="2376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1. Разработка ПКМ </a:t>
            </a:r>
            <a:r>
              <a:rPr lang="ru-RU" altLang="ru-RU" sz="1200" dirty="0" smtClean="0"/>
              <a:t>: </a:t>
            </a:r>
            <a:r>
              <a:rPr lang="ru-RU" altLang="ru-RU" sz="1200" dirty="0"/>
              <a:t>углепластика и стеклопластика на основе </a:t>
            </a:r>
            <a:r>
              <a:rPr lang="ru-RU" altLang="ru-RU" sz="1200" dirty="0" smtClean="0"/>
              <a:t>связующего холодного отверждения</a:t>
            </a:r>
            <a:endParaRPr lang="ru-RU" altLang="ru-RU" sz="1200" dirty="0"/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5508625" y="908050"/>
            <a:ext cx="3671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3. Изготовление изделий из ПКМ: </a:t>
            </a:r>
            <a:r>
              <a:rPr lang="ru-RU" altLang="ru-RU" sz="1200" dirty="0" err="1"/>
              <a:t>углепластиковых</a:t>
            </a:r>
            <a:r>
              <a:rPr lang="ru-RU" altLang="ru-RU" sz="1200" dirty="0"/>
              <a:t> арочных элементов и стеклопластиковых </a:t>
            </a:r>
            <a:r>
              <a:rPr lang="ru-RU" altLang="ru-RU" sz="1200" dirty="0" smtClean="0"/>
              <a:t>  листов </a:t>
            </a:r>
            <a:r>
              <a:rPr lang="ru-RU" altLang="ru-RU" sz="1200" dirty="0" err="1"/>
              <a:t>профиллированного</a:t>
            </a:r>
            <a:r>
              <a:rPr lang="ru-RU" altLang="ru-RU" sz="1200" dirty="0"/>
              <a:t> настила  </a:t>
            </a:r>
          </a:p>
        </p:txBody>
      </p:sp>
      <p:pic>
        <p:nvPicPr>
          <p:cNvPr id="29" name="Picture 4" descr="F:\сделать\2016\22 неделя\P609144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6" b="6297"/>
          <a:stretch>
            <a:fillRect/>
          </a:stretch>
        </p:blipFill>
        <p:spPr bwMode="auto">
          <a:xfrm>
            <a:off x="7472363" y="1557338"/>
            <a:ext cx="16367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5580063" y="3213100"/>
            <a:ext cx="3529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4. Испытания строительных конструкций из ПКМ  </a:t>
            </a:r>
          </a:p>
        </p:txBody>
      </p:sp>
      <p:pic>
        <p:nvPicPr>
          <p:cNvPr id="31" name="Picture 8" descr="C:\Users\evdokimov_aa\Desktop\СТРОЙКА\отчеты\сентябрь 2017\28.09\рис. 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5373688"/>
            <a:ext cx="2130425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4410075" y="5157788"/>
            <a:ext cx="4699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8. Строительство пилотного объекта с использованием разработанных технологий</a:t>
            </a:r>
          </a:p>
        </p:txBody>
      </p:sp>
      <p:pic>
        <p:nvPicPr>
          <p:cNvPr id="33" name="Picture 6" descr="C:\Users\evdokimov_aa\Desktop\СТРОЙКА\передача арок\Фото стройки\Рис.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516563"/>
            <a:ext cx="23431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7" descr="C:\Users\evdokimov_aa\Desktop\СТРОЙКА\передача арок\Фото стройки\20160930_08192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445125"/>
            <a:ext cx="18748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Номер слайда 3"/>
          <p:cNvSpPr txBox="1">
            <a:spLocks/>
          </p:cNvSpPr>
          <p:nvPr/>
        </p:nvSpPr>
        <p:spPr>
          <a:xfrm>
            <a:off x="8695077" y="6539493"/>
            <a:ext cx="367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E6649-600C-4CBB-B146-ABD5256B9DD7}" type="slidenum"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5</a:t>
            </a:fld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90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9458" y="6552253"/>
            <a:ext cx="2133600" cy="365125"/>
          </a:xfrm>
        </p:spPr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Doc\VIAM\Арка\Воскресенск\Фото цехов\20151006_134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" y="2177640"/>
            <a:ext cx="4602197" cy="2259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659" y="1497150"/>
            <a:ext cx="893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Плетеных 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преформ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российского производства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из среднепрочного углеродного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жгута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номиналом 48К;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Эпоксивинилэфирного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связующего холодного отверждения разработки и производства ВИАМ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05870"/>
              </p:ext>
            </p:extLst>
          </p:nvPr>
        </p:nvGraphicFramePr>
        <p:xfrm>
          <a:off x="286842" y="5156330"/>
          <a:ext cx="7237486" cy="792950"/>
        </p:xfrm>
        <a:graphic>
          <a:graphicData uri="http://schemas.openxmlformats.org/drawingml/2006/table">
            <a:tbl>
              <a:tblPr firstRow="1" firstCol="1" bandRow="1"/>
              <a:tblGrid>
                <a:gridCol w="3161729"/>
                <a:gridCol w="2227808"/>
                <a:gridCol w="1847949"/>
              </a:tblGrid>
              <a:tr h="182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Свойства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Углепластик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ТЗ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Прочность при растяжении, МПа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760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не менее  500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Модуль упругости при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растяжении, ГПа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не менее  40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Интервал рабочих температур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 -60°С до 80°С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 -45°С до 60°С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317771"/>
              </p:ext>
            </p:extLst>
          </p:nvPr>
        </p:nvGraphicFramePr>
        <p:xfrm>
          <a:off x="294876" y="6192588"/>
          <a:ext cx="7229452" cy="548780"/>
        </p:xfrm>
        <a:graphic>
          <a:graphicData uri="http://schemas.openxmlformats.org/drawingml/2006/table">
            <a:tbl>
              <a:tblPr firstRow="1" firstCol="1" bandRow="1"/>
              <a:tblGrid>
                <a:gridCol w="3149731"/>
                <a:gridCol w="2233824"/>
                <a:gridCol w="1845897"/>
              </a:tblGrid>
              <a:tr h="182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Свойства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Стеклопластик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ТЗ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Прочность при растяжении, МПа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450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не менее  250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Прочность при сжатии, МПа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не менее  125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4" descr="F:\сделать\2016\22 неделя\P60914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6" b="6298"/>
          <a:stretch/>
        </p:blipFill>
        <p:spPr bwMode="auto">
          <a:xfrm>
            <a:off x="4718033" y="2177640"/>
            <a:ext cx="4308419" cy="2075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50053" y="4202504"/>
            <a:ext cx="4442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Профилированный стеклопластиковый настил изготовлен с применением </a:t>
            </a:r>
            <a:r>
              <a:rPr lang="ru-RU" sz="1400" dirty="0" err="1" smtClean="0">
                <a:solidFill>
                  <a:srgbClr val="002060"/>
                </a:solidFill>
              </a:rPr>
              <a:t>инфузионной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технологии: </a:t>
            </a:r>
            <a:r>
              <a:rPr lang="ru-RU" sz="1400" dirty="0" err="1" smtClean="0">
                <a:solidFill>
                  <a:srgbClr val="002060"/>
                </a:solidFill>
              </a:rPr>
              <a:t>эпоксивинилэфирное</a:t>
            </a:r>
            <a:r>
              <a:rPr lang="ru-RU" sz="1400" dirty="0" smtClean="0">
                <a:solidFill>
                  <a:srgbClr val="002060"/>
                </a:solidFill>
              </a:rPr>
              <a:t> связующее + равнопрочная стеклоткань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1" name="Объект 4" descr="C:\Users\evdokimov_aa\Desktop\АРКА 2016\ВЭТЦ\профнастил фото\обработанный\WP_20160801_09_38_34_Pro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770" y="4797152"/>
            <a:ext cx="1309710" cy="200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33797" y="44624"/>
            <a:ext cx="7410202" cy="911927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ПКМ нового поколения для изготовления арочных элементов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– надземных опор и стеклопластик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для 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профнастила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фронтона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мостового сооружения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85624"/>
            <a:ext cx="9144000" cy="327152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Арочные элементы изготовлены из углепластика разработки ВИАМ, на основе: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6512" y="4417948"/>
            <a:ext cx="447322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solidFill>
                  <a:srgbClr val="002060"/>
                </a:solidFill>
              </a:defRPr>
            </a:lvl1pPr>
          </a:lstStyle>
          <a:p>
            <a:pPr algn="ctr"/>
            <a:r>
              <a:rPr lang="ru-RU" dirty="0"/>
              <a:t>Для изготовления арочных элементов в </a:t>
            </a:r>
            <a:r>
              <a:rPr lang="ru-RU" dirty="0" smtClean="0"/>
              <a:t>ВИАМ </a:t>
            </a:r>
            <a:r>
              <a:rPr lang="ru-RU" dirty="0"/>
              <a:t>было создано специализированное 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200909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13884" y="6538603"/>
            <a:ext cx="2133600" cy="365125"/>
          </a:xfrm>
        </p:spPr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 descr="C:\Users\RASKUT~1\AppData\Local\Temp\Rar$DI09.797\IMG_3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14" y="947196"/>
            <a:ext cx="2840261" cy="4016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57548" y="20116"/>
            <a:ext cx="7242436" cy="727261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Специальный </a:t>
            </a:r>
            <a:r>
              <a:rPr lang="ru-RU" sz="21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ангар и стапель </a:t>
            </a:r>
            <a:r>
              <a:rPr lang="ru-RU" sz="21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для </a:t>
            </a:r>
            <a:r>
              <a:rPr lang="ru-RU" sz="21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изготовления </a:t>
            </a:r>
            <a:r>
              <a:rPr lang="ru-RU" sz="21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арочного </a:t>
            </a:r>
            <a:r>
              <a:rPr lang="ru-RU" sz="21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элемента из ПКМ</a:t>
            </a:r>
            <a:endParaRPr lang="ru-RU" sz="21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Выноска 2 6"/>
          <p:cNvSpPr/>
          <p:nvPr/>
        </p:nvSpPr>
        <p:spPr>
          <a:xfrm>
            <a:off x="3094211" y="5930621"/>
            <a:ext cx="3209708" cy="636541"/>
          </a:xfrm>
          <a:prstGeom prst="borderCallout2">
            <a:avLst>
              <a:gd name="adj1" fmla="val -2455"/>
              <a:gd name="adj2" fmla="val 48414"/>
              <a:gd name="adj3" fmla="val -94006"/>
              <a:gd name="adj4" fmla="val 63655"/>
              <a:gd name="adj5" fmla="val -214461"/>
              <a:gd name="adj6" fmla="val 522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Процесс пропитка </a:t>
            </a:r>
            <a:r>
              <a:rPr lang="ru-RU" sz="1600" b="1" dirty="0" err="1" smtClean="0">
                <a:solidFill>
                  <a:schemeClr val="tx1"/>
                </a:solidFill>
              </a:rPr>
              <a:t>преформы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8" name="Picture 4" descr="C:\Users\RASKUT~1\AppData\Local\Temp\Rar$DI20.367\IMG_31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4"/>
          <a:stretch/>
        </p:blipFill>
        <p:spPr bwMode="auto">
          <a:xfrm>
            <a:off x="77059" y="772242"/>
            <a:ext cx="2794080" cy="3011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RASKUT~1\AppData\Local\Temp\Rar$DI28.402\IMG_31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4" y="3712305"/>
            <a:ext cx="2127555" cy="3008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RASKUT~1\AppData\Local\Temp\Rar$DI04.836\IMG_20160303_1243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82" y="2564904"/>
            <a:ext cx="2286090" cy="3233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Выноска 2 10"/>
          <p:cNvSpPr/>
          <p:nvPr/>
        </p:nvSpPr>
        <p:spPr>
          <a:xfrm>
            <a:off x="6721434" y="5733256"/>
            <a:ext cx="2171630" cy="667544"/>
          </a:xfrm>
          <a:prstGeom prst="borderCallout2">
            <a:avLst>
              <a:gd name="adj1" fmla="val -2455"/>
              <a:gd name="adj2" fmla="val 48414"/>
              <a:gd name="adj3" fmla="val -38058"/>
              <a:gd name="adj4" fmla="val 34236"/>
              <a:gd name="adj5" fmla="val -94452"/>
              <a:gd name="adj6" fmla="val 105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Термообработка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Picture 6" descr="C:\Users\RASKUT~1\AppData\Local\Temp\Rar$DI00.513\IMG_3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45272"/>
            <a:ext cx="2170502" cy="306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44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8117" y="6534521"/>
            <a:ext cx="2133600" cy="365125"/>
          </a:xfrm>
        </p:spPr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1875" y="998280"/>
            <a:ext cx="90265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 smtClean="0">
                <a:solidFill>
                  <a:srgbClr val="002060"/>
                </a:solidFill>
              </a:rPr>
              <a:t>Разработаны технологии </a:t>
            </a:r>
            <a:r>
              <a:rPr lang="ru-RU" altLang="ru-RU" sz="1200" b="1" dirty="0">
                <a:solidFill>
                  <a:srgbClr val="002060"/>
                </a:solidFill>
              </a:rPr>
              <a:t>изготовления двух основных типов элементов шпунтовых ограждений:</a:t>
            </a:r>
          </a:p>
          <a:p>
            <a:r>
              <a:rPr lang="ru-RU" altLang="ru-RU" sz="1200" dirty="0">
                <a:solidFill>
                  <a:srgbClr val="002060"/>
                </a:solidFill>
              </a:rPr>
              <a:t>- Шпунт круглого сечения, изготавливаемый на основе плетеного рукава;</a:t>
            </a:r>
          </a:p>
          <a:p>
            <a:r>
              <a:rPr lang="ru-RU" altLang="ru-RU" sz="1200" dirty="0" smtClean="0">
                <a:solidFill>
                  <a:srgbClr val="002060"/>
                </a:solidFill>
              </a:rPr>
              <a:t>- Шпунт  </a:t>
            </a:r>
            <a:r>
              <a:rPr lang="ru-RU" altLang="ru-RU" sz="1200" dirty="0">
                <a:solidFill>
                  <a:srgbClr val="002060"/>
                </a:solidFill>
              </a:rPr>
              <a:t>корытного типа (шпунт Ларсена), изготавливаемый на основе равнопрочной  </a:t>
            </a:r>
            <a:r>
              <a:rPr lang="ru-RU" altLang="ru-RU" sz="1200" dirty="0" smtClean="0">
                <a:solidFill>
                  <a:srgbClr val="002060"/>
                </a:solidFill>
              </a:rPr>
              <a:t>стеклоткани</a:t>
            </a:r>
            <a:r>
              <a:rPr lang="ru-RU" altLang="ru-RU" sz="1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Picture 2" descr="C:\Users\Donetskiy_KI\Desktop\ДОК\ПРОЕКТЫ\ШПУНТ\ФОТО\IMG_16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034" y="1004329"/>
            <a:ext cx="2230991" cy="271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034" y="3871359"/>
            <a:ext cx="2230991" cy="254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4"/>
          <p:cNvSpPr>
            <a:spLocks noChangeArrowheads="1"/>
          </p:cNvSpPr>
          <p:nvPr/>
        </p:nvSpPr>
        <p:spPr bwMode="auto">
          <a:xfrm>
            <a:off x="1652692" y="113023"/>
            <a:ext cx="68849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Изготовление шпунтовых ограждений из ПКМ </a:t>
            </a: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по </a:t>
            </a:r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технологии вакуумной </a:t>
            </a:r>
            <a:r>
              <a:rPr lang="ru-RU" altLang="ru-RU" b="1" dirty="0" err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инфузии</a:t>
            </a:r>
            <a:endParaRPr lang="ru-RU" altLang="ru-RU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70919"/>
            <a:ext cx="1882258" cy="11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87" y="1876383"/>
            <a:ext cx="2200058" cy="11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92" y="1876383"/>
            <a:ext cx="1882258" cy="11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5399419"/>
            <a:ext cx="1882258" cy="11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51" y="5399419"/>
            <a:ext cx="2254343" cy="11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048" y="5399419"/>
            <a:ext cx="2129502" cy="11078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747492"/>
              </p:ext>
            </p:extLst>
          </p:nvPr>
        </p:nvGraphicFramePr>
        <p:xfrm>
          <a:off x="11875" y="3296822"/>
          <a:ext cx="6261102" cy="1738135"/>
        </p:xfrm>
        <a:graphic>
          <a:graphicData uri="http://schemas.openxmlformats.org/drawingml/2006/table">
            <a:tbl>
              <a:tblPr firstRow="1" firstCol="1" bandRow="1"/>
              <a:tblGrid>
                <a:gridCol w="3220024"/>
                <a:gridCol w="1413164"/>
                <a:gridCol w="1627914"/>
              </a:tblGrid>
              <a:tr h="182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Свойства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Стеклопластик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ТЗ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Прочность при изгибе, МПа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370/420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Прочность при растяжении, МПа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370/510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Прочность при сжатии, МПа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340/320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Модуль упругости при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растяжении, ГПа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Влагопоглощение (в воде при 60 °С), %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0,39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не более 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Коэффициент светостойкости (при плотности УФ-излучения 65 Вт/м</a:t>
                      </a:r>
                      <a:r>
                        <a:rPr lang="ru-RU" sz="1200" b="1" baseline="30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), %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не более 15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Интервал рабочих температур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 -60°С до 80°С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 -50°С до 50°С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609" marR="68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54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51025" y="6540375"/>
            <a:ext cx="2133600" cy="365125"/>
          </a:xfrm>
        </p:spPr>
        <p:txBody>
          <a:bodyPr/>
          <a:lstStyle/>
          <a:p>
            <a:fld id="{4F987586-0DF7-4BBC-BAFF-242D2E16B0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0"/>
            <a:ext cx="6192688" cy="911927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altLang="ru-RU" dirty="0"/>
              <a:t>Проведение </a:t>
            </a:r>
            <a:r>
              <a:rPr lang="ru-RU" altLang="ru-RU" dirty="0" smtClean="0"/>
              <a:t>конструктивных испытаний </a:t>
            </a:r>
            <a:r>
              <a:rPr lang="ru-RU" altLang="ru-RU" dirty="0"/>
              <a:t>на специализированном </a:t>
            </a:r>
            <a:r>
              <a:rPr lang="ru-RU" altLang="ru-RU" dirty="0" smtClean="0"/>
              <a:t>стенде </a:t>
            </a:r>
            <a:r>
              <a:rPr lang="ru-RU" altLang="ru-RU" dirty="0"/>
              <a:t>в </a:t>
            </a:r>
            <a:r>
              <a:rPr lang="ru-RU" altLang="ru-RU" dirty="0" smtClean="0"/>
              <a:t>аттестованном</a:t>
            </a:r>
            <a:br>
              <a:rPr lang="ru-RU" altLang="ru-RU" dirty="0" smtClean="0"/>
            </a:br>
            <a:r>
              <a:rPr lang="ru-RU" altLang="ru-RU" dirty="0" smtClean="0"/>
              <a:t>ИЦ ФГОУ ВПО «МГСУ»</a:t>
            </a:r>
            <a:endParaRPr lang="ru-RU" dirty="0"/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561443" cy="42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92" r="20030" b="29099"/>
          <a:stretch/>
        </p:blipFill>
        <p:spPr bwMode="auto">
          <a:xfrm>
            <a:off x="539552" y="987329"/>
            <a:ext cx="3888431" cy="370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Арка\Фото с Испытаний\Дин\DSCN05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1695" y="3692855"/>
            <a:ext cx="3672793" cy="292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07504" y="4536292"/>
            <a:ext cx="5198946" cy="2050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0147" tIns="40074" rIns="80147" bIns="40074" rtlCol="0">
            <a:spAutoFit/>
          </a:bodyPr>
          <a:lstStyle>
            <a:defPPr>
              <a:defRPr lang="ru-RU"/>
            </a:defPPr>
            <a:lvl1pPr marL="0" algn="l" defTabSz="108429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148" algn="l" defTabSz="108429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296" algn="l" defTabSz="108429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443" algn="l" defTabSz="108429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8591" algn="l" defTabSz="108429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0739" algn="l" defTabSz="108429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52887" algn="l" defTabSz="108429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95034" algn="l" defTabSz="108429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7182" algn="l" defTabSz="108429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Шестислойные арочные элементы заполненные бетоном выдерживают нагрузку 32 тонны. Проведенные натурные испытания арочных элементов позволили сделать расчет количества слоев для ожидаемых условий эксплуатации арочного моста на месте строительства, количество слоев в </a:t>
            </a:r>
            <a:r>
              <a:rPr lang="ru-RU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преформах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увеличено до десяти, из-за невысокой стрелы подъема арочного элемента. 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DSCN038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56551"/>
            <a:ext cx="367558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914723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1777</Words>
  <Application>Microsoft Office PowerPoint</Application>
  <PresentationFormat>Экран (4:3)</PresentationFormat>
  <Paragraphs>232</Paragraphs>
  <Slides>23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1_Тема Office</vt:lpstr>
      <vt:lpstr>5_Тема Office</vt:lpstr>
      <vt:lpstr>CorelDRAW</vt:lpstr>
      <vt:lpstr>CorelDraw.Graphic.17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Разработка технологии изготовления строительных конструкций из полимерных композиционных материалов нового поколения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Демонтаж старого моста и подготовка строительной площадки </vt:lpstr>
      <vt:lpstr>Презентация PowerPoint</vt:lpstr>
      <vt:lpstr>Презентация PowerPoint</vt:lpstr>
      <vt:lpstr>Проверка подвижности бетона  и бетонирование арочных элементов</vt:lpstr>
      <vt:lpstr>Бетонирование оболочки  и плиты проезжей части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Путилина Полина Максимовна</dc:creator>
  <cp:lastModifiedBy>Евдокимов Антон Андреевич</cp:lastModifiedBy>
  <cp:revision>169</cp:revision>
  <cp:lastPrinted>2024-04-12T14:17:49Z</cp:lastPrinted>
  <dcterms:created xsi:type="dcterms:W3CDTF">2024-02-14T11:51:14Z</dcterms:created>
  <dcterms:modified xsi:type="dcterms:W3CDTF">2024-05-22T15:24:24Z</dcterms:modified>
</cp:coreProperties>
</file>