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2" r:id="rId2"/>
    <p:sldMasterId id="2147483804" r:id="rId3"/>
  </p:sldMasterIdLst>
  <p:notesMasterIdLst>
    <p:notesMasterId r:id="rId14"/>
  </p:notesMasterIdLst>
  <p:sldIdLst>
    <p:sldId id="256" r:id="rId4"/>
    <p:sldId id="281" r:id="rId5"/>
    <p:sldId id="273" r:id="rId6"/>
    <p:sldId id="284" r:id="rId7"/>
    <p:sldId id="277" r:id="rId8"/>
    <p:sldId id="276" r:id="rId9"/>
    <p:sldId id="279" r:id="rId10"/>
    <p:sldId id="285" r:id="rId11"/>
    <p:sldId id="274" r:id="rId12"/>
    <p:sldId id="260" r:id="rId13"/>
  </p:sldIdLst>
  <p:sldSz cx="9144000" cy="6858000" type="screen4x3"/>
  <p:notesSz cx="6797675" cy="9928225"/>
  <p:defaultTextStyle>
    <a:defPPr>
      <a:defRPr lang="ru-RU"/>
    </a:defPPr>
    <a:lvl1pPr marL="0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33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466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699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933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163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399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630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861" algn="l" defTabSz="9124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5DF"/>
    <a:srgbClr val="C1E1C4"/>
    <a:srgbClr val="FFFFCC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34325039153356"/>
          <c:y val="4.8242324926859981E-2"/>
          <c:w val="0.83736910056588698"/>
          <c:h val="0.8203937356590239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ХЦА</c:v>
                </c:pt>
              </c:strCache>
            </c:strRef>
          </c:tx>
          <c:xVal>
            <c:numRef>
              <c:f>Лист1!$A$2:$A$9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Лист1!$B$2:$B$9</c:f>
              <c:numCache>
                <c:formatCode>General</c:formatCode>
                <c:ptCount val="8"/>
                <c:pt idx="0">
                  <c:v>0</c:v>
                </c:pt>
                <c:pt idx="1">
                  <c:v>-0.13</c:v>
                </c:pt>
                <c:pt idx="2">
                  <c:v>-0.74</c:v>
                </c:pt>
                <c:pt idx="3">
                  <c:v>-1.22</c:v>
                </c:pt>
                <c:pt idx="4">
                  <c:v>-2.1800000000000002</c:v>
                </c:pt>
                <c:pt idx="5">
                  <c:v>-2.5299999999999998</c:v>
                </c:pt>
                <c:pt idx="6">
                  <c:v>-2.58</c:v>
                </c:pt>
                <c:pt idx="7">
                  <c:v>-2.65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Тетраоксихромат цинка</c:v>
                </c:pt>
              </c:strCache>
            </c:strRef>
          </c:tx>
          <c:xVal>
            <c:numRef>
              <c:f>Лист1!$A$2:$A$9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Лист1!$C$2:$C$9</c:f>
              <c:numCache>
                <c:formatCode>General</c:formatCode>
                <c:ptCount val="8"/>
                <c:pt idx="0">
                  <c:v>0</c:v>
                </c:pt>
                <c:pt idx="1">
                  <c:v>-0.11</c:v>
                </c:pt>
                <c:pt idx="2">
                  <c:v>-0.62</c:v>
                </c:pt>
                <c:pt idx="3">
                  <c:v>-0.97</c:v>
                </c:pt>
                <c:pt idx="4">
                  <c:v>-1.83</c:v>
                </c:pt>
                <c:pt idx="5">
                  <c:v>-2.2000000000000002</c:v>
                </c:pt>
                <c:pt idx="6">
                  <c:v>-2.2200000000000002</c:v>
                </c:pt>
                <c:pt idx="7">
                  <c:v>-2.54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Фосфат цинка</c:v>
                </c:pt>
              </c:strCache>
            </c:strRef>
          </c:tx>
          <c:xVal>
            <c:numRef>
              <c:f>Лист1!$A$2:$A$9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Лист1!$D$2:$D$9</c:f>
              <c:numCache>
                <c:formatCode>General</c:formatCode>
                <c:ptCount val="8"/>
                <c:pt idx="0">
                  <c:v>0</c:v>
                </c:pt>
                <c:pt idx="1">
                  <c:v>-0.12</c:v>
                </c:pt>
                <c:pt idx="2">
                  <c:v>-0.51</c:v>
                </c:pt>
                <c:pt idx="3">
                  <c:v>-1.1000000000000001</c:v>
                </c:pt>
                <c:pt idx="4">
                  <c:v>-1.9</c:v>
                </c:pt>
                <c:pt idx="5">
                  <c:v>-2.17</c:v>
                </c:pt>
                <c:pt idx="6">
                  <c:v>-2.13</c:v>
                </c:pt>
                <c:pt idx="7">
                  <c:v>-2.29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Исходный</c:v>
                </c:pt>
              </c:strCache>
            </c:strRef>
          </c:tx>
          <c:xVal>
            <c:numRef>
              <c:f>Лист1!$A$2:$A$9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Лист1!$E$2:$E$9</c:f>
              <c:numCache>
                <c:formatCode>General</c:formatCode>
                <c:ptCount val="8"/>
                <c:pt idx="0">
                  <c:v>0</c:v>
                </c:pt>
                <c:pt idx="1">
                  <c:v>-0.48</c:v>
                </c:pt>
                <c:pt idx="2">
                  <c:v>-1.24</c:v>
                </c:pt>
                <c:pt idx="3">
                  <c:v>-1.69</c:v>
                </c:pt>
                <c:pt idx="4">
                  <c:v>-2.34</c:v>
                </c:pt>
                <c:pt idx="5">
                  <c:v>-2.57</c:v>
                </c:pt>
                <c:pt idx="6">
                  <c:v>-2.63</c:v>
                </c:pt>
                <c:pt idx="7">
                  <c:v>-2.65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933696"/>
        <c:axId val="65936384"/>
      </c:scatterChart>
      <c:valAx>
        <c:axId val="65933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</a:t>
                </a:r>
                <a:r>
                  <a:rPr lang="ru-RU" baseline="0"/>
                  <a:t> с</a:t>
                </a:r>
                <a:r>
                  <a:rPr lang="ru-RU"/>
                  <a:t>ут</a:t>
                </a:r>
              </a:p>
            </c:rich>
          </c:tx>
          <c:layout>
            <c:manualLayout>
              <c:xMode val="edge"/>
              <c:yMode val="edge"/>
              <c:x val="0.44685245546193791"/>
              <c:y val="0.912448516947416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5936384"/>
        <c:crosses val="autoZero"/>
        <c:crossBetween val="midCat"/>
      </c:valAx>
      <c:valAx>
        <c:axId val="65936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Изменение массы, %</a:t>
                </a:r>
              </a:p>
            </c:rich>
          </c:tx>
          <c:layout>
            <c:manualLayout>
              <c:xMode val="edge"/>
              <c:yMode val="edge"/>
              <c:x val="2.8446660048525073E-3"/>
              <c:y val="0.180912768951597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59336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ХЦА</c:v>
                </c:pt>
              </c:strCache>
            </c:strRef>
          </c:tx>
          <c:xVal>
            <c:numRef>
              <c:f>Лист1!$A$2:$A$9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Лист1!$B$2:$B$9</c:f>
              <c:numCache>
                <c:formatCode>General</c:formatCode>
                <c:ptCount val="8"/>
                <c:pt idx="0">
                  <c:v>0</c:v>
                </c:pt>
                <c:pt idx="1">
                  <c:v>2.06</c:v>
                </c:pt>
                <c:pt idx="2">
                  <c:v>5.07</c:v>
                </c:pt>
                <c:pt idx="3">
                  <c:v>6.84</c:v>
                </c:pt>
                <c:pt idx="4">
                  <c:v>8.11</c:v>
                </c:pt>
                <c:pt idx="5">
                  <c:v>9.74</c:v>
                </c:pt>
                <c:pt idx="6">
                  <c:v>12.34</c:v>
                </c:pt>
                <c:pt idx="7">
                  <c:v>14.57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Тетраоксихромат цинка</c:v>
                </c:pt>
              </c:strCache>
            </c:strRef>
          </c:tx>
          <c:xVal>
            <c:numRef>
              <c:f>Лист1!$A$2:$A$9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Лист1!$C$2:$C$9</c:f>
              <c:numCache>
                <c:formatCode>General</c:formatCode>
                <c:ptCount val="8"/>
                <c:pt idx="0">
                  <c:v>0</c:v>
                </c:pt>
                <c:pt idx="1">
                  <c:v>1.77</c:v>
                </c:pt>
                <c:pt idx="2">
                  <c:v>4.07</c:v>
                </c:pt>
                <c:pt idx="3">
                  <c:v>5.52</c:v>
                </c:pt>
                <c:pt idx="4">
                  <c:v>6.78</c:v>
                </c:pt>
                <c:pt idx="5">
                  <c:v>8.49</c:v>
                </c:pt>
                <c:pt idx="6">
                  <c:v>10.96</c:v>
                </c:pt>
                <c:pt idx="7">
                  <c:v>13.29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Фосфат цинка</c:v>
                </c:pt>
              </c:strCache>
            </c:strRef>
          </c:tx>
          <c:xVal>
            <c:numRef>
              <c:f>Лист1!$A$2:$A$9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Лист1!$D$2:$D$9</c:f>
              <c:numCache>
                <c:formatCode>General</c:formatCode>
                <c:ptCount val="8"/>
                <c:pt idx="0">
                  <c:v>0</c:v>
                </c:pt>
                <c:pt idx="1">
                  <c:v>1.87</c:v>
                </c:pt>
                <c:pt idx="2">
                  <c:v>3.98</c:v>
                </c:pt>
                <c:pt idx="3">
                  <c:v>5.52</c:v>
                </c:pt>
                <c:pt idx="4">
                  <c:v>6.52</c:v>
                </c:pt>
                <c:pt idx="5">
                  <c:v>8.18</c:v>
                </c:pt>
                <c:pt idx="6">
                  <c:v>10.82</c:v>
                </c:pt>
                <c:pt idx="7">
                  <c:v>13.36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Исходный</c:v>
                </c:pt>
              </c:strCache>
            </c:strRef>
          </c:tx>
          <c:xVal>
            <c:numRef>
              <c:f>Лист1!$A$2:$A$9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Лист1!$E$2:$E$9</c:f>
              <c:numCache>
                <c:formatCode>General</c:formatCode>
                <c:ptCount val="8"/>
                <c:pt idx="0">
                  <c:v>0</c:v>
                </c:pt>
                <c:pt idx="1">
                  <c:v>2.66</c:v>
                </c:pt>
                <c:pt idx="2">
                  <c:v>6.06</c:v>
                </c:pt>
                <c:pt idx="3">
                  <c:v>7.87</c:v>
                </c:pt>
                <c:pt idx="4">
                  <c:v>9.94</c:v>
                </c:pt>
                <c:pt idx="5">
                  <c:v>12.13</c:v>
                </c:pt>
                <c:pt idx="6">
                  <c:v>15.51</c:v>
                </c:pt>
                <c:pt idx="7">
                  <c:v>18.79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331968"/>
        <c:axId val="206983552"/>
      </c:scatterChart>
      <c:valAx>
        <c:axId val="133331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</a:t>
                </a:r>
                <a:r>
                  <a:rPr lang="ru-RU" baseline="0"/>
                  <a:t> с</a:t>
                </a:r>
                <a:r>
                  <a:rPr lang="ru-RU"/>
                  <a:t>ут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6983552"/>
        <c:crosses val="autoZero"/>
        <c:crossBetween val="midCat"/>
      </c:valAx>
      <c:valAx>
        <c:axId val="206983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Изменение массы,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3331968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BF8E7-86E4-4E36-8671-0CDBCFAA8DA4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64B80-556E-4304-8B3A-1B3505289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2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33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66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699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933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163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399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630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861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23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4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559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2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08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42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03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80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3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2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6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295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33" indent="0">
              <a:buNone/>
              <a:defRPr sz="2800"/>
            </a:lvl2pPr>
            <a:lvl3pPr marL="912466" indent="0">
              <a:buNone/>
              <a:defRPr sz="2400"/>
            </a:lvl3pPr>
            <a:lvl4pPr marL="1368699" indent="0">
              <a:buNone/>
              <a:defRPr sz="2000"/>
            </a:lvl4pPr>
            <a:lvl5pPr marL="1824933" indent="0">
              <a:buNone/>
              <a:defRPr sz="2000"/>
            </a:lvl5pPr>
            <a:lvl6pPr marL="2281163" indent="0">
              <a:buNone/>
              <a:defRPr sz="2000"/>
            </a:lvl6pPr>
            <a:lvl7pPr marL="2737399" indent="0">
              <a:buNone/>
              <a:defRPr sz="2000"/>
            </a:lvl7pPr>
            <a:lvl8pPr marL="3193630" indent="0">
              <a:buNone/>
              <a:defRPr sz="2000"/>
            </a:lvl8pPr>
            <a:lvl9pPr marL="36498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19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15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30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2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39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78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87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93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13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51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18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79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33" indent="0">
              <a:buNone/>
              <a:defRPr sz="2800"/>
            </a:lvl2pPr>
            <a:lvl3pPr marL="912466" indent="0">
              <a:buNone/>
              <a:defRPr sz="2400"/>
            </a:lvl3pPr>
            <a:lvl4pPr marL="1368699" indent="0">
              <a:buNone/>
              <a:defRPr sz="2000"/>
            </a:lvl4pPr>
            <a:lvl5pPr marL="1824933" indent="0">
              <a:buNone/>
              <a:defRPr sz="2000"/>
            </a:lvl5pPr>
            <a:lvl6pPr marL="2281163" indent="0">
              <a:buNone/>
              <a:defRPr sz="2000"/>
            </a:lvl6pPr>
            <a:lvl7pPr marL="2737399" indent="0">
              <a:buNone/>
              <a:defRPr sz="2000"/>
            </a:lvl7pPr>
            <a:lvl8pPr marL="3193630" indent="0">
              <a:buNone/>
              <a:defRPr sz="2000"/>
            </a:lvl8pPr>
            <a:lvl9pPr marL="36498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05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7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88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38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9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5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33" indent="0">
              <a:buNone/>
              <a:defRPr sz="2800"/>
            </a:lvl2pPr>
            <a:lvl3pPr marL="912466" indent="0">
              <a:buNone/>
              <a:defRPr sz="2400"/>
            </a:lvl3pPr>
            <a:lvl4pPr marL="1368699" indent="0">
              <a:buNone/>
              <a:defRPr sz="2000"/>
            </a:lvl4pPr>
            <a:lvl5pPr marL="1824933" indent="0">
              <a:buNone/>
              <a:defRPr sz="2000"/>
            </a:lvl5pPr>
            <a:lvl6pPr marL="2281163" indent="0">
              <a:buNone/>
              <a:defRPr sz="2000"/>
            </a:lvl6pPr>
            <a:lvl7pPr marL="2737399" indent="0">
              <a:buNone/>
              <a:defRPr sz="2000"/>
            </a:lvl7pPr>
            <a:lvl8pPr marL="3193630" indent="0">
              <a:buNone/>
              <a:defRPr sz="2000"/>
            </a:lvl8pPr>
            <a:lvl9pPr marL="36498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7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248" tIns="45624" rIns="91248" bIns="456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248" tIns="45624" rIns="91248" bIns="456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62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F4768-2848-403E-8A74-B5DD74E1C20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3" y="6356362"/>
            <a:ext cx="2895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7B6DB-C09D-4C7B-BA31-F48EE647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2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73" indent="-342173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78" indent="-285150" algn="l" defTabSz="9124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82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16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5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8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13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48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8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6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1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248" tIns="45624" rIns="91248" bIns="456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248" tIns="45624" rIns="91248" bIns="456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62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3" y="6356362"/>
            <a:ext cx="2895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8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2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73" indent="-342173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78" indent="-285150" algn="l" defTabSz="9124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82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16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5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8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13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48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8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6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1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248" tIns="45624" rIns="91248" bIns="456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248" tIns="45624" rIns="91248" bIns="456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62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F4768-2848-403E-8A74-B5DD74E1C2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3" y="6356362"/>
            <a:ext cx="2895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7B6DB-C09D-4C7B-BA31-F48EE6475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2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73" indent="-342173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78" indent="-285150" algn="l" defTabSz="9124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82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16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5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8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13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48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80" indent="-228116" algn="l" defTabSz="912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6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1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3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07707"/>
            <a:ext cx="6025971" cy="1384801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fontAlgn="b"/>
            <a:r>
              <a:rPr lang="ru-RU" sz="28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Изменение микроструктуры </a:t>
            </a:r>
            <a:r>
              <a:rPr lang="ru-RU" sz="2800" spc="40" dirty="0" err="1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полисульфидного</a:t>
            </a:r>
            <a:r>
              <a:rPr lang="ru-RU" sz="28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герметика при введении ингибиторов коррозии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3" y="1207791"/>
            <a:ext cx="6192688" cy="3999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endParaRPr lang="ru-RU" sz="2000" spc="40" dirty="0">
              <a:solidFill>
                <a:srgbClr val="00338D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41168"/>
            <a:ext cx="5184576" cy="1086513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r>
              <a:rPr lang="ru-RU" sz="1600" b="1" dirty="0">
                <a:latin typeface="Arial "/>
              </a:rPr>
              <a:t>Докладчик:</a:t>
            </a:r>
          </a:p>
          <a:p>
            <a:r>
              <a:rPr lang="ru-RU" sz="2800" b="1" dirty="0">
                <a:solidFill>
                  <a:srgbClr val="00338D"/>
                </a:solidFill>
                <a:latin typeface="Arial "/>
              </a:rPr>
              <a:t>Макущенко</a:t>
            </a:r>
          </a:p>
          <a:p>
            <a:r>
              <a:rPr lang="ru-RU" b="1" dirty="0" smtClean="0">
                <a:solidFill>
                  <a:srgbClr val="00338D"/>
                </a:solidFill>
                <a:latin typeface="Arial "/>
              </a:rPr>
              <a:t>Иван Сергеевич</a:t>
            </a:r>
            <a:endParaRPr lang="ru-RU" b="1" dirty="0">
              <a:solidFill>
                <a:srgbClr val="00338D"/>
              </a:solidFill>
              <a:latin typeface="Arial 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356992"/>
            <a:ext cx="6025971" cy="1077024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fontAlgn="b"/>
            <a:r>
              <a:rPr lang="ru-RU" sz="1600" spc="40" dirty="0" smtClean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Материаловедение</a:t>
            </a:r>
            <a:r>
              <a:rPr lang="ru-RU" sz="16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, формообразующие </a:t>
            </a:r>
            <a:r>
              <a:rPr lang="ru-RU" sz="1600" spc="40" dirty="0" smtClean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технологии</a:t>
            </a:r>
          </a:p>
          <a:p>
            <a:pPr fontAlgn="b"/>
            <a:r>
              <a:rPr lang="ru-RU" sz="1600" spc="40" smtClean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ru-RU" sz="16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и </a:t>
            </a:r>
            <a:r>
              <a:rPr lang="ru-RU" sz="1600" spc="4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оборудование </a:t>
            </a:r>
            <a:r>
              <a:rPr lang="ru-RU" sz="1600" spc="40" smtClean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2024</a:t>
            </a:r>
            <a:endParaRPr lang="ru-RU" sz="1600" spc="40" dirty="0" smtClean="0">
              <a:solidFill>
                <a:srgbClr val="00338D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1600" spc="40" dirty="0" smtClean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28-31 </a:t>
            </a:r>
            <a:r>
              <a:rPr lang="ru-RU" sz="16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мая 2024 г., г. </a:t>
            </a:r>
            <a:r>
              <a:rPr lang="ru-RU" sz="1600" spc="40" dirty="0" smtClean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Ялта </a:t>
            </a:r>
          </a:p>
          <a:p>
            <a:pPr fontAlgn="b"/>
            <a:r>
              <a:rPr lang="ru-RU" sz="1600" spc="40" dirty="0" smtClean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ФГАОУ </a:t>
            </a:r>
            <a:r>
              <a:rPr lang="ru-RU" sz="16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ВО «КФУ им. В.И. </a:t>
            </a:r>
            <a:r>
              <a:rPr lang="ru-RU" sz="1600" spc="40" dirty="0" smtClean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Вернадского</a:t>
            </a:r>
          </a:p>
        </p:txBody>
      </p:sp>
    </p:spTree>
    <p:extLst>
      <p:ext uri="{BB962C8B-B14F-4D97-AF65-F5344CB8AC3E}">
        <p14:creationId xmlns:p14="http://schemas.microsoft.com/office/powerpoint/2010/main" val="25725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9" y="1844827"/>
            <a:ext cx="6552728" cy="1491281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fontAlgn="b"/>
            <a:r>
              <a:rPr lang="ru-RU" sz="44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СПАСИБО </a:t>
            </a:r>
          </a:p>
          <a:p>
            <a:pPr fontAlgn="b"/>
            <a:r>
              <a:rPr lang="ru-RU" sz="4400" spc="40" dirty="0">
                <a:solidFill>
                  <a:srgbClr val="00338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ВНИМАНИЕ!</a:t>
            </a:r>
            <a:endParaRPr lang="ru-RU" sz="3600" spc="40" dirty="0">
              <a:solidFill>
                <a:srgbClr val="00338D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869160"/>
            <a:ext cx="5184576" cy="1086513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r>
              <a:rPr lang="ru-RU" sz="1600" b="1" dirty="0">
                <a:latin typeface="Arial "/>
              </a:rPr>
              <a:t>Докладчик:</a:t>
            </a:r>
          </a:p>
          <a:p>
            <a:r>
              <a:rPr lang="ru-RU" sz="2800" b="1" dirty="0">
                <a:solidFill>
                  <a:srgbClr val="00338D"/>
                </a:solidFill>
                <a:latin typeface="Arial "/>
              </a:rPr>
              <a:t>Макущенко</a:t>
            </a:r>
          </a:p>
          <a:p>
            <a:r>
              <a:rPr lang="ru-RU" b="1" dirty="0" smtClean="0">
                <a:solidFill>
                  <a:srgbClr val="00338D"/>
                </a:solidFill>
                <a:latin typeface="Arial "/>
              </a:rPr>
              <a:t>Иван Сергеевич</a:t>
            </a:r>
            <a:endParaRPr lang="ru-RU" b="1" dirty="0">
              <a:solidFill>
                <a:srgbClr val="00338D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743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7739" y="256031"/>
            <a:ext cx="5688633" cy="461471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prstClr val="black"/>
                </a:solidFill>
                <a:latin typeface="Impact" panose="020B0806030902050204" pitchFamily="34" charset="0"/>
              </a:rPr>
              <a:t>Проблематика вопроса</a:t>
            </a:r>
            <a:endParaRPr lang="ru-RU" sz="2400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5716" y="6584752"/>
            <a:ext cx="360040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710" y="1052736"/>
            <a:ext cx="8635559" cy="1077024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just"/>
            <a:r>
              <a:rPr lang="ru-RU" sz="16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Коррозия — процесс и результат физико-химического взаимодействия материала со средой. Коррозия приводит к изменению свойств как самого металла (в основном к ухудшению свойств конструкционного материала), так и среды или технической системы, частью которой этот материал является.</a:t>
            </a:r>
          </a:p>
        </p:txBody>
      </p:sp>
      <p:pic>
        <p:nvPicPr>
          <p:cNvPr id="7" name="Picture 3" descr="F:\ВИАМ\АО ГСС\7ГС1-01\Фото с рабочей встречи\Верхняя пане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7013" y="640660"/>
            <a:ext cx="1321979" cy="50264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7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771" y="4550827"/>
            <a:ext cx="5041656" cy="13048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7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:\2019-09-12_17-19-2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1525"/>
            <a:ext cx="2598801" cy="173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:\2019-09-12_17-26-4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27" y="4241248"/>
            <a:ext cx="2587989" cy="19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17585" y="3934059"/>
            <a:ext cx="2448272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Коррозия заклепочного соединения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742" y="6212182"/>
            <a:ext cx="2598801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Коррозия места крепления антенны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6401" y="6165302"/>
            <a:ext cx="5300342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Элементы каркаса переднего  и заднего багажного отсека </a:t>
            </a:r>
          </a:p>
        </p:txBody>
      </p:sp>
    </p:spTree>
    <p:extLst>
      <p:ext uri="{BB962C8B-B14F-4D97-AF65-F5344CB8AC3E}">
        <p14:creationId xmlns:p14="http://schemas.microsoft.com/office/powerpoint/2010/main" val="11908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4060" y="327500"/>
            <a:ext cx="5688633" cy="461471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>
            <a:defPPr>
              <a:defRPr lang="ru-RU"/>
            </a:defPPr>
            <a:lvl1pPr algn="ctr">
              <a:defRPr sz="2400">
                <a:latin typeface="Impact" panose="020B0806030902050204" pitchFamily="34" charset="0"/>
              </a:defRPr>
            </a:lvl1pPr>
          </a:lstStyle>
          <a:p>
            <a:r>
              <a:rPr lang="ru-RU" dirty="0"/>
              <a:t>Исследуемые материалы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35716" y="6584752"/>
            <a:ext cx="360040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b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5400000">
            <a:off x="3215673" y="703273"/>
            <a:ext cx="360362" cy="1303337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5548210" y="736928"/>
            <a:ext cx="337782" cy="1284937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4415207" y="1307974"/>
            <a:ext cx="337782" cy="577729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59570" y="1158695"/>
            <a:ext cx="2376146" cy="441405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Кремнийорганические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95855" y="1000000"/>
            <a:ext cx="2376487" cy="615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68039" y="1148694"/>
            <a:ext cx="2376146" cy="42062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Полисульфидные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361001" y="1901144"/>
            <a:ext cx="2376146" cy="295889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Полиуретановые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3300413" y="1104532"/>
            <a:ext cx="2087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Times New Roman" pitchFamily="18" charset="0"/>
                <a:ea typeface="Arial CYR" pitchFamily="34" charset="0"/>
                <a:cs typeface="Times New Roman" pitchFamily="18" charset="0"/>
              </a:rPr>
              <a:t> Герметики</a:t>
            </a:r>
            <a:endParaRPr lang="ru-RU" altLang="ru-RU" sz="1800" b="1" dirty="0">
              <a:solidFill>
                <a:srgbClr val="000000"/>
              </a:solidFill>
              <a:latin typeface="Times New Roman" pitchFamily="18" charset="0"/>
              <a:ea typeface="Arial CYR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832" y="2218977"/>
            <a:ext cx="8736224" cy="830803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indent="355600" algn="just"/>
            <a:r>
              <a:rPr lang="ru-RU" sz="120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Полисильфидные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герметики на основе жидких тиоколов показывают высокие значения 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паро- и газонепроницаемости, стойкости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воздействию ароматических углеводородов, ультрафиолета, 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озона,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 и щелочей, 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нетоксичны и имеют низкий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</a:t>
            </a:r>
            <a:r>
              <a:rPr lang="ru-RU" sz="120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пожароопасности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Полисильфидные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герметики с лучшей стороны зарекомендовали себя при применении в узлах авиационной техники, топливных элементах, прокладках, швах и т.д.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540568" y="3032188"/>
            <a:ext cx="5487676" cy="267746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just"/>
            <a:r>
              <a:rPr lang="ru-RU" sz="16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ru-RU" sz="14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Ингибиторы </a:t>
            </a:r>
            <a:r>
              <a:rPr lang="ru-RU" sz="14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коррозии</a:t>
            </a:r>
          </a:p>
          <a:p>
            <a:pPr algn="just"/>
            <a:r>
              <a:rPr lang="ru-RU" sz="14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Неорганические                      </a:t>
            </a:r>
            <a:endParaRPr lang="ru-RU" sz="1400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Органический</a:t>
            </a:r>
            <a:endParaRPr lang="ru-RU" sz="14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9693" r="2561" b="15681"/>
          <a:stretch/>
        </p:blipFill>
        <p:spPr>
          <a:xfrm>
            <a:off x="129670" y="5081682"/>
            <a:ext cx="1255464" cy="1175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2" b="12952"/>
          <a:stretch/>
        </p:blipFill>
        <p:spPr>
          <a:xfrm>
            <a:off x="124832" y="3627283"/>
            <a:ext cx="1260302" cy="1173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21677" r="4199" b="15914"/>
          <a:stretch/>
        </p:blipFill>
        <p:spPr>
          <a:xfrm>
            <a:off x="1556112" y="4134318"/>
            <a:ext cx="1414319" cy="13334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6215" y="4831461"/>
            <a:ext cx="1403648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05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осфат </a:t>
            </a:r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цинка;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164562" y="6260443"/>
            <a:ext cx="1925201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050" i="1" dirty="0" err="1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етраоксихромат</a:t>
            </a:r>
            <a:r>
              <a:rPr lang="ru-RU" sz="105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цинка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8296" y="5399534"/>
            <a:ext cx="2222917" cy="415304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105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ромат </a:t>
            </a:r>
            <a:r>
              <a:rPr lang="ru-RU" sz="105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циклогексиламин</a:t>
            </a:r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(ХЦА)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8" t="41150" r="13797" b="25820"/>
          <a:stretch/>
        </p:blipFill>
        <p:spPr>
          <a:xfrm>
            <a:off x="7039226" y="3429264"/>
            <a:ext cx="1821830" cy="144660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33541" r="24287" b="23248"/>
          <a:stretch/>
        </p:blipFill>
        <p:spPr>
          <a:xfrm>
            <a:off x="5317662" y="3473779"/>
            <a:ext cx="1537019" cy="14297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40437" r="24824" b="20174"/>
          <a:stretch/>
        </p:blipFill>
        <p:spPr>
          <a:xfrm>
            <a:off x="3395853" y="3475502"/>
            <a:ext cx="1590847" cy="145940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28675" y="4934911"/>
            <a:ext cx="1925201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5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05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71630" y="4934911"/>
            <a:ext cx="1175387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ru-RU" sz="105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4681" y="4934911"/>
            <a:ext cx="2222917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5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05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79912" y="3079975"/>
            <a:ext cx="4680520" cy="2614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just"/>
            <a:r>
              <a:rPr lang="ru-RU" sz="1100" b="1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Вулканизующая паста, содержащая с ингибитор коррозии </a:t>
            </a:r>
            <a:endParaRPr lang="ru-RU" sz="1100" b="1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8700" y="5129364"/>
            <a:ext cx="5738033" cy="1384801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indent="355600" algn="just"/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проведения испытаний изготовили 4 варианта герметика с различными ингибиторами коррозии и без них. Ингибиторы коррозии вводились в состав герметика в количестве 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0,1, 0,5, 1 и 2%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общего состава компонентов. Герметик вулканизовали путем смешивания герметизирующей пасты на основе тиокола и вулканизующей пасты на основе MnO</a:t>
            </a:r>
            <a:r>
              <a:rPr lang="ru-RU" sz="9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последующей выдержкой по «горячему» типу 25°С и 50% влажность – 24 ч., далее 70°С и 10% влажность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</a:p>
        </p:txBody>
      </p:sp>
    </p:spTree>
    <p:extLst>
      <p:ext uri="{BB962C8B-B14F-4D97-AF65-F5344CB8AC3E}">
        <p14:creationId xmlns:p14="http://schemas.microsoft.com/office/powerpoint/2010/main" val="33896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88640"/>
            <a:ext cx="6588731" cy="70769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Impact" panose="020B0806030902050204" pitchFamily="34" charset="0"/>
              </a:rPr>
              <a:t>Влияние ингибиторов на </a:t>
            </a:r>
            <a:r>
              <a:rPr lang="ru-RU" sz="2000" dirty="0" smtClean="0">
                <a:solidFill>
                  <a:prstClr val="black"/>
                </a:solidFill>
                <a:latin typeface="Impact" panose="020B0806030902050204" pitchFamily="34" charset="0"/>
              </a:rPr>
              <a:t>микроструктуру  среза отвержденных герметиков</a:t>
            </a:r>
            <a:endParaRPr lang="ru-RU" sz="2000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5716" y="6584752"/>
            <a:ext cx="360040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03591" y="6257438"/>
            <a:ext cx="9252520" cy="2614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Микроструктура поверхности герметика : а) х100; б) х1000; в) х5000; г) х10000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115628" y="967226"/>
            <a:ext cx="3147377" cy="2544555"/>
            <a:chOff x="0" y="0"/>
            <a:chExt cx="6948027" cy="7443469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6947535" cy="7443469"/>
              <a:chOff x="0" y="0"/>
              <a:chExt cx="6948152" cy="7443989"/>
            </a:xfrm>
          </p:grpSpPr>
          <p:pic>
            <p:nvPicPr>
              <p:cNvPr id="26" name="Рисунок 25" descr="E:\резина\2023-09-20\резина\исходная\3.bmp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254"/>
              <a:stretch/>
            </p:blipFill>
            <p:spPr bwMode="auto">
              <a:xfrm>
                <a:off x="0" y="3734873"/>
                <a:ext cx="3457978" cy="370911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7" name="Рисунок 26" descr="E:\резина\2023-09-20\резина\исходная\2.bmp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254"/>
              <a:stretch/>
            </p:blipFill>
            <p:spPr bwMode="auto">
              <a:xfrm>
                <a:off x="3490175" y="0"/>
                <a:ext cx="3457977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8" name="Рисунок 27" descr="E:\резина\2023-09-20\резина\исходная\1.bmp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254"/>
              <a:stretch/>
            </p:blipFill>
            <p:spPr bwMode="auto">
              <a:xfrm>
                <a:off x="0" y="0"/>
                <a:ext cx="3457978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0" name="Рисунок 29" descr="E:\резина\2023-09-20\резина\исходная\4.bmp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528"/>
              <a:stretch/>
            </p:blipFill>
            <p:spPr bwMode="auto">
              <a:xfrm>
                <a:off x="3489865" y="3734613"/>
                <a:ext cx="3457670" cy="370911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1" name="Поле 11"/>
            <p:cNvSpPr txBox="1">
              <a:spLocks noChangeArrowheads="1"/>
            </p:cNvSpPr>
            <p:nvPr/>
          </p:nvSpPr>
          <p:spPr bwMode="auto">
            <a:xfrm>
              <a:off x="3147355" y="0"/>
              <a:ext cx="304058" cy="6714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а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22" name="Поле 12"/>
            <p:cNvSpPr txBox="1">
              <a:spLocks noChangeArrowheads="1"/>
            </p:cNvSpPr>
            <p:nvPr/>
          </p:nvSpPr>
          <p:spPr bwMode="auto">
            <a:xfrm>
              <a:off x="3168203" y="3734873"/>
              <a:ext cx="283210" cy="5956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в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24" name="Поле 13"/>
            <p:cNvSpPr txBox="1">
              <a:spLocks noChangeArrowheads="1"/>
            </p:cNvSpPr>
            <p:nvPr/>
          </p:nvSpPr>
          <p:spPr bwMode="auto">
            <a:xfrm>
              <a:off x="6664817" y="0"/>
              <a:ext cx="283210" cy="6714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б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25" name="Поле 14"/>
            <p:cNvSpPr txBox="1">
              <a:spLocks noChangeArrowheads="1"/>
            </p:cNvSpPr>
            <p:nvPr/>
          </p:nvSpPr>
          <p:spPr bwMode="auto">
            <a:xfrm>
              <a:off x="6640776" y="3734873"/>
              <a:ext cx="307251" cy="5956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г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444603" y="971762"/>
            <a:ext cx="3312367" cy="2544466"/>
            <a:chOff x="0" y="0"/>
            <a:chExt cx="6922394" cy="7450428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0" y="0"/>
              <a:ext cx="6922394" cy="7450428"/>
              <a:chOff x="0" y="0"/>
              <a:chExt cx="6922394" cy="7450428"/>
            </a:xfrm>
          </p:grpSpPr>
          <p:pic>
            <p:nvPicPr>
              <p:cNvPr id="40" name="Рисунок 39" descr="E:\резина\2023-09-20\резина\тетраоксихромат цинка\2.bmp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19"/>
              <a:stretch/>
            </p:blipFill>
            <p:spPr bwMode="auto">
              <a:xfrm>
                <a:off x="3470856" y="0"/>
                <a:ext cx="3451538" cy="370911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2" name="Рисунок 41" descr="E:\резина\2023-09-20\резина\тетраоксихромат цинка\3.bmp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19"/>
              <a:stretch/>
            </p:blipFill>
            <p:spPr bwMode="auto">
              <a:xfrm>
                <a:off x="0" y="3734873"/>
                <a:ext cx="3432220" cy="370911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3" name="Рисунок 42" descr="E:\резина\2023-09-20\резина\тетраоксихромат цинка\4.bmp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072"/>
              <a:stretch/>
            </p:blipFill>
            <p:spPr bwMode="auto">
              <a:xfrm>
                <a:off x="3470856" y="3741313"/>
                <a:ext cx="3451538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4" name="Рисунок 43" descr="E:\резина\2023-09-20\резина\тетраоксихромат цинка\1.bmp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19"/>
              <a:stretch/>
            </p:blipFill>
            <p:spPr bwMode="auto">
              <a:xfrm>
                <a:off x="0" y="0"/>
                <a:ext cx="3432220" cy="370911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5" name="Поле 33"/>
            <p:cNvSpPr txBox="1">
              <a:spLocks noChangeArrowheads="1"/>
            </p:cNvSpPr>
            <p:nvPr/>
          </p:nvSpPr>
          <p:spPr bwMode="auto">
            <a:xfrm>
              <a:off x="3189031" y="3728435"/>
              <a:ext cx="243064" cy="5930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в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36" name="Поле 34"/>
            <p:cNvSpPr txBox="1">
              <a:spLocks noChangeArrowheads="1"/>
            </p:cNvSpPr>
            <p:nvPr/>
          </p:nvSpPr>
          <p:spPr bwMode="auto">
            <a:xfrm>
              <a:off x="6639059" y="3741313"/>
              <a:ext cx="283210" cy="5801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г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38" name="Поле 35"/>
            <p:cNvSpPr txBox="1">
              <a:spLocks noChangeArrowheads="1"/>
            </p:cNvSpPr>
            <p:nvPr/>
          </p:nvSpPr>
          <p:spPr bwMode="auto">
            <a:xfrm>
              <a:off x="6639059" y="0"/>
              <a:ext cx="283210" cy="6587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б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39" name="Поле 36"/>
            <p:cNvSpPr txBox="1">
              <a:spLocks noChangeArrowheads="1"/>
            </p:cNvSpPr>
            <p:nvPr/>
          </p:nvSpPr>
          <p:spPr bwMode="auto">
            <a:xfrm>
              <a:off x="3189031" y="0"/>
              <a:ext cx="243062" cy="6587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а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105390" y="3553994"/>
            <a:ext cx="3147377" cy="2743170"/>
            <a:chOff x="0" y="0"/>
            <a:chExt cx="6915955" cy="7450428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0" y="0"/>
              <a:ext cx="6915955" cy="7450428"/>
              <a:chOff x="0" y="0"/>
              <a:chExt cx="6915955" cy="7450428"/>
            </a:xfrm>
          </p:grpSpPr>
          <p:pic>
            <p:nvPicPr>
              <p:cNvPr id="53" name="Рисунок 52" descr="E:\резина\2023-09-20\резина\фосфат цинка\4.bmp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19"/>
              <a:stretch/>
            </p:blipFill>
            <p:spPr bwMode="auto">
              <a:xfrm>
                <a:off x="3483735" y="3741313"/>
                <a:ext cx="3432220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4" name="Рисунок 53" descr="E:\резина\2023-09-20\резина\фосфат цинка\1.bmp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19"/>
              <a:stretch/>
            </p:blipFill>
            <p:spPr bwMode="auto">
              <a:xfrm>
                <a:off x="0" y="0"/>
                <a:ext cx="3432220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5" name="Рисунок 54" descr="E:\резина\2023-09-20\резина\фосфат цинка\2.bmp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19"/>
              <a:stretch/>
            </p:blipFill>
            <p:spPr bwMode="auto">
              <a:xfrm>
                <a:off x="3483735" y="0"/>
                <a:ext cx="3432220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6" name="Рисунок 55" descr="E:\резина\2023-09-20\резина\фосфат цинка\3.bmp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891"/>
              <a:stretch/>
            </p:blipFill>
            <p:spPr bwMode="auto">
              <a:xfrm>
                <a:off x="0" y="3741313"/>
                <a:ext cx="3438659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49" name="Поле 60"/>
            <p:cNvSpPr txBox="1">
              <a:spLocks noChangeArrowheads="1"/>
            </p:cNvSpPr>
            <p:nvPr/>
          </p:nvSpPr>
          <p:spPr bwMode="auto">
            <a:xfrm>
              <a:off x="6632619" y="3741312"/>
              <a:ext cx="283210" cy="5019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г</a:t>
              </a:r>
              <a:endParaRPr lang="ru-RU" sz="105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50" name="Поле 61"/>
            <p:cNvSpPr txBox="1">
              <a:spLocks noChangeArrowheads="1"/>
            </p:cNvSpPr>
            <p:nvPr/>
          </p:nvSpPr>
          <p:spPr bwMode="auto">
            <a:xfrm>
              <a:off x="3176076" y="3741312"/>
              <a:ext cx="262458" cy="5019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в</a:t>
              </a:r>
              <a:endParaRPr lang="ru-RU" sz="105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51" name="Поле 62"/>
            <p:cNvSpPr txBox="1">
              <a:spLocks noChangeArrowheads="1"/>
            </p:cNvSpPr>
            <p:nvPr/>
          </p:nvSpPr>
          <p:spPr bwMode="auto">
            <a:xfrm>
              <a:off x="6656549" y="0"/>
              <a:ext cx="259281" cy="6383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б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52" name="Поле 63"/>
            <p:cNvSpPr txBox="1">
              <a:spLocks noChangeArrowheads="1"/>
            </p:cNvSpPr>
            <p:nvPr/>
          </p:nvSpPr>
          <p:spPr bwMode="auto">
            <a:xfrm>
              <a:off x="3155324" y="0"/>
              <a:ext cx="283210" cy="6383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а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458159" y="3536487"/>
            <a:ext cx="3312367" cy="2743170"/>
            <a:chOff x="0" y="0"/>
            <a:chExt cx="6896512" cy="7456805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0" y="0"/>
              <a:ext cx="6896099" cy="7456805"/>
              <a:chOff x="0" y="0"/>
              <a:chExt cx="6896636" cy="7456867"/>
            </a:xfrm>
          </p:grpSpPr>
          <p:pic>
            <p:nvPicPr>
              <p:cNvPr id="63" name="Рисунок 62" descr="E:\резина\2023-09-20\резина\ХЦА\4.bmp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10"/>
              <a:stretch/>
            </p:blipFill>
            <p:spPr bwMode="auto">
              <a:xfrm>
                <a:off x="3464417" y="3747752"/>
                <a:ext cx="3432219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4" name="Рисунок 63" descr="E:\резина\2023-09-20\резина\ХЦА\1.bmp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10"/>
              <a:stretch/>
            </p:blipFill>
            <p:spPr bwMode="auto">
              <a:xfrm>
                <a:off x="0" y="0"/>
                <a:ext cx="3432220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5" name="Рисунок 64" descr="E:\резина\2023-09-20\резина\ХЦА\2.bmp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10"/>
              <a:stretch/>
            </p:blipFill>
            <p:spPr bwMode="auto">
              <a:xfrm>
                <a:off x="3464417" y="0"/>
                <a:ext cx="3432219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6" name="Рисунок 65" descr="E:\резина\2023-09-20\резина\ХЦА\3.bmp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10"/>
              <a:stretch/>
            </p:blipFill>
            <p:spPr bwMode="auto">
              <a:xfrm>
                <a:off x="0" y="3741313"/>
                <a:ext cx="3432220" cy="37091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59" name="Поле 102"/>
            <p:cNvSpPr txBox="1">
              <a:spLocks noChangeArrowheads="1"/>
            </p:cNvSpPr>
            <p:nvPr/>
          </p:nvSpPr>
          <p:spPr bwMode="auto">
            <a:xfrm>
              <a:off x="3148885" y="0"/>
              <a:ext cx="283213" cy="6865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а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60" name="Поле 103"/>
            <p:cNvSpPr txBox="1">
              <a:spLocks noChangeArrowheads="1"/>
            </p:cNvSpPr>
            <p:nvPr/>
          </p:nvSpPr>
          <p:spPr bwMode="auto">
            <a:xfrm>
              <a:off x="6613301" y="0"/>
              <a:ext cx="283211" cy="6865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б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61" name="Поле 104"/>
            <p:cNvSpPr txBox="1">
              <a:spLocks noChangeArrowheads="1"/>
            </p:cNvSpPr>
            <p:nvPr/>
          </p:nvSpPr>
          <p:spPr bwMode="auto">
            <a:xfrm>
              <a:off x="6613301" y="3747751"/>
              <a:ext cx="283211" cy="5467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г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62" name="Поле 105"/>
            <p:cNvSpPr txBox="1">
              <a:spLocks noChangeArrowheads="1"/>
            </p:cNvSpPr>
            <p:nvPr/>
          </p:nvSpPr>
          <p:spPr bwMode="auto">
            <a:xfrm>
              <a:off x="3148885" y="3741312"/>
              <a:ext cx="283213" cy="5531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в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6877" y="1993846"/>
            <a:ext cx="1080120" cy="599970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без ингибитора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52345" y="1870736"/>
            <a:ext cx="1608005" cy="576887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</a:t>
            </a:r>
            <a:r>
              <a:rPr lang="ru-RU" sz="105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тетраоксихроматом</a:t>
            </a:r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цинка </a:t>
            </a:r>
            <a:endParaRPr lang="ru-RU" sz="11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6917" y="4719597"/>
            <a:ext cx="1080120" cy="599970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фосфатом цинка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916287" y="4685618"/>
            <a:ext cx="1080120" cy="430693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ХЦА</a:t>
            </a:r>
          </a:p>
        </p:txBody>
      </p:sp>
    </p:spTree>
    <p:extLst>
      <p:ext uri="{BB962C8B-B14F-4D97-AF65-F5344CB8AC3E}">
        <p14:creationId xmlns:p14="http://schemas.microsoft.com/office/powerpoint/2010/main" val="342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88640"/>
            <a:ext cx="6588731" cy="70769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>
              <a:defRPr/>
            </a:pPr>
            <a:r>
              <a:rPr lang="ru-RU" sz="2000" dirty="0" err="1">
                <a:solidFill>
                  <a:prstClr val="black"/>
                </a:solidFill>
                <a:latin typeface="Impact" panose="020B0806030902050204" pitchFamily="34" charset="0"/>
              </a:rPr>
              <a:t>Энергодисперсионные</a:t>
            </a:r>
            <a:r>
              <a:rPr lang="ru-RU" sz="2000" dirty="0">
                <a:solidFill>
                  <a:prstClr val="black"/>
                </a:solidFill>
                <a:latin typeface="Impact" panose="020B0806030902050204" pitchFamily="34" charset="0"/>
              </a:rPr>
              <a:t> спектры поверхности низкотемпературного скола герметика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35716" y="6584752"/>
            <a:ext cx="360040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200" b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99592" y="896332"/>
            <a:ext cx="2699292" cy="2614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без ингибитора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39511" y="907809"/>
            <a:ext cx="3608382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</a:t>
            </a:r>
            <a:r>
              <a:rPr lang="ru-RU" sz="105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тетраоксихроматом</a:t>
            </a:r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цинка </a:t>
            </a:r>
            <a:endParaRPr lang="ru-RU" sz="11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8345" y="6235252"/>
            <a:ext cx="2490685" cy="2614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фосфатом цинка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391115" y="6281557"/>
            <a:ext cx="1894644" cy="2614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ХЦА</a:t>
            </a: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18" y="1110050"/>
            <a:ext cx="4669025" cy="253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11" y="3641453"/>
            <a:ext cx="4477972" cy="260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8" y="3645674"/>
            <a:ext cx="4648065" cy="25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11" y="1110050"/>
            <a:ext cx="4405964" cy="253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4314" y="188640"/>
            <a:ext cx="6588731" cy="646137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Impact" panose="020B0806030902050204" pitchFamily="34" charset="0"/>
              </a:rPr>
              <a:t>Многослойная карта рентгеноспектрального микроанализа поверхности низкотемпературного скола </a:t>
            </a:r>
            <a:r>
              <a:rPr lang="ru-RU" dirty="0" smtClean="0">
                <a:solidFill>
                  <a:prstClr val="black"/>
                </a:solidFill>
                <a:latin typeface="Impact" panose="020B0806030902050204" pitchFamily="34" charset="0"/>
              </a:rPr>
              <a:t>герметика</a:t>
            </a:r>
            <a:endParaRPr lang="ru-RU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5716" y="6584752"/>
            <a:ext cx="360040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200" b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77" y="1993846"/>
            <a:ext cx="1080120" cy="599970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без ингибитора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52345" y="1870736"/>
            <a:ext cx="1608005" cy="576887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</a:t>
            </a:r>
            <a:r>
              <a:rPr lang="ru-RU" sz="105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тетраоксихроматом</a:t>
            </a:r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цинка </a:t>
            </a:r>
            <a:endParaRPr lang="ru-RU" sz="11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6917" y="4719597"/>
            <a:ext cx="1080120" cy="599970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фосфатом цинка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916287" y="4685618"/>
            <a:ext cx="1080120" cy="430693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ХЦА</a:t>
            </a:r>
          </a:p>
        </p:txBody>
      </p:sp>
      <p:pic>
        <p:nvPicPr>
          <p:cNvPr id="307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t="4357" r="21460" b="4945"/>
          <a:stretch/>
        </p:blipFill>
        <p:spPr bwMode="auto">
          <a:xfrm>
            <a:off x="1414222" y="1001898"/>
            <a:ext cx="2706025" cy="268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591" r="6108" b="9833"/>
          <a:stretch/>
        </p:blipFill>
        <p:spPr bwMode="auto">
          <a:xfrm>
            <a:off x="4824028" y="3794335"/>
            <a:ext cx="2687935" cy="27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6439" r="7492" b="10324"/>
          <a:stretch/>
        </p:blipFill>
        <p:spPr bwMode="auto">
          <a:xfrm>
            <a:off x="1414223" y="3794335"/>
            <a:ext cx="2712042" cy="27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5193" r="5716" b="9430"/>
          <a:stretch/>
        </p:blipFill>
        <p:spPr bwMode="auto">
          <a:xfrm>
            <a:off x="4838092" y="1011091"/>
            <a:ext cx="2654768" cy="26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1087"/>
            <a:ext cx="6588731" cy="92313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Impact" panose="020B0806030902050204" pitchFamily="34" charset="0"/>
              </a:rPr>
              <a:t>Карты рентгеноспектрального микроанализа распределению по каждому элементу поверхности низкотемпературного скола герметика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35716" y="6584752"/>
            <a:ext cx="360040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200" b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252536" y="934223"/>
            <a:ext cx="2881890" cy="2614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без ингибитора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67944" y="975022"/>
            <a:ext cx="3911688" cy="253722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</a:t>
            </a:r>
            <a:r>
              <a:rPr lang="ru-RU" sz="105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тетраоксихроматом</a:t>
            </a:r>
            <a:r>
              <a:rPr lang="ru-RU" sz="105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цинка </a:t>
            </a:r>
            <a:endParaRPr lang="ru-RU" sz="11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3067" r="14125" b="3041"/>
          <a:stretch>
            <a:fillRect/>
          </a:stretch>
        </p:blipFill>
        <p:spPr bwMode="auto">
          <a:xfrm>
            <a:off x="298136" y="1228744"/>
            <a:ext cx="203460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323" b="25338"/>
          <a:stretch/>
        </p:blipFill>
        <p:spPr bwMode="auto">
          <a:xfrm>
            <a:off x="2720749" y="1191577"/>
            <a:ext cx="210665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2" b="-1"/>
          <a:stretch/>
        </p:blipFill>
        <p:spPr bwMode="auto">
          <a:xfrm>
            <a:off x="4914037" y="1187229"/>
            <a:ext cx="4206392" cy="23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4241" y="6290689"/>
            <a:ext cx="2628292" cy="2614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фосфатом цинка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5" t="49834" b="24464"/>
          <a:stretch/>
        </p:blipFill>
        <p:spPr bwMode="auto">
          <a:xfrm>
            <a:off x="0" y="3799073"/>
            <a:ext cx="2157590" cy="24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8" r="56062" b="2"/>
          <a:stretch/>
        </p:blipFill>
        <p:spPr bwMode="auto">
          <a:xfrm>
            <a:off x="2284420" y="3808862"/>
            <a:ext cx="2071555" cy="237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166195" y="6290689"/>
            <a:ext cx="2130316" cy="2614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 с ХЦА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0" r="55552"/>
          <a:stretch/>
        </p:blipFill>
        <p:spPr bwMode="auto">
          <a:xfrm>
            <a:off x="7092279" y="3797027"/>
            <a:ext cx="2160241" cy="231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8" t="50613" b="25000"/>
          <a:stretch/>
        </p:blipFill>
        <p:spPr bwMode="auto">
          <a:xfrm>
            <a:off x="4827406" y="3852014"/>
            <a:ext cx="2160240" cy="22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9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92" y="188640"/>
            <a:ext cx="6768752" cy="104624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prstClr val="black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1400" dirty="0"/>
              <a:t>Исследование </a:t>
            </a:r>
            <a:r>
              <a:rPr lang="ru-RU" sz="1400" dirty="0" err="1"/>
              <a:t>pH</a:t>
            </a:r>
            <a:r>
              <a:rPr lang="ru-RU" sz="1400" dirty="0"/>
              <a:t> водной вытяжки </a:t>
            </a:r>
            <a:r>
              <a:rPr lang="ru-RU" sz="1400" dirty="0"/>
              <a:t>герметика и </a:t>
            </a:r>
            <a:r>
              <a:rPr lang="ru-RU" sz="1400" dirty="0" smtClean="0"/>
              <a:t>изменение </a:t>
            </a:r>
            <a:r>
              <a:rPr lang="ru-RU" sz="1400" dirty="0"/>
              <a:t>массы </a:t>
            </a:r>
            <a:r>
              <a:rPr lang="ru-RU" sz="1400" dirty="0" err="1"/>
              <a:t>полисульфидного</a:t>
            </a:r>
            <a:r>
              <a:rPr lang="ru-RU" sz="1400" dirty="0"/>
              <a:t> герметика с ингибиторами коррозии после выдержки 90 суток в топливе ТС-1 и дистиллированной воде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735716" y="6584752"/>
            <a:ext cx="360040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200" b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043969"/>
              </p:ext>
            </p:extLst>
          </p:nvPr>
        </p:nvGraphicFramePr>
        <p:xfrm>
          <a:off x="4845136" y="980728"/>
          <a:ext cx="4288025" cy="1494186"/>
        </p:xfrm>
        <a:graphic>
          <a:graphicData uri="http://schemas.openxmlformats.org/drawingml/2006/table">
            <a:tbl>
              <a:tblPr firstRow="1" firstCol="1" bandRow="1"/>
              <a:tblGrid>
                <a:gridCol w="788407"/>
                <a:gridCol w="854580"/>
                <a:gridCol w="861198"/>
                <a:gridCol w="839924"/>
                <a:gridCol w="943916"/>
              </a:tblGrid>
              <a:tr h="1014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Состав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Герметик без ингибитора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Герметик с 1%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фосфата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цинка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Герметик с 1% </a:t>
                      </a:r>
                      <a:endParaRPr lang="ru-RU" sz="105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ХЦА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Герметик с 1% </a:t>
                      </a:r>
                      <a:r>
                        <a:rPr lang="ru-RU" sz="105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тетраоксихромата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цинка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pH-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водной вытяжки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8.10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7.40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8.15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8.10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583118"/>
              </p:ext>
            </p:extLst>
          </p:nvPr>
        </p:nvGraphicFramePr>
        <p:xfrm>
          <a:off x="20713" y="980728"/>
          <a:ext cx="4727653" cy="1512168"/>
        </p:xfrm>
        <a:graphic>
          <a:graphicData uri="http://schemas.openxmlformats.org/drawingml/2006/table">
            <a:tbl>
              <a:tblPr firstRow="1" firstCol="1" bandRow="1"/>
              <a:tblGrid>
                <a:gridCol w="2264425"/>
                <a:gridCol w="1310468"/>
                <a:gridCol w="1152760"/>
              </a:tblGrid>
              <a:tr h="21602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 Водная вытяжка герметика с ингибиторами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мг/л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ионы хрома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ионы фосфора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Герметик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(без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ингибитора)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˂0,001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˂0,001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Герметик (с фосфатом цинка)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˂0,001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  0,010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Герметик (с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тетраоксихроматом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 цинка)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  0,041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˂0,001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Герметик (с ХЦА)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  0,095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/>
                          <a:cs typeface="Arial" panose="020B0604020202020204" pitchFamily="34" charset="0"/>
                        </a:rPr>
                        <a:t>˂0,001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72154" y="2573058"/>
            <a:ext cx="4223602" cy="1246301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just"/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Установлено, что все варианты герметика не относятся к 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коррозионно-агрессивным по ГОСТ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9.902-81. Хромат-содержащие ингибиторы 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незначительно влияют на </a:t>
            </a:r>
            <a:r>
              <a:rPr lang="ru-RU" sz="1200" i="1" dirty="0" err="1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герметика, а ингибитор фосфат цинка снижает </a:t>
            </a:r>
            <a:r>
              <a:rPr lang="ru-RU" sz="120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7.40.</a:t>
            </a:r>
          </a:p>
          <a:p>
            <a:pPr algn="just"/>
            <a:endParaRPr lang="ru-RU" sz="15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6" y="2564904"/>
            <a:ext cx="4223601" cy="120013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just"/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Высокое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ионов хрома в водной вытяжке герметика с ХЦА связано с хорошей растворимостью ингибитора в воде, тем самым обуславливается эффективный выход ингибитора из состава герметика на поверхность металла с последующей его коррозионной защитой.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43934957"/>
              </p:ext>
            </p:extLst>
          </p:nvPr>
        </p:nvGraphicFramePr>
        <p:xfrm>
          <a:off x="201742" y="3717031"/>
          <a:ext cx="4464496" cy="2318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077579169"/>
              </p:ext>
            </p:extLst>
          </p:nvPr>
        </p:nvGraphicFramePr>
        <p:xfrm>
          <a:off x="4621324" y="3645024"/>
          <a:ext cx="445174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0124" y="6035999"/>
            <a:ext cx="8772228" cy="461471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массы </a:t>
            </a:r>
            <a:r>
              <a:rPr lang="ru-RU" sz="1200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полисульфидного</a:t>
            </a:r>
            <a:r>
              <a:rPr lang="ru-RU" sz="1200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герметика с ингибиторами коррозии после выдержки 90 суток в топливе ТС-1 и дистиллированной </a:t>
            </a:r>
            <a:r>
              <a:rPr lang="ru-RU" sz="1200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воде</a:t>
            </a:r>
            <a:endParaRPr lang="ru-RU" sz="1200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7725" y="359693"/>
            <a:ext cx="5688633" cy="399916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prstClr val="black"/>
                </a:solidFill>
                <a:latin typeface="Impact" panose="020B0806030902050204" pitchFamily="34" charset="0"/>
              </a:rPr>
              <a:t>Заключение</a:t>
            </a:r>
            <a:endParaRPr lang="ru-RU" sz="2000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5716" y="6584752"/>
            <a:ext cx="360040" cy="276805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200" b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-54193" y="1049121"/>
            <a:ext cx="8789909" cy="5078119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pPr marL="457200" indent="261938" algn="just">
              <a:buAutoNum type="arabicPeriod"/>
            </a:pPr>
            <a:r>
              <a:rPr lang="ru-RU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Установлено, что введение ингибитора коррозии меняет структуру </a:t>
            </a:r>
            <a:r>
              <a:rPr lang="ru-RU" i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полисульфидного</a:t>
            </a:r>
            <a:r>
              <a:rPr lang="ru-RU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герметика, что, вероятно, может оказывать влияние на защитные свойства. В случае с ингибиторами, содержащими хроматы, структура герметика приобретает "нитевидный" вид. </a:t>
            </a:r>
            <a:endParaRPr lang="ru-RU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261938" algn="just">
              <a:buAutoNum type="arabicPeriod"/>
            </a:pPr>
            <a:endParaRPr lang="ru-RU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261938" algn="just">
              <a:buAutoNum type="arabicPeriod"/>
            </a:pPr>
            <a:r>
              <a:rPr lang="ru-RU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Зафиксировано </a:t>
            </a:r>
            <a:r>
              <a:rPr lang="ru-RU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хрома в </a:t>
            </a:r>
            <a:r>
              <a:rPr lang="ru-RU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составе в свободной форме и, вероятно, возможности его выхода из структуры герметика на защищаемую поверхность. </a:t>
            </a:r>
            <a:endParaRPr lang="ru-RU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261938" algn="just">
              <a:buAutoNum type="arabicPeriod"/>
            </a:pPr>
            <a:endParaRPr lang="ru-RU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261938" algn="just">
              <a:buAutoNum type="arabicPeriod"/>
            </a:pPr>
            <a:r>
              <a:rPr lang="ru-RU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с ингибитором «фосфат цинка» образуется плотная структура, которая, вероятно, может служить барьером для проникновения влаги на поверхность подложки металла. </a:t>
            </a:r>
            <a:endParaRPr lang="ru-RU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261938" algn="just">
              <a:buAutoNum type="arabicPeriod"/>
            </a:pPr>
            <a:endParaRPr lang="ru-RU" i="1" dirty="0" smtClea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261938" algn="just">
              <a:buAutoNum type="arabicPeriod"/>
            </a:pPr>
            <a:r>
              <a:rPr lang="ru-RU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i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 «Курчатовский институт»-ВИАМ разработан антикоррозионный герметик марки ВГМ-17 взамен зарубежных аналогов, предназначенный для дополнительной противокоррозионной защиты элементов конструкции летательных аппаратов, в том числе от контактной </a:t>
            </a:r>
            <a:r>
              <a:rPr lang="ru-RU" i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коррозии.</a:t>
            </a:r>
            <a:endParaRPr lang="ru-RU" i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720</Words>
  <Application>Microsoft Office PowerPoint</Application>
  <PresentationFormat>Экран (4:3)</PresentationFormat>
  <Paragraphs>129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Цилин Евгений Алексеевич</dc:creator>
  <cp:lastModifiedBy>Макущенко Иван Сергеевич</cp:lastModifiedBy>
  <cp:revision>105</cp:revision>
  <cp:lastPrinted>2023-11-08T08:07:15Z</cp:lastPrinted>
  <dcterms:created xsi:type="dcterms:W3CDTF">2020-11-05T10:50:31Z</dcterms:created>
  <dcterms:modified xsi:type="dcterms:W3CDTF">2024-05-28T09:54:27Z</dcterms:modified>
</cp:coreProperties>
</file>