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2" r:id="rId5"/>
    <p:sldId id="267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7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6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1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3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2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5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E0FB-E6CA-4F06-B33C-F291877C59ED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2192-B0B0-4E49-A9D2-188FD7AB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838" y="1673524"/>
            <a:ext cx="10360325" cy="2432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dirty="0">
                <a:latin typeface="Candara" panose="020E0502030303020204" pitchFamily="34" charset="0"/>
              </a:rPr>
              <a:t>Влияние тугоплавких наночастиц на массоперенос при жидкофазном спекании порошковых материалов </a:t>
            </a:r>
            <a:r>
              <a:rPr lang="ru-RU" sz="4400" b="1" dirty="0" err="1">
                <a:latin typeface="Candara" panose="020E0502030303020204" pitchFamily="34" charset="0"/>
              </a:rPr>
              <a:t>Fe-Cu</a:t>
            </a:r>
            <a:endParaRPr lang="ru-RU" sz="4400" b="1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269" y="509470"/>
            <a:ext cx="9759463" cy="948394"/>
          </a:xfrm>
        </p:spPr>
        <p:txBody>
          <a:bodyPr/>
          <a:lstStyle/>
          <a:p>
            <a:r>
              <a:rPr lang="ru-RU" dirty="0">
                <a:latin typeface="Candara" panose="020E0502030303020204" pitchFamily="34" charset="0"/>
              </a:rPr>
              <a:t>Кубанский государственный </a:t>
            </a:r>
            <a:r>
              <a:rPr lang="ru-RU" dirty="0" smtClean="0">
                <a:latin typeface="Candara" panose="020E0502030303020204" pitchFamily="34" charset="0"/>
              </a:rPr>
              <a:t>технологический </a:t>
            </a:r>
            <a:r>
              <a:rPr lang="ru-RU" dirty="0">
                <a:latin typeface="Candara" panose="020E0502030303020204" pitchFamily="34" charset="0"/>
              </a:rPr>
              <a:t>университет, </a:t>
            </a:r>
            <a:endParaRPr lang="ru-RU" dirty="0" smtClean="0">
              <a:latin typeface="Candara" panose="020E0502030303020204" pitchFamily="34" charset="0"/>
            </a:endParaRPr>
          </a:p>
          <a:p>
            <a:r>
              <a:rPr lang="ru-RU" dirty="0" smtClean="0">
                <a:latin typeface="Candara" panose="020E0502030303020204" pitchFamily="34" charset="0"/>
              </a:rPr>
              <a:t>г. Краснодар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81725" y="4933951"/>
            <a:ext cx="5633421" cy="1906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i="1" dirty="0" smtClean="0">
                <a:latin typeface="Candara" panose="020E0502030303020204" pitchFamily="34" charset="0"/>
              </a:rPr>
              <a:t>Авторы:</a:t>
            </a:r>
          </a:p>
          <a:p>
            <a:pPr algn="l">
              <a:lnSpc>
                <a:spcPct val="50000"/>
              </a:lnSpc>
            </a:pPr>
            <a:r>
              <a:rPr lang="ru-RU" dirty="0" smtClean="0">
                <a:latin typeface="Candara" panose="020E0502030303020204" pitchFamily="34" charset="0"/>
              </a:rPr>
              <a:t>к. т. н., </a:t>
            </a:r>
            <a:r>
              <a:rPr lang="ru-RU" dirty="0">
                <a:latin typeface="Candara" panose="020E0502030303020204" pitchFamily="34" charset="0"/>
              </a:rPr>
              <a:t>мл. науч. </a:t>
            </a:r>
            <a:r>
              <a:rPr lang="ru-RU" dirty="0" smtClean="0">
                <a:latin typeface="Candara" panose="020E0502030303020204" pitchFamily="34" charset="0"/>
              </a:rPr>
              <a:t>сотрудник А.В</a:t>
            </a:r>
            <a:r>
              <a:rPr lang="ru-RU" dirty="0">
                <a:latin typeface="Candara" panose="020E0502030303020204" pitchFamily="34" charset="0"/>
              </a:rPr>
              <a:t>. Озолин, </a:t>
            </a:r>
            <a:endParaRPr lang="ru-RU" dirty="0" smtClean="0">
              <a:latin typeface="Candara" panose="020E0502030303020204" pitchFamily="34" charset="0"/>
            </a:endParaRPr>
          </a:p>
          <a:p>
            <a:pPr algn="l">
              <a:lnSpc>
                <a:spcPct val="50000"/>
              </a:lnSpc>
            </a:pPr>
            <a:r>
              <a:rPr lang="ru-RU" dirty="0">
                <a:latin typeface="Candara" panose="020E0502030303020204" pitchFamily="34" charset="0"/>
              </a:rPr>
              <a:t>к. т. н.</a:t>
            </a:r>
            <a:r>
              <a:rPr lang="ru-RU" dirty="0" smtClean="0">
                <a:latin typeface="Candara" panose="020E0502030303020204" pitchFamily="34" charset="0"/>
              </a:rPr>
              <a:t>, </a:t>
            </a:r>
            <a:r>
              <a:rPr lang="ru-RU" dirty="0">
                <a:latin typeface="Candara" panose="020E0502030303020204" pitchFamily="34" charset="0"/>
              </a:rPr>
              <a:t>доцент Е.Г. Соколов, </a:t>
            </a:r>
            <a:endParaRPr lang="ru-RU" dirty="0" smtClean="0">
              <a:latin typeface="Candara" panose="020E0502030303020204" pitchFamily="34" charset="0"/>
            </a:endParaRPr>
          </a:p>
          <a:p>
            <a:pPr algn="l">
              <a:lnSpc>
                <a:spcPct val="50000"/>
              </a:lnSpc>
            </a:pPr>
            <a:r>
              <a:rPr lang="ru-RU" dirty="0" smtClean="0">
                <a:latin typeface="Candara" panose="020E0502030303020204" pitchFamily="34" charset="0"/>
              </a:rPr>
              <a:t>аспирант Д.А</a:t>
            </a:r>
            <a:r>
              <a:rPr lang="ru-RU" dirty="0">
                <a:latin typeface="Candara" panose="020E0502030303020204" pitchFamily="34" charset="0"/>
              </a:rPr>
              <a:t>. </a:t>
            </a:r>
            <a:r>
              <a:rPr lang="ru-RU" dirty="0" err="1" smtClean="0">
                <a:latin typeface="Candara" panose="020E0502030303020204" pitchFamily="34" charset="0"/>
              </a:rPr>
              <a:t>Голиус</a:t>
            </a:r>
            <a:r>
              <a:rPr lang="ru-RU" dirty="0" smtClean="0">
                <a:latin typeface="Candara" panose="020E0502030303020204" pitchFamily="34" charset="0"/>
              </a:rPr>
              <a:t>,</a:t>
            </a:r>
          </a:p>
          <a:p>
            <a:pPr algn="l">
              <a:lnSpc>
                <a:spcPct val="50000"/>
              </a:lnSpc>
            </a:pPr>
            <a:r>
              <a:rPr lang="ru-RU" dirty="0" smtClean="0">
                <a:latin typeface="Candara" panose="020E0502030303020204" pitchFamily="34" charset="0"/>
              </a:rPr>
              <a:t>студент З.В. Степанов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12321" y="675677"/>
            <a:ext cx="10515600" cy="85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Candara" panose="020E0502030303020204" pitchFamily="34" charset="0"/>
              </a:rPr>
              <a:t>Состав порошковых смесей:</a:t>
            </a:r>
            <a:endParaRPr lang="ru-RU" sz="3600" dirty="0">
              <a:latin typeface="Candara" panose="020E0502030303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39879"/>
              </p:ext>
            </p:extLst>
          </p:nvPr>
        </p:nvGraphicFramePr>
        <p:xfrm>
          <a:off x="943181" y="2007456"/>
          <a:ext cx="10305639" cy="2534613"/>
        </p:xfrm>
        <a:graphic>
          <a:graphicData uri="http://schemas.openxmlformats.org/drawingml/2006/table">
            <a:tbl>
              <a:tblPr firstRow="1" firstCol="1" bandRow="1"/>
              <a:tblGrid>
                <a:gridCol w="2231340">
                  <a:extLst>
                    <a:ext uri="{9D8B030D-6E8A-4147-A177-3AD203B41FA5}">
                      <a16:colId xmlns:a16="http://schemas.microsoft.com/office/drawing/2014/main" val="3480180135"/>
                    </a:ext>
                  </a:extLst>
                </a:gridCol>
                <a:gridCol w="8074299">
                  <a:extLst>
                    <a:ext uri="{9D8B030D-6E8A-4147-A177-3AD203B41FA5}">
                      <a16:colId xmlns:a16="http://schemas.microsoft.com/office/drawing/2014/main" val="1991162453"/>
                    </a:ext>
                  </a:extLst>
                </a:gridCol>
              </a:tblGrid>
              <a:tr h="1005381">
                <a:tc>
                  <a:txBody>
                    <a:bodyPr/>
                    <a:lstStyle/>
                    <a:p>
                      <a:pPr indent="22860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№ сплава</a:t>
                      </a:r>
                      <a:endParaRPr lang="ru-RU" sz="1900" kern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8283" marR="1382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Состав сплава, % (</a:t>
                      </a:r>
                      <a:r>
                        <a:rPr lang="ru-RU" sz="2900" kern="1400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мас</a:t>
                      </a:r>
                      <a:r>
                        <a:rPr lang="ru-RU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.)</a:t>
                      </a:r>
                      <a:endParaRPr lang="ru-RU" sz="1900" kern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8283" marR="13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13928"/>
                  </a:ext>
                </a:extLst>
              </a:tr>
              <a:tr h="509744"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900" kern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8283" marR="1382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30 </a:t>
                      </a:r>
                      <a:r>
                        <a:rPr lang="en-US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Cu</a:t>
                      </a:r>
                      <a:r>
                        <a:rPr lang="ru-RU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, 70 </a:t>
                      </a:r>
                      <a:r>
                        <a:rPr lang="en-US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Fe</a:t>
                      </a:r>
                      <a:endParaRPr lang="ru-RU" sz="1900" kern="14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8283" marR="13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360644"/>
                  </a:ext>
                </a:extLst>
              </a:tr>
              <a:tr h="509744"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900" kern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8283" marR="1382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28,5 </a:t>
                      </a:r>
                      <a:r>
                        <a:rPr lang="en-US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Cu</a:t>
                      </a:r>
                      <a:r>
                        <a:rPr lang="ru-RU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; 66,5 </a:t>
                      </a:r>
                      <a:r>
                        <a:rPr lang="en-US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Fe</a:t>
                      </a:r>
                      <a:r>
                        <a:rPr lang="ru-RU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; 5</a:t>
                      </a:r>
                      <a:r>
                        <a:rPr lang="en-US" sz="2900" kern="14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ru-RU" sz="2900" kern="1400" baseline="-250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нано</a:t>
                      </a:r>
                      <a:endParaRPr lang="ru-RU" sz="1900" kern="140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8283" marR="13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059354"/>
                  </a:ext>
                </a:extLst>
              </a:tr>
              <a:tr h="509744"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900" kern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8283" marR="1382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28,5 </a:t>
                      </a:r>
                      <a:r>
                        <a:rPr lang="en-US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Cu</a:t>
                      </a:r>
                      <a:r>
                        <a:rPr lang="ru-RU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; 66,5 </a:t>
                      </a:r>
                      <a:r>
                        <a:rPr lang="en-US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Fe</a:t>
                      </a:r>
                      <a:r>
                        <a:rPr lang="ru-RU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; 5</a:t>
                      </a:r>
                      <a:r>
                        <a:rPr lang="en-US" sz="2900" kern="14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WC</a:t>
                      </a:r>
                      <a:r>
                        <a:rPr lang="ru-RU" sz="2900" kern="1400" baseline="-250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</a:rPr>
                        <a:t>нано</a:t>
                      </a:r>
                      <a:endParaRPr lang="ru-RU" sz="1900" kern="14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8283" marR="138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22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4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76213" y="461962"/>
            <a:ext cx="11839575" cy="3857626"/>
            <a:chOff x="123825" y="1228724"/>
            <a:chExt cx="11839575" cy="385762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" y="1228725"/>
              <a:ext cx="3857625" cy="385762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1228725"/>
              <a:ext cx="3857625" cy="385762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75" y="1228724"/>
              <a:ext cx="3857625" cy="3857625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463118" y="5051491"/>
            <a:ext cx="1125855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hangingPunct="0">
              <a:spcBef>
                <a:spcPts val="600"/>
              </a:spcBef>
              <a:spcAft>
                <a:spcPts val="0"/>
              </a:spcAft>
            </a:pP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Структура </a:t>
            </a: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спеченных </a:t>
            </a:r>
            <a:r>
              <a:rPr lang="ru-RU" sz="3600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сплавов, ×500</a:t>
            </a: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</a:p>
          <a:p>
            <a:pPr indent="228600" algn="ctr" hangingPunct="0">
              <a:spcBef>
                <a:spcPts val="600"/>
              </a:spcBef>
              <a:spcAft>
                <a:spcPts val="0"/>
              </a:spcAft>
            </a:pP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</a:t>
            </a:r>
            <a:r>
              <a:rPr lang="ru-RU" sz="3600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а) – сплав №1, (б) – сплав №2, (в) – сплав №3</a:t>
            </a:r>
            <a:endParaRPr lang="ru-RU" sz="3600" kern="1400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4032" y="4391221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4187" y="4391221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(б)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48769" y="4391221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66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80734" y="153157"/>
            <a:ext cx="11630532" cy="4309911"/>
            <a:chOff x="95250" y="1100138"/>
            <a:chExt cx="11630532" cy="430991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1100138"/>
              <a:ext cx="5753100" cy="4309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234" y="1100138"/>
              <a:ext cx="5746548" cy="4309911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314325" y="5220629"/>
            <a:ext cx="11563350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Структура </a:t>
            </a:r>
            <a:r>
              <a:rPr lang="ru-RU" sz="3600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сплава №3:</a:t>
            </a:r>
            <a:endParaRPr lang="ru-RU" sz="3600" kern="1400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indent="228600" algn="ctr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(а) – ×1000; (б) – ×20000</a:t>
            </a:r>
            <a:endParaRPr lang="ru-RU" sz="3600" kern="1400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6291" y="465718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(а)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06999" y="465610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3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0" y="132118"/>
            <a:ext cx="11305750" cy="4352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956440"/>
            <a:ext cx="12192000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hangingPunct="0">
              <a:spcBef>
                <a:spcPts val="600"/>
              </a:spcBef>
              <a:spcAft>
                <a:spcPts val="0"/>
              </a:spcAft>
            </a:pP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Схема </a:t>
            </a: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процесса массопереноса</a:t>
            </a:r>
            <a:endParaRPr lang="ru-RU" sz="3600" kern="1400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indent="228600" algn="ctr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(а) – </a:t>
            </a: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без добавления тугоплавких частиц; </a:t>
            </a:r>
          </a:p>
          <a:p>
            <a:pPr indent="228600" algn="ctr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</a:t>
            </a:r>
            <a:r>
              <a:rPr lang="ru-RU" sz="3600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б) – </a:t>
            </a:r>
            <a:r>
              <a:rPr lang="ru-RU" sz="3600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 добавлением тугоплавких частиц</a:t>
            </a:r>
            <a:endParaRPr lang="ru-RU" sz="3600" kern="1400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6291" y="4536616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4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(а)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06999" y="4535534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400" dirty="0" smtClean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24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290" y="1577153"/>
            <a:ext cx="10515600" cy="1363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latin typeface="Bahnschrift" panose="020B0502040204020203" pitchFamily="34" charset="0"/>
              </a:rPr>
              <a:t>Спасибо за внимание!</a:t>
            </a:r>
            <a:endParaRPr lang="ru-RU" sz="80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21" y="4818241"/>
            <a:ext cx="11122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ndara" panose="020E0502030303020204" pitchFamily="34" charset="0"/>
                <a:ea typeface="Calibri" panose="020F0502020204030204" pitchFamily="34" charset="0"/>
              </a:rPr>
              <a:t>Исследование выполнено </a:t>
            </a:r>
            <a:r>
              <a:rPr lang="ru-RU" sz="2800" dirty="0" smtClean="0">
                <a:latin typeface="Candara" panose="020E0502030303020204" pitchFamily="34" charset="0"/>
                <a:ea typeface="Calibri" panose="020F0502020204030204" pitchFamily="34" charset="0"/>
              </a:rPr>
              <a:t>за счет </a:t>
            </a:r>
          </a:p>
          <a:p>
            <a:r>
              <a:rPr lang="ru-RU" sz="2800" dirty="0" smtClean="0">
                <a:latin typeface="Candara" panose="020E0502030303020204" pitchFamily="34" charset="0"/>
                <a:ea typeface="Calibri" panose="020F0502020204030204" pitchFamily="34" charset="0"/>
              </a:rPr>
              <a:t>гранта Российского </a:t>
            </a:r>
            <a:r>
              <a:rPr lang="ru-RU" sz="2800" dirty="0">
                <a:latin typeface="Candara" panose="020E0502030303020204" pitchFamily="34" charset="0"/>
                <a:ea typeface="Calibri" panose="020F0502020204030204" pitchFamily="34" charset="0"/>
              </a:rPr>
              <a:t>научного фонда </a:t>
            </a:r>
            <a:endParaRPr lang="ru-RU" sz="2800" dirty="0" smtClean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Candara" panose="020E0502030303020204" pitchFamily="34" charset="0"/>
                <a:ea typeface="Calibri" panose="020F0502020204030204" pitchFamily="34" charset="0"/>
              </a:rPr>
              <a:t>№ </a:t>
            </a:r>
            <a:r>
              <a:rPr lang="ru-RU" sz="2800" dirty="0">
                <a:latin typeface="Candara" panose="020E0502030303020204" pitchFamily="34" charset="0"/>
                <a:ea typeface="Calibri" panose="020F0502020204030204" pitchFamily="34" charset="0"/>
              </a:rPr>
              <a:t>23-29-00706</a:t>
            </a:r>
            <a:endParaRPr lang="ru-RU" sz="28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35261" b="30045"/>
          <a:stretch/>
        </p:blipFill>
        <p:spPr>
          <a:xfrm>
            <a:off x="6603023" y="4858069"/>
            <a:ext cx="5588977" cy="13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198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Candara</vt:lpstr>
      <vt:lpstr>Times New Roman</vt:lpstr>
      <vt:lpstr>Тема Office</vt:lpstr>
      <vt:lpstr>Влияние тугоплавких наночастиц на массоперенос при жидкофазном спекании порошковых материалов Fe-Cu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НАНОЧАСТИЦ ВОЛЬФРАМА НА СТРУКТУРООБРАЗОВАНИЕ ПРИ ЖИДКОФАЗНОМ СПЕКАНИИ ПОРОШКОВЫХ МАТЕРИАЛОВ CU-SN-CO-W</dc:title>
  <dc:creator>Учетная запись Майкрософт</dc:creator>
  <cp:lastModifiedBy>Александр</cp:lastModifiedBy>
  <cp:revision>28</cp:revision>
  <dcterms:created xsi:type="dcterms:W3CDTF">2023-11-14T09:02:03Z</dcterms:created>
  <dcterms:modified xsi:type="dcterms:W3CDTF">2024-05-26T19:33:57Z</dcterms:modified>
</cp:coreProperties>
</file>