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98" r:id="rId2"/>
    <p:sldId id="959" r:id="rId3"/>
    <p:sldId id="980" r:id="rId4"/>
    <p:sldId id="987" r:id="rId5"/>
    <p:sldId id="988" r:id="rId6"/>
    <p:sldId id="989" r:id="rId7"/>
    <p:sldId id="990" r:id="rId8"/>
    <p:sldId id="991" r:id="rId9"/>
    <p:sldId id="986" r:id="rId10"/>
    <p:sldId id="993" r:id="rId11"/>
  </p:sldIdLst>
  <p:sldSz cx="9144000" cy="5143500" type="screen16x9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896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7792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1688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5585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948129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337755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727381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117007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565"/>
    <a:srgbClr val="33CC33"/>
    <a:srgbClr val="00CC66"/>
    <a:srgbClr val="FF8B8B"/>
    <a:srgbClr val="CFDDED"/>
    <a:srgbClr val="C5D5E9"/>
    <a:srgbClr val="99FF99"/>
    <a:srgbClr val="D0D8E8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6020" autoAdjust="0"/>
  </p:normalViewPr>
  <p:slideViewPr>
    <p:cSldViewPr snapToGrid="0">
      <p:cViewPr varScale="1">
        <p:scale>
          <a:sx n="165" d="100"/>
          <a:sy n="165" d="100"/>
        </p:scale>
        <p:origin x="150" y="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2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35318-FA71-47D9-8278-5FA0107AECB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C68B6C-0BBC-44D2-8A5B-310EBE9622B2}" type="pres">
      <dgm:prSet presAssocID="{3DB35318-FA71-47D9-8278-5FA0107AEC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5D7433D-389F-4B1B-A4CE-083FCA2E324C}" type="presOf" srcId="{3DB35318-FA71-47D9-8278-5FA0107AECB8}" destId="{03C68B6C-0BBC-44D2-8A5B-310EBE9622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35318-FA71-47D9-8278-5FA0107AECB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C68B6C-0BBC-44D2-8A5B-310EBE9622B2}" type="pres">
      <dgm:prSet presAssocID="{3DB35318-FA71-47D9-8278-5FA0107AEC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F64339A-6F07-47F0-A8F7-67C7F41AC884}" type="presOf" srcId="{3DB35318-FA71-47D9-8278-5FA0107AECB8}" destId="{03C68B6C-0BBC-44D2-8A5B-310EBE9622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2" y="9442281"/>
            <a:ext cx="2951217" cy="497047"/>
          </a:xfrm>
          <a:prstGeom prst="rect">
            <a:avLst/>
          </a:prstGeom>
        </p:spPr>
        <p:txBody>
          <a:bodyPr vert="horz" lIns="91558" tIns="45780" rIns="91558" bIns="45780" rtlCol="0" anchor="b"/>
          <a:lstStyle>
            <a:lvl1pPr algn="r">
              <a:defRPr sz="1200"/>
            </a:lvl1pPr>
          </a:lstStyle>
          <a:p>
            <a:fld id="{B3213556-A873-458C-AC2E-69ACA9C55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850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1217" cy="497047"/>
          </a:xfrm>
          <a:prstGeom prst="rect">
            <a:avLst/>
          </a:prstGeom>
        </p:spPr>
        <p:txBody>
          <a:bodyPr vert="horz" lIns="91558" tIns="45780" rIns="91558" bIns="457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2" y="2"/>
            <a:ext cx="2951217" cy="497047"/>
          </a:xfrm>
          <a:prstGeom prst="rect">
            <a:avLst/>
          </a:prstGeom>
        </p:spPr>
        <p:txBody>
          <a:bodyPr vert="horz" lIns="91558" tIns="45780" rIns="91558" bIns="457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DEDD01-BCF7-4D52-AF95-02E4CE4AEE5A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7713"/>
            <a:ext cx="662463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8" tIns="45780" rIns="91558" bIns="4578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2741"/>
            <a:ext cx="5447666" cy="4473416"/>
          </a:xfrm>
          <a:prstGeom prst="rect">
            <a:avLst/>
          </a:prstGeom>
        </p:spPr>
        <p:txBody>
          <a:bodyPr vert="horz" lIns="91558" tIns="45780" rIns="91558" bIns="4578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281"/>
            <a:ext cx="2951217" cy="497047"/>
          </a:xfrm>
          <a:prstGeom prst="rect">
            <a:avLst/>
          </a:prstGeom>
        </p:spPr>
        <p:txBody>
          <a:bodyPr vert="horz" lIns="91558" tIns="45780" rIns="91558" bIns="457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ДСП № 11111111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2" y="9442281"/>
            <a:ext cx="2951217" cy="497047"/>
          </a:xfrm>
          <a:prstGeom prst="rect">
            <a:avLst/>
          </a:prstGeom>
        </p:spPr>
        <p:txBody>
          <a:bodyPr vert="horz" lIns="91558" tIns="45780" rIns="91558" bIns="457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D0F7C3-DAA4-42C4-AB65-6240A4B46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37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DB874-0E24-4E41-9F43-28B55353CE8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68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0F7C3-DAA4-42C4-AB65-6240A4B46E7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ДСП № 11111111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4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DB874-0E24-4E41-9F43-28B55353CE8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8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8500697" y="4816079"/>
            <a:ext cx="571500" cy="273844"/>
          </a:xfrm>
          <a:prstGeom prst="rect">
            <a:avLst/>
          </a:prstGeom>
        </p:spPr>
        <p:txBody>
          <a:bodyPr lIns="81610" tIns="40806" rIns="81610" bIns="40806" anchor="ctr"/>
          <a:lstStyle/>
          <a:p>
            <a:pPr algn="r" defTabSz="816104" fontAlgn="auto">
              <a:spcBef>
                <a:spcPts val="0"/>
              </a:spcBef>
              <a:spcAft>
                <a:spcPts val="0"/>
              </a:spcAft>
              <a:defRPr/>
            </a:pPr>
            <a:fld id="{D7EC90D7-AAD1-4560-8BB6-B3E1E002B870}" type="slidenum">
              <a:rPr lang="ru-RU" sz="1400" b="1" i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pPr algn="r" defTabSz="81610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46702352"/>
              </p:ext>
            </p:extLst>
          </p:nvPr>
        </p:nvGraphicFramePr>
        <p:xfrm>
          <a:off x="85725" y="76200"/>
          <a:ext cx="50323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Image" r:id="rId4" imgW="3639058" imgH="4763165" progId="">
                  <p:embed/>
                </p:oleObj>
              </mc:Choice>
              <mc:Fallback>
                <p:oleObj name="Image" r:id="rId4" imgW="3639058" imgH="4763165" progId="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76200"/>
                        <a:ext cx="503238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90" descr="C:\Users\yaskov\Desktop\l_ptc_splash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9" y="84221"/>
            <a:ext cx="554681" cy="7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8500697" y="4816079"/>
            <a:ext cx="571500" cy="273844"/>
          </a:xfrm>
          <a:prstGeom prst="rect">
            <a:avLst/>
          </a:prstGeom>
        </p:spPr>
        <p:txBody>
          <a:bodyPr lIns="81610" tIns="40806" rIns="81610" bIns="40806" anchor="ctr"/>
          <a:lstStyle/>
          <a:p>
            <a:pPr algn="r" defTabSz="816104" fontAlgn="auto">
              <a:spcBef>
                <a:spcPts val="0"/>
              </a:spcBef>
              <a:spcAft>
                <a:spcPts val="0"/>
              </a:spcAft>
              <a:defRPr/>
            </a:pPr>
            <a:fld id="{D7EC90D7-AAD1-4560-8BB6-B3E1E002B870}" type="slidenum">
              <a:rPr lang="ru-RU" sz="1200" b="1" i="0">
                <a:solidFill>
                  <a:schemeClr val="bg1"/>
                </a:solidFill>
                <a:latin typeface="+mn-lt"/>
                <a:cs typeface="Arial" pitchFamily="34" charset="0"/>
              </a:rPr>
              <a:pPr algn="r" defTabSz="81610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b="1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62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bg>
      <p:bgPr>
        <a:gradFill flip="none" rotWithShape="1">
          <a:gsLst>
            <a:gs pos="89000">
              <a:schemeClr val="tx2">
                <a:lumMod val="20000"/>
                <a:lumOff val="80000"/>
                <a:alpha val="51000"/>
              </a:schemeClr>
            </a:gs>
            <a:gs pos="0">
              <a:schemeClr val="bg2">
                <a:lumMod val="20000"/>
                <a:lumOff val="80000"/>
                <a:alpha val="51000"/>
              </a:schemeClr>
            </a:gs>
            <a:gs pos="100000">
              <a:schemeClr val="tx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90" descr="C:\Users\yaskov\Desktop\l_ptc_splash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9" y="84221"/>
            <a:ext cx="554681" cy="7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6"/>
          <p:cNvSpPr txBox="1">
            <a:spLocks/>
          </p:cNvSpPr>
          <p:nvPr userDrawn="1"/>
        </p:nvSpPr>
        <p:spPr>
          <a:xfrm>
            <a:off x="8500697" y="4816079"/>
            <a:ext cx="571500" cy="273844"/>
          </a:xfrm>
          <a:prstGeom prst="rect">
            <a:avLst/>
          </a:prstGeom>
        </p:spPr>
        <p:txBody>
          <a:bodyPr lIns="81610" tIns="40806" rIns="81610" bIns="40806" anchor="ctr"/>
          <a:lstStyle/>
          <a:p>
            <a:pPr algn="r" defTabSz="816104" fontAlgn="auto">
              <a:spcBef>
                <a:spcPts val="0"/>
              </a:spcBef>
              <a:spcAft>
                <a:spcPts val="0"/>
              </a:spcAft>
              <a:defRPr/>
            </a:pPr>
            <a:fld id="{D7EC90D7-AAD1-4560-8BB6-B3E1E002B870}" type="slidenum">
              <a:rPr lang="ru-RU" sz="1200" b="1" i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pPr algn="r" defTabSz="81610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b="1" i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6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2">
                <a:lumMod val="20000"/>
                <a:lumOff val="80000"/>
                <a:alpha val="51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2" r:id="rId2"/>
    <p:sldLayoutId id="21474840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389626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779252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168878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558503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92219" indent="-2922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diagramLayout" Target="../diagrams/layout1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diagramData" Target="../diagrams/data1.xml"/><Relationship Id="rId1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diagramLayout" Target="../diagrams/layout2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diagramData" Target="../diagrams/data2.xml"/><Relationship Id="rId1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6472" y="-77711"/>
            <a:ext cx="9186984" cy="5221211"/>
            <a:chOff x="-15778" y="-64549"/>
            <a:chExt cx="9186984" cy="696161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8794" y="-11619"/>
              <a:ext cx="9180000" cy="6908684"/>
              <a:chOff x="-8794" y="-11619"/>
              <a:chExt cx="9180000" cy="6908684"/>
            </a:xfrm>
          </p:grpSpPr>
          <p:pic>
            <p:nvPicPr>
              <p:cNvPr id="1026" name="Picture 2" descr="D:\Красильников\Media\ГЛАЗ\Пикчи\КартинкО\wallpappers\1c75b72d34506589741fcb8cd8887f42_full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46"/>
              <a:stretch/>
            </p:blipFill>
            <p:spPr bwMode="auto">
              <a:xfrm>
                <a:off x="-8794" y="-11619"/>
                <a:ext cx="9180000" cy="6908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D:\Красильников\Работа\СОЮЗ\Союз на Восточном\Картинки\pict4_2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0912" y="3795098"/>
                <a:ext cx="1353950" cy="2686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D:\Красильников\Работа\СОЮЗ\Союз на Восточном\Картинки\pict48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0062" y="4536937"/>
                <a:ext cx="2446815" cy="1944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1" name="Picture 13" descr="D:\Красильников\Работа\СОЮЗ\Союз на Восточном\Картинки\pict8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7055" y="156888"/>
                <a:ext cx="1693799" cy="2738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2" name="Picture 14" descr="D:\Красильников\Работа\СОЮЗ\Союз на Восточном\Картинки\pict1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3742" y="2703765"/>
                <a:ext cx="1006457" cy="1531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3" name="Picture 15" descr="D:\Красильников\Работа\СОЮЗ\Союз на Восточном\Картинки\pict55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3" y="4667005"/>
                <a:ext cx="2297136" cy="1781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3" name="Picture 3" descr="D:\Красильников\Работа\СОЮЗ\Союз на Восточном\Картинки\pict3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76" y="975734"/>
                <a:ext cx="2203902" cy="1733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4" name="Picture 4" descr="D:\Красильников\Работа\СОЮЗ\Союз на Восточном\Картинки\pict49.jp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033411" y="4536937"/>
                <a:ext cx="2386320" cy="1855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5" name="Picture 7" descr="D:\Красильников\Работа\СОЮЗ\Союз на Восточном\Картинки\pict1_3_2005_4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1678" y="994086"/>
                <a:ext cx="2842301" cy="1980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-15778" y="-64549"/>
              <a:ext cx="1337888" cy="574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100" dirty="0" smtClean="0">
                  <a:cs typeface="Arial" pitchFamily="34" charset="0"/>
                </a:rPr>
                <a:t>Sergey Krasilnikov</a:t>
              </a:r>
              <a:endParaRPr lang="ru-RU" sz="1100" dirty="0">
                <a:cs typeface="Arial" pitchFamily="34" charset="0"/>
              </a:endParaRPr>
            </a:p>
          </p:txBody>
        </p:sp>
      </p:grp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308080100"/>
              </p:ext>
            </p:extLst>
          </p:nvPr>
        </p:nvGraphicFramePr>
        <p:xfrm>
          <a:off x="466070" y="1437624"/>
          <a:ext cx="8114161" cy="231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972682" y="1942603"/>
            <a:ext cx="7790938" cy="1528352"/>
            <a:chOff x="229337" y="0"/>
            <a:chExt cx="7542381" cy="3086001"/>
          </a:xfrm>
          <a:scene3d>
            <a:camera prst="orthographicFront"/>
            <a:lightRig rig="threeP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48853" y="0"/>
              <a:ext cx="7403096" cy="308600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79000"/>
                </a:prstClr>
              </a:outerShdw>
            </a:effectLst>
            <a:sp3d>
              <a:bevelT w="127000" h="127000" prst="relaxedInset"/>
              <a:bevelB prst="relaxedInset"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229337" y="150646"/>
              <a:ext cx="7542381" cy="27847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spcAft>
                  <a:spcPts val="600"/>
                </a:spcAft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Применение FDM 3D-печати в производстве </a:t>
              </a:r>
              <a:endPara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1422400">
                <a:spcAft>
                  <a:spcPts val="600"/>
                </a:spcAft>
              </a:pP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деталей </a:t>
              </a: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 узлов изделий ракетно-космической </a:t>
              </a: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техники</a:t>
              </a:r>
            </a:p>
            <a:p>
              <a:pPr algn="ctr" defTabSz="1422400">
                <a:spcAft>
                  <a:spcPts val="600"/>
                </a:spcAft>
              </a:pP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Начальник конструкторского отдела наземного оборудования,</a:t>
              </a:r>
            </a:p>
            <a:p>
              <a:pPr algn="ctr" defTabSz="1422400">
                <a:spcAft>
                  <a:spcPts val="600"/>
                </a:spcAft>
              </a:pP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Матвеев Виталий Александрович </a:t>
              </a:r>
              <a:endParaRPr lang="ru-RU" sz="1200" dirty="0"/>
            </a:p>
          </p:txBody>
        </p:sp>
      </p:grpSp>
      <p:sp>
        <p:nvSpPr>
          <p:cNvPr id="25" name="Rectangle 1027"/>
          <p:cNvSpPr>
            <a:spLocks noChangeArrowheads="1"/>
          </p:cNvSpPr>
          <p:nvPr/>
        </p:nvSpPr>
        <p:spPr bwMode="auto">
          <a:xfrm>
            <a:off x="875209" y="228703"/>
            <a:ext cx="626469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9525">
            <a:noFill/>
            <a:miter lim="800000"/>
            <a:headEnd/>
            <a:tailEnd/>
          </a:ln>
          <a:effectLst>
            <a:outerShdw dist="12700" dir="2700000" algn="tl" rotWithShape="0">
              <a:schemeClr val="accent1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ru-RU" sz="2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</a:rPr>
              <a:t>АО</a:t>
            </a:r>
            <a:r>
              <a:rPr lang="en-US" sz="2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</a:rPr>
              <a:t>«Ракетно-космический центр «Прогресс»</a:t>
            </a:r>
            <a:endParaRPr lang="ru-RU" sz="1600" b="1" dirty="0">
              <a:ln w="19050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27" name="Picture 1390" descr="C:\Users\yaskov\Desktop\l_ptc_splash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9" y="84221"/>
            <a:ext cx="554681" cy="7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6472" y="-77711"/>
            <a:ext cx="9186984" cy="5221211"/>
            <a:chOff x="-15778" y="-64549"/>
            <a:chExt cx="9186984" cy="696161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8794" y="-11619"/>
              <a:ext cx="9180000" cy="6908684"/>
              <a:chOff x="-8794" y="-11619"/>
              <a:chExt cx="9180000" cy="6908684"/>
            </a:xfrm>
          </p:grpSpPr>
          <p:pic>
            <p:nvPicPr>
              <p:cNvPr id="1026" name="Picture 2" descr="D:\Красильников\Media\ГЛАЗ\Пикчи\КартинкО\wallpappers\1c75b72d34506589741fcb8cd8887f42_full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46"/>
              <a:stretch/>
            </p:blipFill>
            <p:spPr bwMode="auto">
              <a:xfrm>
                <a:off x="-8794" y="-11619"/>
                <a:ext cx="9180000" cy="6908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D:\Красильников\Работа\СОЮЗ\Союз на Восточном\Картинки\pict4_2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0912" y="3795098"/>
                <a:ext cx="1353950" cy="2686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D:\Красильников\Работа\СОЮЗ\Союз на Восточном\Картинки\pict48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0062" y="4536937"/>
                <a:ext cx="2446815" cy="1944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1" name="Picture 13" descr="D:\Красильников\Работа\СОЮЗ\Союз на Восточном\Картинки\pict8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7055" y="156888"/>
                <a:ext cx="1693799" cy="2738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2" name="Picture 14" descr="D:\Красильников\Работа\СОЮЗ\Союз на Восточном\Картинки\pict1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83" y="2708920"/>
                <a:ext cx="1006457" cy="1531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3" name="Picture 15" descr="D:\Красильников\Работа\СОЮЗ\Союз на Восточном\Картинки\pict55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3" y="4667005"/>
                <a:ext cx="2297136" cy="1781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3" name="Picture 3" descr="D:\Красильников\Работа\СОЮЗ\Союз на Восточном\Картинки\pict3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76" y="975734"/>
                <a:ext cx="2203902" cy="1733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4" name="Picture 4" descr="D:\Красильников\Работа\СОЮЗ\Союз на Восточном\Картинки\pict49.jp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033411" y="4536937"/>
                <a:ext cx="2386320" cy="1855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5" name="Picture 7" descr="D:\Красильников\Работа\СОЮЗ\Союз на Восточном\Картинки\pict1_3_2005_4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1678" y="994086"/>
                <a:ext cx="2842301" cy="1980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-15778" y="-64549"/>
              <a:ext cx="1337888" cy="574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100" dirty="0" smtClean="0">
                  <a:cs typeface="Arial" pitchFamily="34" charset="0"/>
                </a:rPr>
                <a:t>Sergey Krasilnikov</a:t>
              </a:r>
              <a:endParaRPr lang="ru-RU" sz="1100" dirty="0">
                <a:cs typeface="Arial" pitchFamily="34" charset="0"/>
              </a:endParaRPr>
            </a:p>
          </p:txBody>
        </p:sp>
      </p:grp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874538908"/>
              </p:ext>
            </p:extLst>
          </p:nvPr>
        </p:nvGraphicFramePr>
        <p:xfrm>
          <a:off x="466070" y="1437624"/>
          <a:ext cx="8114161" cy="231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1112494" y="1731745"/>
            <a:ext cx="7790938" cy="1528352"/>
            <a:chOff x="229337" y="0"/>
            <a:chExt cx="7542381" cy="3086001"/>
          </a:xfrm>
          <a:scene3d>
            <a:camera prst="orthographicFront"/>
            <a:lightRig rig="threeP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48853" y="0"/>
              <a:ext cx="7403096" cy="308600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79000"/>
                </a:prstClr>
              </a:outerShdw>
            </a:effectLst>
            <a:sp3d>
              <a:bevelT w="127000" h="127000" prst="relaxedInset"/>
              <a:bevelB prst="relaxedInset"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229337" y="150646"/>
              <a:ext cx="7542381" cy="27847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Elektra Text Pro" panose="02000503030000020004" pitchFamily="50" charset="-52"/>
                </a:rPr>
                <a:t>БЛАГОДАРЮ 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Elektra Text Pro" panose="02000503030000020004" pitchFamily="50" charset="-52"/>
                </a:rPr>
                <a:t>ЗА </a:t>
              </a:r>
              <a:r>
                <a:rPr lang="ru-RU" sz="2400" b="1" dirty="0" smtClean="0">
                  <a:solidFill>
                    <a:schemeClr val="bg1"/>
                  </a:solidFill>
                  <a:latin typeface="Elektra Text Pro" panose="02000503030000020004" pitchFamily="50" charset="-52"/>
                </a:rPr>
                <a:t>ВНИМАНИЕ</a:t>
              </a:r>
              <a:r>
                <a:rPr lang="en-US" sz="2400" b="1" dirty="0" smtClean="0">
                  <a:solidFill>
                    <a:schemeClr val="bg1"/>
                  </a:solidFill>
                  <a:latin typeface="Elektra Text Pro" panose="02000503030000020004" pitchFamily="50" charset="-52"/>
                </a:rPr>
                <a:t>!</a:t>
              </a:r>
              <a:endParaRPr lang="ru-RU" sz="2400" b="1" dirty="0">
                <a:solidFill>
                  <a:schemeClr val="bg1"/>
                </a:solidFill>
                <a:latin typeface="Elektra Text Pro" panose="02000503030000020004" pitchFamily="50" charset="-52"/>
              </a:endParaRPr>
            </a:p>
            <a:p>
              <a:pPr algn="ctr" defTabSz="1422400">
                <a:spcAft>
                  <a:spcPts val="600"/>
                </a:spcAft>
              </a:pP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Начальник конструкторского отдела наземного оборудования,</a:t>
              </a:r>
            </a:p>
            <a:p>
              <a:pPr algn="ctr" defTabSz="1422400">
                <a:spcAft>
                  <a:spcPts val="600"/>
                </a:spcAft>
              </a:pP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Матвеев Виталий Александрович </a:t>
              </a:r>
              <a:endParaRPr lang="ru-RU" sz="1200" dirty="0"/>
            </a:p>
          </p:txBody>
        </p:sp>
      </p:grpSp>
      <p:sp>
        <p:nvSpPr>
          <p:cNvPr id="25" name="Rectangle 1027"/>
          <p:cNvSpPr>
            <a:spLocks noChangeArrowheads="1"/>
          </p:cNvSpPr>
          <p:nvPr/>
        </p:nvSpPr>
        <p:spPr bwMode="auto">
          <a:xfrm>
            <a:off x="875209" y="228703"/>
            <a:ext cx="626469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9525">
            <a:noFill/>
            <a:miter lim="800000"/>
            <a:headEnd/>
            <a:tailEnd/>
          </a:ln>
          <a:effectLst>
            <a:outerShdw dist="12700" dir="2700000" algn="tl" rotWithShape="0">
              <a:schemeClr val="accent1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ru-RU" sz="2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</a:rPr>
              <a:t>АО</a:t>
            </a:r>
            <a:r>
              <a:rPr lang="en-US" sz="2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</a:rPr>
              <a:t>«Ракетно-космический центр «Прогресс»</a:t>
            </a:r>
            <a:endParaRPr lang="ru-RU" sz="1600" b="1" dirty="0">
              <a:ln w="19050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27" name="Picture 1390" descr="C:\Users\yaskov\Desktop\l_ptc_splash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9" y="84221"/>
            <a:ext cx="554681" cy="7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8096" y="586644"/>
            <a:ext cx="792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 производство изделий авиационно-космической техники ускорилось внедрение</a:t>
            </a:r>
            <a:b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аддитивных технологий, что обусловлено достижениями в области производства металлических и полимерных композиционных материалов (ПКМ). Такие известные компании-производители авиационно-космической техники, как Boeing, Airbus, SpaceX, </a:t>
            </a:r>
            <a:r>
              <a:rPr lang="ru-RU" sz="12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Blue</a:t>
            </a: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Origin</a:t>
            </a: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Rocket</a:t>
            </a: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Lab</a:t>
            </a: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и другие, с каждым годом в конструкциях своих изделий наращивают количество деталей и узлов, изготовленных с использованием 3D-печати. </a:t>
            </a:r>
          </a:p>
        </p:txBody>
      </p:sp>
      <p:sp>
        <p:nvSpPr>
          <p:cNvPr id="40" name="Прямоугольник 7"/>
          <p:cNvSpPr>
            <a:spLocks noChangeArrowheads="1"/>
          </p:cNvSpPr>
          <p:nvPr/>
        </p:nvSpPr>
        <p:spPr bwMode="auto">
          <a:xfrm>
            <a:off x="655320" y="98107"/>
            <a:ext cx="8488680" cy="58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64" tIns="47883" rIns="95764" bIns="47883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АКТУАЛЬНОСТЬ </a:t>
            </a:r>
            <a:r>
              <a:rPr lang="ru-RU" sz="1600" b="1" dirty="0">
                <a:solidFill>
                  <a:schemeClr val="bg1"/>
                </a:solidFill>
              </a:rPr>
              <a:t>ТЕМЫ ИССЛЕДОВАНИЯ</a:t>
            </a: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39368" y="1961380"/>
            <a:ext cx="7720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Внедрение аддитивных технологий в АО «РКЦ «</a:t>
            </a:r>
            <a:r>
              <a:rPr lang="ru-RU" sz="12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Прогресс</a:t>
            </a:r>
            <a:r>
              <a:rPr lang="ru-RU" sz="120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200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665979"/>
              </p:ext>
            </p:extLst>
          </p:nvPr>
        </p:nvGraphicFramePr>
        <p:xfrm>
          <a:off x="2126171" y="2350887"/>
          <a:ext cx="2115658" cy="159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Bitmap Image" r:id="rId4" imgW="5265360" imgH="3962520" progId="PBrush">
                  <p:embed/>
                </p:oleObj>
              </mc:Choice>
              <mc:Fallback>
                <p:oleObj name="Bitmap Image" r:id="rId4" imgW="5265360" imgH="39625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6171" y="2350887"/>
                        <a:ext cx="2115658" cy="1592006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135619"/>
              </p:ext>
            </p:extLst>
          </p:nvPr>
        </p:nvGraphicFramePr>
        <p:xfrm>
          <a:off x="370689" y="2350094"/>
          <a:ext cx="1640883" cy="161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Bitmap Image" r:id="rId6" imgW="5280840" imgH="5196960" progId="PBrush">
                  <p:embed/>
                </p:oleObj>
              </mc:Choice>
              <mc:Fallback>
                <p:oleObj name="Bitmap Image" r:id="rId6" imgW="5280840" imgH="51969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689" y="2350094"/>
                        <a:ext cx="1640883" cy="1614744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60" y="2328977"/>
            <a:ext cx="2176272" cy="16322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3577" y="2328977"/>
            <a:ext cx="1656413" cy="16322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3" name="Прямоугольник 42"/>
          <p:cNvSpPr/>
          <p:nvPr/>
        </p:nvSpPr>
        <p:spPr>
          <a:xfrm>
            <a:off x="341197" y="4074918"/>
            <a:ext cx="3923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2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Электронно-лучевая наплавка проволокой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966427" y="4067575"/>
            <a:ext cx="3923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FDM (Fused Deposition Modeling) </a:t>
            </a:r>
            <a:r>
              <a:rPr lang="ru-RU" sz="12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печать</a:t>
            </a:r>
          </a:p>
        </p:txBody>
      </p:sp>
    </p:spTree>
    <p:extLst>
      <p:ext uri="{BB962C8B-B14F-4D97-AF65-F5344CB8AC3E}">
        <p14:creationId xmlns:p14="http://schemas.microsoft.com/office/powerpoint/2010/main" val="2104110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655320" y="98107"/>
            <a:ext cx="8488680" cy="58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64" tIns="47883" rIns="95764" bIns="47883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ЦЕЛЬ </a:t>
            </a:r>
            <a:r>
              <a:rPr lang="ru-RU" sz="1600" b="1" dirty="0">
                <a:solidFill>
                  <a:schemeClr val="bg1"/>
                </a:solidFill>
              </a:rPr>
              <a:t>И ЗАДАЧИ ИССЛЕДОВАНИЯ</a:t>
            </a: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3147" y="638910"/>
            <a:ext cx="7635833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200" b="1" dirty="0" smtClean="0">
                <a:solidFill>
                  <a:schemeClr val="bg1"/>
                </a:solidFill>
              </a:rPr>
              <a:t>Целью исследования </a:t>
            </a:r>
            <a:r>
              <a:rPr lang="ru-RU" sz="1200" dirty="0">
                <a:solidFill>
                  <a:schemeClr val="bg1"/>
                </a:solidFill>
              </a:rPr>
              <a:t>является определение геометрии направляющего кронштейна для стыковки опорного конуса бокового блока ракеты-носителя (РН) в оголовок подпятника центрального блока РН</a:t>
            </a:r>
            <a:r>
              <a:rPr lang="ru-RU" sz="12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200" dirty="0" smtClean="0">
                <a:solidFill>
                  <a:schemeClr val="bg1"/>
                </a:solidFill>
              </a:rPr>
              <a:t>В </a:t>
            </a:r>
            <a:r>
              <a:rPr lang="ru-RU" sz="1200" dirty="0">
                <a:solidFill>
                  <a:schemeClr val="bg1"/>
                </a:solidFill>
              </a:rPr>
              <a:t>соответствии с вышепоставленной целью поставлены следующие </a:t>
            </a:r>
            <a:r>
              <a:rPr lang="ru-RU" sz="1200" b="1" dirty="0">
                <a:solidFill>
                  <a:schemeClr val="bg1"/>
                </a:solidFill>
              </a:rPr>
              <a:t>задачи исследования</a:t>
            </a:r>
            <a:r>
              <a:rPr lang="ru-RU" sz="1200" dirty="0" smtClean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</a:rPr>
              <a:t>1) разработать 3D-модели направляющего кронштейна;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</a:rPr>
              <a:t>2) провести FDM (</a:t>
            </a:r>
            <a:r>
              <a:rPr lang="ru-RU" sz="1200" dirty="0" err="1">
                <a:solidFill>
                  <a:schemeClr val="bg1"/>
                </a:solidFill>
              </a:rPr>
              <a:t>Fused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Deposition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Modeling</a:t>
            </a:r>
            <a:r>
              <a:rPr lang="ru-RU" sz="1200" dirty="0">
                <a:solidFill>
                  <a:schemeClr val="bg1"/>
                </a:solidFill>
              </a:rPr>
              <a:t>) 3D-печать опытных образцов кронштейнов из полимерных материалов;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</a:rPr>
              <a:t>3) провести экспериментальные работы по стыковке опорного корпуса бокового блока РН в оголовок подпятника центрального блока с применением напечатанных кронштейнов;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</a:rPr>
              <a:t>4) по результатам </a:t>
            </a:r>
            <a:r>
              <a:rPr lang="ru-RU" sz="1200" dirty="0" smtClean="0">
                <a:solidFill>
                  <a:schemeClr val="bg1"/>
                </a:solidFill>
              </a:rPr>
              <a:t>экспериментальных </a:t>
            </a:r>
            <a:r>
              <a:rPr lang="ru-RU" sz="1200" dirty="0">
                <a:solidFill>
                  <a:schemeClr val="bg1"/>
                </a:solidFill>
              </a:rPr>
              <a:t>работ выбрать оптимальную геометрию направляющего кронштейна для стыковки опорного конуса бокового блока РН в оголовок подпятника центрального блока РН.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3611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655320" y="98107"/>
            <a:ext cx="8488680" cy="58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64" tIns="47883" rIns="95764" bIns="47883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МАТЕРИАЛЫ И МЕТОДЫ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6300" y="777899"/>
            <a:ext cx="49797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200" dirty="0">
                <a:solidFill>
                  <a:schemeClr val="bg1"/>
                </a:solidFill>
              </a:rPr>
              <a:t>Разработка 3D-моделей направляющего кронштейна проведена в системе автоматизированного проектирования KOMPAS-3D.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200" dirty="0">
                <a:solidFill>
                  <a:schemeClr val="bg1"/>
                </a:solidFill>
              </a:rPr>
              <a:t>В качестве материала для изготовления опытных образцов направляющего кронштейна использован полимерный материал – полиактид (PLA).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200" dirty="0">
                <a:solidFill>
                  <a:schemeClr val="bg1"/>
                </a:solidFill>
              </a:rPr>
              <a:t>В качестве аддитивного оборудования для изготовления опытных образцов направляющего кронштейна использован FDM </a:t>
            </a:r>
            <a:r>
              <a:rPr lang="ru-RU" sz="1200">
                <a:solidFill>
                  <a:schemeClr val="bg1"/>
                </a:solidFill>
              </a:rPr>
              <a:t>3D-принтер </a:t>
            </a:r>
            <a:r>
              <a:rPr lang="ru-RU" sz="1200" smtClean="0">
                <a:solidFill>
                  <a:schemeClr val="bg1"/>
                </a:solidFill>
              </a:rPr>
              <a:t>иностранного производства </a:t>
            </a:r>
            <a:endParaRPr lang="ru-RU" sz="12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11" y="1097222"/>
            <a:ext cx="2684845" cy="19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2352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655320" y="98107"/>
            <a:ext cx="8488680" cy="58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64" tIns="47883" rIns="95764" bIns="47883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ОБСУЖДЕНИЕ И РЕЗУЛЬТАТЫ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0734" y="519673"/>
            <a:ext cx="7686375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200" dirty="0">
                <a:solidFill>
                  <a:schemeClr val="bg1"/>
                </a:solidFill>
              </a:rPr>
              <a:t>Вариации 3D-моделей и напечатанных образцов направляющего </a:t>
            </a:r>
            <a:r>
              <a:rPr lang="ru-RU" sz="1200" dirty="0" smtClean="0">
                <a:solidFill>
                  <a:schemeClr val="bg1"/>
                </a:solidFill>
              </a:rPr>
              <a:t>кронштейна: 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256294"/>
              </p:ext>
            </p:extLst>
          </p:nvPr>
        </p:nvGraphicFramePr>
        <p:xfrm>
          <a:off x="1819725" y="939011"/>
          <a:ext cx="524675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-модель кронштейна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Напечатанный образец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Рисунок 15" descr="C:\Users\1703_tsurikov\AppData\Local\Microsoft\Windows\INetCache\Content.Word\1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34" y="1571620"/>
            <a:ext cx="1581773" cy="15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1" name="Picture 9" descr="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87" y="1598823"/>
            <a:ext cx="1554004" cy="14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34" y="3254172"/>
            <a:ext cx="1615314" cy="154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87" y="3316084"/>
            <a:ext cx="1528220" cy="136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7574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655320" y="98107"/>
            <a:ext cx="8488680" cy="58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64" tIns="47883" rIns="95764" bIns="47883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ОБСУЖДЕНИЕ И РЕЗУЛЬТАТЫ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0734" y="519673"/>
            <a:ext cx="7686375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200" dirty="0">
                <a:solidFill>
                  <a:schemeClr val="bg1"/>
                </a:solidFill>
              </a:rPr>
              <a:t>Вариации 3D-моделей и напечатанных образцов направляющего </a:t>
            </a:r>
            <a:r>
              <a:rPr lang="ru-RU" sz="1200" dirty="0" smtClean="0">
                <a:solidFill>
                  <a:schemeClr val="bg1"/>
                </a:solidFill>
              </a:rPr>
              <a:t>кронштейна: 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12010"/>
              </p:ext>
            </p:extLst>
          </p:nvPr>
        </p:nvGraphicFramePr>
        <p:xfrm>
          <a:off x="1819725" y="939011"/>
          <a:ext cx="524675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-модель кронштейна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Напечатанный образец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70" y="1545806"/>
            <a:ext cx="1715941" cy="151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33" y="1548334"/>
            <a:ext cx="1631147" cy="15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37" y="3224911"/>
            <a:ext cx="1661274" cy="15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C:\Users\1703_tsurikov\AppData\Local\Microsoft\Windows\INetCache\Content.Word\44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33" y="3258286"/>
            <a:ext cx="1631147" cy="1474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54169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655320" y="98107"/>
            <a:ext cx="8488680" cy="58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64" tIns="47883" rIns="95764" bIns="47883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ОБСУЖДЕНИЕ И РЕЗУЛЬТАТЫ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0733" y="381173"/>
            <a:ext cx="7686375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200" dirty="0">
                <a:solidFill>
                  <a:schemeClr val="bg1"/>
                </a:solidFill>
              </a:rPr>
              <a:t>Экспериментальная отработка стыковки макета опорного конуса бокового блока РН к макету оголовка подпятника центрального блока РН: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16022"/>
              </p:ext>
            </p:extLst>
          </p:nvPr>
        </p:nvGraphicFramePr>
        <p:xfrm>
          <a:off x="1812410" y="993328"/>
          <a:ext cx="524675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Момент стыковки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Окончательная стыковка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6" y="1646200"/>
            <a:ext cx="20574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65" y="1655725"/>
            <a:ext cx="2000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71" y="3332163"/>
            <a:ext cx="20288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60" y="3379788"/>
            <a:ext cx="2000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36905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655320" y="98107"/>
            <a:ext cx="8488680" cy="58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64" tIns="47883" rIns="95764" bIns="47883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ОБСУЖДЕНИЕ И РЕЗУЛЬТАТЫ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0733" y="381173"/>
            <a:ext cx="7686375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200" dirty="0">
                <a:solidFill>
                  <a:schemeClr val="bg1"/>
                </a:solidFill>
              </a:rPr>
              <a:t>Экспериментальная отработка стыковки макета опорного конуса бокового блока РН к макету оголовка подпятника центрального блока РН: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575633"/>
              </p:ext>
            </p:extLst>
          </p:nvPr>
        </p:nvGraphicFramePr>
        <p:xfrm>
          <a:off x="1812410" y="993328"/>
          <a:ext cx="524675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Момент стыковки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Окончательная стыковка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20" y="1658253"/>
            <a:ext cx="20574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60" y="1658253"/>
            <a:ext cx="20478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20" y="3411030"/>
            <a:ext cx="20764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60" y="3411030"/>
            <a:ext cx="20478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10823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651510" y="90487"/>
            <a:ext cx="8481378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64" tIns="47883" rIns="95764" bIns="47883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ЗАКЛЮЧЕНИЕ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84068" y="894712"/>
            <a:ext cx="8787740" cy="3938546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292219" indent="-29221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42" indent="-2435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065" indent="-194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3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Таким образом, разработана, изготовлена и выбрана оптимальная геометрия направляющего кронштейна для стыковки опорного конуса бокового блока 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РН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оголовок подпятника центрального блока РН.</a:t>
            </a:r>
          </a:p>
          <a:p>
            <a:pPr marL="0" indent="0" algn="just">
              <a:lnSpc>
                <a:spcPct val="113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Кроме того, по результатам анализа проведенных экспериментальных работ сформулированы следующие основные аспекты целесообразности применения FDM 3D-печати полимерными материалами в производстве изделий ракетно-космической техники:</a:t>
            </a:r>
          </a:p>
          <a:p>
            <a:pPr marL="228600" indent="-228600" algn="just">
              <a:lnSpc>
                <a:spcPct val="113000"/>
              </a:lnSpc>
              <a:spcBef>
                <a:spcPts val="800"/>
              </a:spcBef>
              <a:spcAft>
                <a:spcPts val="800"/>
              </a:spcAft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Репрезентативность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напечатанных опытных образцов – точность геометрии и физические характеристики детали.  В демонстрируемом экспериментальной работе воздействие на напечатанные направляющие кронштейны не должны приводить к их деформации. </a:t>
            </a:r>
          </a:p>
          <a:p>
            <a:pPr marL="228600" indent="-228600" algn="just">
              <a:lnSpc>
                <a:spcPct val="113000"/>
              </a:lnSpc>
              <a:spcBef>
                <a:spcPts val="800"/>
              </a:spcBef>
              <a:spcAft>
                <a:spcPts val="800"/>
              </a:spcAft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скорость изготовления. Выбор  FDM 3D-печати должен производиться исходя из приоритетности сроков и существующих ограничений затрачиваемых средств. Должно проводиться сравнение себестоимости и временных затрат на изготовление полимерной детали методом FDM 3D-печати с «традиционными» вариантами изготовления детали или узла. Для рассматриваемой экспериментальной работы рассмотрен вариант использования кронштейнов из стали, изготовленных на фрезерном станке с ЧПУ. Технико-экономический расчет показал, что стоимость и скорость изготовления кронштейнов из стали привели к десяти кратному увеличению временных и финансовых ресурсов.</a:t>
            </a:r>
          </a:p>
          <a:p>
            <a:pPr marL="228600" indent="-228600" algn="just">
              <a:lnSpc>
                <a:spcPct val="113000"/>
              </a:lnSpc>
              <a:spcBef>
                <a:spcPts val="800"/>
              </a:spcBef>
              <a:spcAft>
                <a:spcPts val="800"/>
              </a:spcAft>
              <a:buAutoNum type="arabicPeriod"/>
            </a:pP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6566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16892</TotalTime>
  <Words>504</Words>
  <Application>Microsoft Office PowerPoint</Application>
  <PresentationFormat>Экран (16:9)</PresentationFormat>
  <Paragraphs>105</Paragraphs>
  <Slides>10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Elektra Text Pro</vt:lpstr>
      <vt:lpstr>Times New Roman</vt:lpstr>
      <vt:lpstr>Тема Office</vt:lpstr>
      <vt:lpstr>Image</vt:lpstr>
      <vt:lpstr>Bitmap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ГНП РКЦ "ЦСКБ-Прогресс"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Мясников М.Ю.</dc:creator>
  <cp:lastModifiedBy>Цуриков Евгений Игоревич</cp:lastModifiedBy>
  <cp:revision>1936</cp:revision>
  <cp:lastPrinted>2024-05-06T10:44:09Z</cp:lastPrinted>
  <dcterms:created xsi:type="dcterms:W3CDTF">2011-11-08T07:58:13Z</dcterms:created>
  <dcterms:modified xsi:type="dcterms:W3CDTF">2024-05-13T12:10:18Z</dcterms:modified>
</cp:coreProperties>
</file>