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63" r:id="rId3"/>
    <p:sldId id="259" r:id="rId4"/>
    <p:sldId id="264" r:id="rId5"/>
    <p:sldId id="265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8" autoAdjust="0"/>
    <p:restoredTop sz="96357" autoAdjust="0"/>
  </p:normalViewPr>
  <p:slideViewPr>
    <p:cSldViewPr snapToGrid="0" showGuides="1">
      <p:cViewPr varScale="1">
        <p:scale>
          <a:sx n="110" d="100"/>
          <a:sy n="110" d="100"/>
        </p:scale>
        <p:origin x="66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173F6-5732-4603-8A1C-D55EA6956552}" type="datetimeFigureOut">
              <a:rPr lang="ru-RU" smtClean="0"/>
              <a:t>27.05.2024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B5F7E-4042-4C1E-83D0-127CEA59D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657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 и </a:t>
            </a:r>
            <a:r>
              <a:rPr lang="ru-RU" dirty="0" err="1"/>
              <a:t>тд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7AA7E-E0A8-4565-AD79-17C2A5B8641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482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B5F7E-4042-4C1E-83D0-127CEA59DD3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8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Заметки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ru-RU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В МММС расчётная окружена атомами, которые погружены в упругую среду. Смещения этих атомов –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1200" i="1" kern="12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lang="ru-RU" sz="1200" b="1" i="1" kern="120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𝒖</m:t>
                        </m:r>
                      </m:e>
                    </m:acc>
                  </m:oMath>
                </a14:m>
                <a:r>
                  <a:rPr lang="ru-RU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находятся с помощью решений уравнений теории упругости с предположением, что они находятся на большом расстоянии от дефекта, а положения атомов в расчётной ячейки определяются с помощью вариационной процедуры. После релаксации атомов расчётной ячейки можно получить смещения для атомов шарового слоя и на основании этого рассчитать константу С. Далее можно рассчитать смещения атомов упругой зоны. Таким образом, структура основной расчётной ячейки и смещения для атомов упругой зоны определяются самосогласованным образом. </a:t>
                </a:r>
              </a:p>
            </p:txBody>
          </p:sp>
        </mc:Choice>
        <mc:Fallback xmlns="">
          <p:sp>
            <p:nvSpPr>
              <p:cNvPr id="3" name="Заметки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ru-RU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В МММС расчётная окружена атомами, которые погружены в упругую среду. Смещения этих атомов –  </a:t>
                </a:r>
                <a:r>
                  <a:rPr lang="ru-RU" sz="1200" b="1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𝒖 ⃗</a:t>
                </a:r>
                <a:r>
                  <a:rPr lang="ru-RU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находятся с помощью решений уравнений теории упругости с предположением, что они находятся на большом расстоянии от дефекта, а положения атомов в расчётной ячейки определяются с помощью вариационной процедуры. </a:t>
                </a:r>
                <a:endParaRPr lang="ru-RU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ru-RU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Мы используем многочастичные потенциалы.</a:t>
                </a:r>
                <a:r>
                  <a:rPr lang="ru-RU" sz="1200" kern="1200" baseline="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Которые представляют собой набор функций для описания взаимодействия атомов разного сорта. Так же мы используем модель усреднённого атома для получения концентрационной зависимости диффузионных характеристик. </a:t>
                </a:r>
                <a:endParaRPr lang="ru-RU" dirty="0"/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7AA7E-E0A8-4565-AD79-17C2A5B8641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635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В самом начале получались значения параметра решетки от концентрации.</a:t>
            </a:r>
            <a:r>
              <a:rPr lang="ru-RU" baseline="0" dirty="0"/>
              <a:t> Параметр решетки определялся из  условия минимума энергии идеальной системы.  Далее в центре РЯ ячейки создавалась вакансия путём удаления центрального атома на бесконечность, проводилась релаксация РЯ с помощью МММС. Далее зная новое состояние с минимальной энергий можно определить энергию образования вакансии. </a:t>
            </a:r>
          </a:p>
          <a:p>
            <a:r>
              <a:rPr lang="ru-RU" baseline="0" dirty="0"/>
              <a:t>Всё это повторялось с шагом по концентрации в 0.01.</a:t>
            </a:r>
            <a:endParaRPr lang="en-US" baseline="0" dirty="0"/>
          </a:p>
          <a:p>
            <a:r>
              <a:rPr lang="ru-RU" b="1" dirty="0"/>
              <a:t>Параметр решетки меняется немного, изменение энергии образования существенно, то и то нелинейно.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7AA7E-E0A8-4565-AD79-17C2A5B8641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687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В самом начале получались значения параметра решетки от концентрации.</a:t>
            </a:r>
            <a:r>
              <a:rPr lang="ru-RU" baseline="0" dirty="0"/>
              <a:t> Параметр решетки определялся из  условия минимума энергии идеальной системы.  Далее в центре РЯ ячейки создавалась вакансия путём удаления центрального атома на бесконечность, проводилась релаксация РЯ с помощью МММС. Далее зная новое состояние с минимальной энергий можно определить энергию образования вакансии. </a:t>
            </a:r>
          </a:p>
          <a:p>
            <a:r>
              <a:rPr lang="ru-RU" baseline="0" dirty="0"/>
              <a:t>Всё это повторялось с шагом по концентрации в 0.01.</a:t>
            </a:r>
            <a:endParaRPr lang="en-US" baseline="0" dirty="0"/>
          </a:p>
          <a:p>
            <a:r>
              <a:rPr lang="ru-RU" b="1" dirty="0"/>
              <a:t>Параметр решетки меняется немного, изменение энергии образования существенно, то и то нелинейно.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7AA7E-E0A8-4565-AD79-17C2A5B8641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549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29.05.2024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ICMSSTE 2024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A0BB-0625-4903-8485-4BE25B37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716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29.05.2024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ICMSSTE 2024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A0BB-0625-4903-8485-4BE25B37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97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29.05.2024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ICMSSTE 2024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A0BB-0625-4903-8485-4BE25B37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49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29.05.2024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ICMSSTE 2024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A0BB-0625-4903-8485-4BE25B37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176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29.05.2024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ICMSSTE 2024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A0BB-0625-4903-8485-4BE25B37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000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29.05.2024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ICMSSTE 2024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A0BB-0625-4903-8485-4BE25B37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232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29.05.2024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ICMSSTE 2024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A0BB-0625-4903-8485-4BE25B37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25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29.05.2024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ICMSSTE 2024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A0BB-0625-4903-8485-4BE25B37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58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29.05.2024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ICMSSTE 2024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A0BB-0625-4903-8485-4BE25B37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421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29.05.2024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ICMSSTE 2024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A0BB-0625-4903-8485-4BE25B37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973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29.05.2024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ICMSSTE 2024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A0BB-0625-4903-8485-4BE25B37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67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29.05.2024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ICMSSTE 2024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AA0BB-0625-4903-8485-4BE25B37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663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235" y="1246506"/>
            <a:ext cx="11621529" cy="2387600"/>
          </a:xfrm>
        </p:spPr>
        <p:txBody>
          <a:bodyPr>
            <a:normAutofit/>
          </a:bodyPr>
          <a:lstStyle/>
          <a:p>
            <a:r>
              <a:rPr lang="ru-RU" sz="3600" b="1" dirty="0"/>
              <a:t>Изучение концентрационных зависимостей диффузионных характеристик атомов в системе </a:t>
            </a:r>
            <a:r>
              <a:rPr lang="en-US" sz="3600" b="1" dirty="0"/>
              <a:t>Fe</a:t>
            </a:r>
            <a:r>
              <a:rPr lang="ru-RU" sz="3600" b="1" dirty="0"/>
              <a:t>-</a:t>
            </a:r>
            <a:r>
              <a:rPr lang="en-US" sz="3600" b="1" dirty="0"/>
              <a:t>Ni</a:t>
            </a:r>
            <a:r>
              <a:rPr lang="ru-RU" sz="3600" b="1" dirty="0"/>
              <a:t> методами компьютерного моделирования</a:t>
            </a:r>
            <a:endParaRPr lang="ru-RU" sz="36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93173" y="3634106"/>
            <a:ext cx="4228071" cy="759255"/>
          </a:xfrm>
        </p:spPr>
        <p:txBody>
          <a:bodyPr>
            <a:normAutofit fontScale="92500" lnSpcReduction="20000"/>
          </a:bodyPr>
          <a:lstStyle/>
          <a:p>
            <a:endParaRPr lang="ru-RU" b="1" dirty="0"/>
          </a:p>
          <a:p>
            <a:r>
              <a:rPr lang="ru-RU" u="sng" dirty="0"/>
              <a:t>Г. В. Сергеев</a:t>
            </a:r>
            <a:r>
              <a:rPr lang="ru-RU" u="sng" baseline="30000" dirty="0"/>
              <a:t>1</a:t>
            </a:r>
            <a:r>
              <a:rPr lang="ru-RU" dirty="0"/>
              <a:t>, А. В. Назаров </a:t>
            </a:r>
            <a:r>
              <a:rPr lang="ru-RU" baseline="30000" dirty="0"/>
              <a:t>1,2</a:t>
            </a:r>
            <a:endParaRPr lang="ru-RU" dirty="0"/>
          </a:p>
        </p:txBody>
      </p:sp>
      <p:pic>
        <p:nvPicPr>
          <p:cNvPr id="1028" name="Picture 4" descr="80-летие «МИФИ» | Государственный Кремлёвский Дворец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02723" cy="163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388074" y="4733734"/>
            <a:ext cx="97865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i="1" baseline="30000" dirty="0">
                <a:ea typeface="Times New Roman" panose="02020603050405020304" pitchFamily="18" charset="0"/>
              </a:rPr>
              <a:t>1</a:t>
            </a:r>
            <a:r>
              <a:rPr lang="ru-RU" i="1" dirty="0">
                <a:ea typeface="Times New Roman" panose="02020603050405020304" pitchFamily="18" charset="0"/>
              </a:rPr>
              <a:t>Национальный Исследовательский Ядерный Университет, МИФИ, Москва, Россия</a:t>
            </a:r>
            <a:endParaRPr lang="ru-RU" dirty="0">
              <a:effectLst/>
            </a:endParaRPr>
          </a:p>
          <a:p>
            <a:pPr algn="just">
              <a:spcAft>
                <a:spcPts val="600"/>
              </a:spcAft>
            </a:pPr>
            <a:r>
              <a:rPr lang="ru-RU" i="1" baseline="30000" dirty="0">
                <a:ea typeface="Times New Roman" panose="02020603050405020304" pitchFamily="18" charset="0"/>
              </a:rPr>
              <a:t>2</a:t>
            </a:r>
            <a:r>
              <a:rPr lang="ru-RU" i="1" dirty="0">
                <a:ea typeface="Times New Roman" panose="02020603050405020304" pitchFamily="18" charset="0"/>
              </a:rPr>
              <a:t>Национальный исследовательский центр "Курчатовский институт", Москва, Россия</a:t>
            </a:r>
            <a:endParaRPr lang="ru-RU" dirty="0">
              <a:effectLst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E141BE-8052-4BBE-BCA0-9EC5B030A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ICMSSTE 2024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94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8471" y="261258"/>
            <a:ext cx="11054225" cy="61669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u="sng" dirty="0"/>
              <a:t>Целью</a:t>
            </a:r>
            <a:r>
              <a:rPr lang="ru-RU" sz="3200" dirty="0"/>
              <a:t> данной работы является получение зависимости диффузионных характеристик от состава, для системы </a:t>
            </a:r>
            <a:r>
              <a:rPr lang="en-US" sz="3200" dirty="0"/>
              <a:t>Fe</a:t>
            </a:r>
            <a:r>
              <a:rPr lang="ru-RU" sz="3200" dirty="0"/>
              <a:t>-</a:t>
            </a:r>
            <a:r>
              <a:rPr lang="en-US" sz="3200" dirty="0"/>
              <a:t>Ni</a:t>
            </a:r>
            <a:r>
              <a:rPr lang="ru-RU" sz="3200" dirty="0"/>
              <a:t>, для последующего их использования при многомасштабном моделировании взаимной диффузии и диффузионных фазовых превращений в этом сплаве.</a:t>
            </a:r>
            <a:endParaRPr lang="en-US" sz="3200" dirty="0"/>
          </a:p>
          <a:p>
            <a:pPr marL="0" indent="0" algn="just">
              <a:buNone/>
            </a:pPr>
            <a:endParaRPr lang="ru-RU" sz="3200" dirty="0"/>
          </a:p>
          <a:p>
            <a:pPr marL="0" indent="0" algn="just">
              <a:buNone/>
            </a:pPr>
            <a:r>
              <a:rPr lang="ru-RU" sz="3200" b="1" u="sng" dirty="0"/>
              <a:t>Особенности</a:t>
            </a:r>
            <a:r>
              <a:rPr lang="en-US" sz="3200" b="1" u="sng" dirty="0"/>
              <a:t>:</a:t>
            </a:r>
            <a:r>
              <a:rPr lang="ru-RU" sz="3200" b="1" u="sng" dirty="0"/>
              <a:t>  </a:t>
            </a:r>
            <a:endParaRPr lang="en-US" sz="3200" b="1" u="sng" dirty="0"/>
          </a:p>
          <a:p>
            <a:pPr marL="514350" indent="-514350" algn="just">
              <a:buAutoNum type="arabicPeriod"/>
            </a:pPr>
            <a:r>
              <a:rPr lang="ru-RU" sz="3200" dirty="0"/>
              <a:t>Применение модифицированного метода молекулярной статики</a:t>
            </a:r>
            <a:r>
              <a:rPr lang="en-US" sz="3200" dirty="0"/>
              <a:t>*</a:t>
            </a:r>
            <a:r>
              <a:rPr lang="ru-RU" sz="3200" dirty="0"/>
              <a:t>.</a:t>
            </a:r>
            <a:endParaRPr lang="en-US" sz="3200" dirty="0"/>
          </a:p>
          <a:p>
            <a:pPr marL="514350" indent="-514350" algn="just">
              <a:buAutoNum type="arabicPeriod"/>
            </a:pPr>
            <a:r>
              <a:rPr lang="ru-RU" sz="3200" dirty="0"/>
              <a:t>Использование </a:t>
            </a:r>
            <a:r>
              <a:rPr lang="ru-RU" sz="3200" dirty="0" err="1"/>
              <a:t>многочастичных</a:t>
            </a:r>
            <a:r>
              <a:rPr lang="ru-RU" sz="3200" dirty="0"/>
              <a:t> </a:t>
            </a:r>
            <a:r>
              <a:rPr lang="en-US" sz="3200" dirty="0"/>
              <a:t>EAM </a:t>
            </a:r>
            <a:r>
              <a:rPr lang="ru-RU" sz="3200" dirty="0"/>
              <a:t>потенциалов</a:t>
            </a:r>
            <a:r>
              <a:rPr lang="en-US" sz="3200" dirty="0"/>
              <a:t>**.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29.05.2024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A0BB-0625-4903-8485-4BE25B374AE0}" type="slidenum">
              <a:rPr lang="ru-RU" smtClean="0"/>
              <a:t>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095158B-A8DC-464A-A164-FE5F97DFF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ICMSSTE 2024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714E8CE-083F-408D-BA52-BB190714290F}"/>
              </a:ext>
            </a:extLst>
          </p:cNvPr>
          <p:cNvSpPr/>
          <p:nvPr/>
        </p:nvSpPr>
        <p:spPr>
          <a:xfrm>
            <a:off x="136954" y="5331530"/>
            <a:ext cx="119180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ea typeface="Calibri" panose="020F0502020204030204" pitchFamily="34" charset="0"/>
              </a:rPr>
              <a:t>*</a:t>
            </a:r>
            <a:r>
              <a:rPr lang="en-US" sz="1600" dirty="0" err="1"/>
              <a:t>Valikova</a:t>
            </a:r>
            <a:r>
              <a:rPr lang="en-US" sz="1600" dirty="0"/>
              <a:t> I. V., </a:t>
            </a:r>
            <a:r>
              <a:rPr lang="en-US" sz="1600" dirty="0" err="1"/>
              <a:t>Nazarov</a:t>
            </a:r>
            <a:r>
              <a:rPr lang="en-US" sz="1600" dirty="0"/>
              <a:t> A. V. Simulation of characteristics determining pressure effects on self-diffusion in BCC and FCC metals //The Physics of Metals and Metallography. – 2010. </a:t>
            </a:r>
            <a:endParaRPr lang="ru-RU" sz="1600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8B133A5-ECB6-428F-A865-381B25CB5B3B}"/>
              </a:ext>
            </a:extLst>
          </p:cNvPr>
          <p:cNvSpPr/>
          <p:nvPr/>
        </p:nvSpPr>
        <p:spPr>
          <a:xfrm>
            <a:off x="136954" y="5879881"/>
            <a:ext cx="119180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ea typeface="Calibri" panose="020F0502020204030204" pitchFamily="34" charset="0"/>
              </a:rPr>
              <a:t>*</a:t>
            </a:r>
            <a:r>
              <a:rPr lang="en-US" sz="1600" dirty="0">
                <a:ea typeface="Calibri" panose="020F0502020204030204" pitchFamily="34" charset="0"/>
              </a:rPr>
              <a:t>*</a:t>
            </a:r>
            <a:r>
              <a:rPr lang="en-US" sz="1600" dirty="0"/>
              <a:t>Bonny G., Castin N., </a:t>
            </a:r>
            <a:r>
              <a:rPr lang="en-US" sz="1600" dirty="0" err="1"/>
              <a:t>Terentyev</a:t>
            </a:r>
            <a:r>
              <a:rPr lang="en-US" sz="1600" dirty="0"/>
              <a:t> D. Interatomic potential for studying ageing under irradiation in stainless steels: the </a:t>
            </a:r>
            <a:r>
              <a:rPr lang="en-US" sz="1600" dirty="0" err="1"/>
              <a:t>FeNiCr</a:t>
            </a:r>
            <a:r>
              <a:rPr lang="en-US" sz="1600" dirty="0"/>
              <a:t> model alloy //Modelling and Simulation in Materials Science and Engineering. – 2013.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249885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794"/>
            <a:ext cx="10515600" cy="1325563"/>
          </a:xfrm>
        </p:spPr>
        <p:txBody>
          <a:bodyPr/>
          <a:lstStyle/>
          <a:p>
            <a:r>
              <a:rPr lang="ru-RU" dirty="0"/>
              <a:t>Модель</a:t>
            </a:r>
          </a:p>
        </p:txBody>
      </p:sp>
      <p:pic>
        <p:nvPicPr>
          <p:cNvPr id="4" name="Рисунок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4075" y="2373048"/>
            <a:ext cx="3904023" cy="267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6353433" y="1304029"/>
            <a:ext cx="58385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kern="150" dirty="0">
                <a:ea typeface="Noto Sans CJK SC Regular"/>
                <a:cs typeface="FreeSans"/>
              </a:rPr>
              <a:t>I – расчетная ячейка</a:t>
            </a:r>
            <a:endParaRPr lang="en-US" kern="150" dirty="0">
              <a:ea typeface="Noto Sans CJK SC Regular"/>
              <a:cs typeface="FreeSans"/>
            </a:endParaRPr>
          </a:p>
          <a:p>
            <a:r>
              <a:rPr lang="ru-RU" kern="150" dirty="0">
                <a:ea typeface="Noto Sans CJK SC Regular"/>
                <a:cs typeface="FreeSans"/>
              </a:rPr>
              <a:t>II – атомы, которые погружены в упругую среду</a:t>
            </a:r>
            <a:br>
              <a:rPr lang="ru-RU" kern="150" dirty="0">
                <a:ea typeface="Noto Sans CJK SC Regular"/>
                <a:cs typeface="FreeSans"/>
              </a:rPr>
            </a:br>
            <a:r>
              <a:rPr lang="ru-RU" kern="150" dirty="0">
                <a:ea typeface="Noto Sans CJK SC Regular"/>
                <a:cs typeface="FreeSans"/>
              </a:rPr>
              <a:t>III – атомы сферического слоя, с помощью которых определяется константа </a:t>
            </a:r>
            <a:r>
              <a:rPr lang="ru-RU" i="1" kern="150" dirty="0">
                <a:ea typeface="Noto Sans CJK SC Regular"/>
                <a:cs typeface="FreeSans"/>
              </a:rPr>
              <a:t>C</a:t>
            </a:r>
            <a:endParaRPr lang="ru-RU" sz="1600" i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" name="Номер слайда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EC99A-BB73-46B4-B370-1DC182CAD8AF}" type="slidenum">
              <a:rPr lang="ru-RU" smtClean="0"/>
              <a:t>3</a:t>
            </a:fld>
            <a:endParaRPr lang="ru-RU" dirty="0"/>
          </a:p>
        </p:txBody>
      </p:sp>
      <p:sp>
        <p:nvSpPr>
          <p:cNvPr id="22" name="Дата 21"/>
          <p:cNvSpPr>
            <a:spLocks noGrp="1"/>
          </p:cNvSpPr>
          <p:nvPr>
            <p:ph type="dt" sz="half" idx="10"/>
          </p:nvPr>
        </p:nvSpPr>
        <p:spPr>
          <a:xfrm>
            <a:off x="825307" y="6368213"/>
            <a:ext cx="2743200" cy="365125"/>
          </a:xfrm>
        </p:spPr>
        <p:txBody>
          <a:bodyPr/>
          <a:lstStyle/>
          <a:p>
            <a:r>
              <a:rPr lang="ru-RU" dirty="0"/>
              <a:t>29.05.2024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95533" y="1427092"/>
            <a:ext cx="58385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kern="150" dirty="0"/>
              <a:t>В этой работе использовалась модель в которой реализуется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модифицированный метод молекулярной статики</a:t>
            </a:r>
            <a:r>
              <a:rPr lang="ru-RU" dirty="0"/>
              <a:t>*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0" y="1082040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6413034" y="2551070"/>
            <a:ext cx="2282834" cy="7794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Релаксация атомов </a:t>
            </a:r>
            <a:r>
              <a: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</a:t>
            </a:r>
            <a:r>
              <a:rPr lang="ru-RU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зоны</a:t>
            </a:r>
            <a:endParaRPr lang="ru-RU" sz="11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887282" y="3988192"/>
            <a:ext cx="2239717" cy="7774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Расчёт смещений атомов </a:t>
            </a:r>
            <a:r>
              <a: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</a:t>
            </a:r>
            <a:r>
              <a:rPr lang="ru-RU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зоны</a:t>
            </a:r>
            <a:endParaRPr lang="ru-RU" sz="11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8695868" y="2618438"/>
            <a:ext cx="622547" cy="607310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9335362" y="2520656"/>
            <a:ext cx="2280212" cy="7599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Расчёт константы С, используя смещения атомов сферического слоя </a:t>
            </a: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III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Стрелка углом 34"/>
          <p:cNvSpPr/>
          <p:nvPr/>
        </p:nvSpPr>
        <p:spPr>
          <a:xfrm rot="10800000">
            <a:off x="10103997" y="3294953"/>
            <a:ext cx="1510846" cy="1325128"/>
          </a:xfrm>
          <a:prstGeom prst="bentArrow">
            <a:avLst>
              <a:gd name="adj1" fmla="val 25000"/>
              <a:gd name="adj2" fmla="val 15510"/>
              <a:gd name="adj3" fmla="val 25000"/>
              <a:gd name="adj4" fmla="val 43750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Стрелка углом 35"/>
          <p:cNvSpPr/>
          <p:nvPr/>
        </p:nvSpPr>
        <p:spPr>
          <a:xfrm rot="16200000">
            <a:off x="6460702" y="3223228"/>
            <a:ext cx="1296309" cy="1510847"/>
          </a:xfrm>
          <a:prstGeom prst="bentArrow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2373684" y="4980399"/>
                <a:ext cx="3506729" cy="8712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ru-RU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limLoc m:val="undOvr"/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ru-RU" i="1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3684" y="4980399"/>
                <a:ext cx="3506729" cy="8712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502611" y="5067552"/>
                <a:ext cx="1143198" cy="6369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acc>
                      <m:r>
                        <a:rPr lang="ru-R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i="1">
                          <a:latin typeface="Cambria Math" panose="02040503050406030204" pitchFamily="18" charset="0"/>
                        </a:rPr>
                        <m:t>𝐶</m:t>
                      </m:r>
                      <m:f>
                        <m:f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acc>
                        </m:num>
                        <m:den>
                          <m:sSup>
                            <m:sSup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ru-RU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i="1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611" y="5067552"/>
                <a:ext cx="1143198" cy="6369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Стрелка вниз 38"/>
          <p:cNvSpPr/>
          <p:nvPr/>
        </p:nvSpPr>
        <p:spPr>
          <a:xfrm rot="16200000">
            <a:off x="1768632" y="5044291"/>
            <a:ext cx="416515" cy="747584"/>
          </a:xfrm>
          <a:prstGeom prst="downArrow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2C9BA83-F2CA-47ED-86D2-4C6E6F3B5A4F}"/>
                  </a:ext>
                </a:extLst>
              </p:cNvPr>
              <p:cNvSpPr txBox="1"/>
              <p:nvPr/>
            </p:nvSpPr>
            <p:spPr>
              <a:xfrm>
                <a:off x="3859150" y="2144324"/>
                <a:ext cx="1837896" cy="6369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acc>
                      <m:r>
                        <a:rPr lang="ru-RU" b="1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b="0" i="1">
                          <a:latin typeface="Cambria Math" panose="02040503050406030204" pitchFamily="18" charset="0"/>
                        </a:rPr>
                        <m:t>𝐶</m:t>
                      </m:r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ru-RU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ru-RU" b="1" i="0">
                                  <a:latin typeface="Cambria Math" panose="02040503050406030204" pitchFamily="18" charset="0"/>
                                </a:rPr>
                                <m:t>𝐫</m:t>
                              </m:r>
                            </m:e>
                          </m:acc>
                        </m:num>
                        <m:den>
                          <m:sSup>
                            <m:sSupPr>
                              <m:ctrlPr>
                                <a:rPr lang="ru-RU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b="1" i="0">
                                  <a:latin typeface="Cambria Math" panose="02040503050406030204" pitchFamily="18" charset="0"/>
                                </a:rPr>
                                <m:t>𝐫</m:t>
                              </m:r>
                            </m:e>
                            <m:sup>
                              <m:r>
                                <a:rPr lang="ru-RU" b="1" i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2C9BA83-F2CA-47ED-86D2-4C6E6F3B5A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9150" y="2144324"/>
                <a:ext cx="1837896" cy="63696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4E7B66E-0165-41E8-A3B3-DB736EB70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ICMSSTE 2024</a:t>
            </a:r>
            <a:endParaRPr lang="ru-RU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D1CFB3-F46B-489C-9479-00558463912D}"/>
              </a:ext>
            </a:extLst>
          </p:cNvPr>
          <p:cNvSpPr txBox="1"/>
          <p:nvPr/>
        </p:nvSpPr>
        <p:spPr>
          <a:xfrm>
            <a:off x="6134100" y="4843482"/>
            <a:ext cx="60579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effectLst/>
                <a:ea typeface="Times New Roman" panose="02020603050405020304" pitchFamily="18" charset="0"/>
              </a:rPr>
              <a:t>Таким образом, структура основной расчётной ячейки и смещения для атомов упругой зоны определяются </a:t>
            </a:r>
            <a:r>
              <a:rPr lang="ru-RU" sz="1800" dirty="0">
                <a:solidFill>
                  <a:schemeClr val="accent2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самосогласованным образом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в ходе </a:t>
            </a:r>
            <a:r>
              <a:rPr lang="ru-RU" dirty="0">
                <a:ea typeface="Times New Roman" panose="02020603050405020304" pitchFamily="18" charset="0"/>
              </a:rPr>
              <a:t>следующей </a:t>
            </a:r>
            <a:r>
              <a:rPr lang="ru-RU" sz="1800" dirty="0">
                <a:solidFill>
                  <a:schemeClr val="accent2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итерационной процедуры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: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1) 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смещение атомов в </a:t>
            </a:r>
            <a:r>
              <a:rPr lang="ru-RU" sz="1800" kern="150" dirty="0">
                <a:effectLst/>
                <a:ea typeface="Noto Sans CJK SC Regular"/>
              </a:rPr>
              <a:t>III зоне </a:t>
            </a:r>
            <a:br>
              <a:rPr lang="en-US" sz="1800" kern="150" dirty="0">
                <a:effectLst/>
                <a:ea typeface="Noto Sans CJK SC Regular"/>
              </a:rPr>
            </a:br>
            <a:r>
              <a:rPr lang="en-US" kern="150" dirty="0">
                <a:ea typeface="Noto Sans CJK SC Regular"/>
              </a:rPr>
              <a:t>2) </a:t>
            </a:r>
            <a:r>
              <a:rPr lang="ru-RU" sz="1800" kern="150" dirty="0">
                <a:effectLst/>
                <a:ea typeface="Noto Sans CJK SC Regular"/>
              </a:rPr>
              <a:t>вариация координат атомов РЯ и </a:t>
            </a:r>
            <a:r>
              <a:rPr lang="en-US" sz="1800" kern="150" dirty="0">
                <a:effectLst/>
                <a:ea typeface="Noto Sans CJK SC Regular"/>
              </a:rPr>
              <a:t>3) </a:t>
            </a:r>
            <a:r>
              <a:rPr lang="ru-RU" sz="1800" kern="150" dirty="0">
                <a:effectLst/>
                <a:ea typeface="Noto Sans CJK SC Regular"/>
              </a:rPr>
              <a:t>расчёт константы С</a:t>
            </a:r>
            <a:r>
              <a:rPr lang="en-US" sz="1800" kern="150" dirty="0">
                <a:effectLst/>
                <a:ea typeface="Noto Sans CJK SC Regular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1543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49"/>
            <a:ext cx="2743200" cy="365125"/>
          </a:xfrm>
        </p:spPr>
        <p:txBody>
          <a:bodyPr/>
          <a:lstStyle/>
          <a:p>
            <a:r>
              <a:rPr lang="ru-RU"/>
              <a:t>29.05.2024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49"/>
            <a:ext cx="2743200" cy="365125"/>
          </a:xfrm>
        </p:spPr>
        <p:txBody>
          <a:bodyPr/>
          <a:lstStyle/>
          <a:p>
            <a:fld id="{635EC99A-BB73-46B4-B370-1DC182CAD8AF}" type="slidenum">
              <a:rPr lang="ru-RU" smtClean="0"/>
              <a:t>4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19808" y="6017795"/>
            <a:ext cx="49844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ea typeface="Calibri" panose="020F0502020204030204" pitchFamily="34" charset="0"/>
              </a:rPr>
              <a:t>Зависимость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</a:rPr>
              <a:t>энергии образования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ru-RU" sz="1600" dirty="0">
                <a:ea typeface="Calibri" panose="020F0502020204030204" pitchFamily="34" charset="0"/>
              </a:rPr>
              <a:t>вакансии от состава</a:t>
            </a:r>
            <a:endParaRPr lang="ru-RU" sz="16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0" y="1082040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F6A54504-A4CD-4A3B-9A65-CD58ABEE3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032"/>
            <a:ext cx="11800566" cy="1325563"/>
          </a:xfrm>
        </p:spPr>
        <p:txBody>
          <a:bodyPr>
            <a:normAutofit/>
          </a:bodyPr>
          <a:lstStyle/>
          <a:p>
            <a:r>
              <a:rPr lang="ru-RU" dirty="0"/>
              <a:t>Результаты моделирования для системы Fe-Ni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445" y="2145049"/>
            <a:ext cx="5085140" cy="396654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752053E6-9F41-4FD5-AB01-485AD9AFE353}"/>
                  </a:ext>
                </a:extLst>
              </p:cNvPr>
              <p:cNvSpPr/>
              <p:nvPr/>
            </p:nvSpPr>
            <p:spPr>
              <a:xfrm>
                <a:off x="2209800" y="1179975"/>
                <a:ext cx="2165593" cy="4181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  <m:sup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𝑓</m:t>
                          </m:r>
                        </m:sup>
                      </m:sSubSup>
                      <m:r>
                        <a:rPr lang="ru-RU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p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𝑣</m:t>
                          </m:r>
                        </m:sup>
                      </m:sSup>
                      <m:r>
                        <a:rPr lang="ru-RU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p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ru-RU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i="1" dirty="0"/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752053E6-9F41-4FD5-AB01-485AD9AFE3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1179975"/>
                <a:ext cx="2165593" cy="4181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Рисунок 15"/>
          <p:cNvPicPr/>
          <p:nvPr/>
        </p:nvPicPr>
        <p:blipFill>
          <a:blip r:embed="rId5"/>
          <a:stretch>
            <a:fillRect/>
          </a:stretch>
        </p:blipFill>
        <p:spPr>
          <a:xfrm>
            <a:off x="6565264" y="2311756"/>
            <a:ext cx="4392295" cy="358292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996940" y="5894684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kern="150" dirty="0">
                <a:ea typeface="Noto Sans CJK SC Regular"/>
              </a:rPr>
              <a:t>Зависимость </a:t>
            </a:r>
            <a:r>
              <a:rPr lang="ru-RU" sz="1600" kern="150" dirty="0">
                <a:solidFill>
                  <a:schemeClr val="accent2">
                    <a:lumMod val="75000"/>
                  </a:schemeClr>
                </a:solidFill>
                <a:ea typeface="Noto Sans CJK SC Regular"/>
              </a:rPr>
              <a:t>активационного барьера</a:t>
            </a:r>
            <a:r>
              <a:rPr lang="ru-RU" sz="1600" kern="150" dirty="0">
                <a:ea typeface="Noto Sans CJK SC Regular"/>
              </a:rPr>
              <a:t> при скачках атома определённого сорта в вакансию от состава</a:t>
            </a:r>
            <a:endParaRPr lang="ru-RU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864594" y="1291206"/>
                <a:ext cx="15436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ru-RU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sup>
                      </m:sSup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p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𝑣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4594" y="1291206"/>
                <a:ext cx="1543628" cy="369332"/>
              </a:xfrm>
              <a:prstGeom prst="rect">
                <a:avLst/>
              </a:prstGeom>
              <a:blipFill>
                <a:blip r:embed="rId6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237395" y="1595984"/>
                <a:ext cx="3935949" cy="344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16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ru-RU" sz="16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p>
                        <m:r>
                          <a:rPr lang="ru-RU" sz="16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𝑣</m:t>
                        </m:r>
                      </m:sup>
                    </m:sSup>
                    <m:r>
                      <a:rPr lang="ru-RU" sz="16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sSup>
                      <m:sSupPr>
                        <m:ctrlPr>
                          <a:rPr lang="ru-RU" sz="16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ru-RU" sz="16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p>
                        <m:r>
                          <a:rPr lang="ru-RU" sz="16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r>
                      <a:rPr lang="ru-RU" sz="16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1600" dirty="0">
                    <a:ea typeface="Times New Roman" panose="02020603050405020304" pitchFamily="18" charset="0"/>
                  </a:rPr>
                  <a:t>– энергия системы с дефектом и без</a:t>
                </a:r>
                <a:endParaRPr lang="ru-RU" sz="16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395" y="1595984"/>
                <a:ext cx="3935949" cy="344133"/>
              </a:xfrm>
              <a:prstGeom prst="rect">
                <a:avLst/>
              </a:prstGeom>
              <a:blipFill>
                <a:blip r:embed="rId7"/>
                <a:stretch>
                  <a:fillRect t="-3571" b="-232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237395" y="1856781"/>
                <a:ext cx="332232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16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ru-RU" sz="16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1600" dirty="0"/>
                  <a:t> </a:t>
                </a:r>
                <a:r>
                  <a:rPr lang="ru-RU" sz="1600" dirty="0">
                    <a:ea typeface="Times New Roman" panose="02020603050405020304" pitchFamily="18" charset="0"/>
                  </a:rPr>
                  <a:t>–</a:t>
                </a:r>
                <a:r>
                  <a:rPr lang="en-US" sz="1600" dirty="0">
                    <a:ea typeface="Times New Roman" panose="02020603050405020304" pitchFamily="18" charset="0"/>
                  </a:rPr>
                  <a:t> </a:t>
                </a:r>
                <a:r>
                  <a:rPr lang="ru-RU" sz="1600" dirty="0">
                    <a:ea typeface="Times New Roman" panose="02020603050405020304" pitchFamily="18" charset="0"/>
                  </a:rPr>
                  <a:t>энергия, приходящаяся на атом</a:t>
                </a:r>
                <a:endParaRPr lang="ru-RU" sz="16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395" y="1856781"/>
                <a:ext cx="3322320" cy="338554"/>
              </a:xfrm>
              <a:prstGeom prst="rect">
                <a:avLst/>
              </a:prstGeom>
              <a:blipFill>
                <a:blip r:embed="rId8"/>
                <a:stretch>
                  <a:fillRect t="-5455" r="-550" b="-2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6121263" y="1696101"/>
                <a:ext cx="6096000" cy="58477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16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ru-RU" sz="16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𝑤</m:t>
                        </m:r>
                      </m:sup>
                    </m:sSup>
                    <m:r>
                      <a:rPr lang="en-US" sz="1600" b="0" i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1600" dirty="0">
                    <a:ea typeface="Times New Roman" panose="02020603050405020304" pitchFamily="18" charset="0"/>
                  </a:rPr>
                  <a:t>– энергия системы, где перетаскиваемый атом находится в </a:t>
                </a:r>
                <a:r>
                  <a:rPr lang="ru-RU" sz="1600" dirty="0" err="1">
                    <a:ea typeface="Times New Roman" panose="02020603050405020304" pitchFamily="18" charset="0"/>
                  </a:rPr>
                  <a:t>седловой</a:t>
                </a:r>
                <a:r>
                  <a:rPr lang="ru-RU" sz="1600" dirty="0">
                    <a:ea typeface="Times New Roman" panose="02020603050405020304" pitchFamily="18" charset="0"/>
                  </a:rPr>
                  <a:t> позиции</a:t>
                </a:r>
                <a:endParaRPr lang="ru-RU" sz="16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1263" y="1696101"/>
                <a:ext cx="6096000" cy="584775"/>
              </a:xfrm>
              <a:prstGeom prst="rect">
                <a:avLst/>
              </a:prstGeom>
              <a:blipFill>
                <a:blip r:embed="rId9"/>
                <a:stretch>
                  <a:fillRect l="-500" t="-3125" b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2177591" y="1152788"/>
            <a:ext cx="2197801" cy="510646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720013" y="1205222"/>
            <a:ext cx="1781174" cy="510646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CA65C964-02C3-4008-A9EE-2C7A2EB40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ICMSSTE 2024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439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49"/>
            <a:ext cx="2743200" cy="365125"/>
          </a:xfrm>
        </p:spPr>
        <p:txBody>
          <a:bodyPr/>
          <a:lstStyle/>
          <a:p>
            <a:r>
              <a:rPr lang="ru-RU"/>
              <a:t>29.05.2024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49"/>
            <a:ext cx="2743200" cy="365125"/>
          </a:xfrm>
        </p:spPr>
        <p:txBody>
          <a:bodyPr/>
          <a:lstStyle/>
          <a:p>
            <a:fld id="{635EC99A-BB73-46B4-B370-1DC182CAD8AF}" type="slidenum">
              <a:rPr lang="ru-RU" smtClean="0"/>
              <a:t>5</a:t>
            </a:fld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0" y="1082040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F6A54504-A4CD-4A3B-9A65-CD58ABEE3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032"/>
            <a:ext cx="11800566" cy="1325563"/>
          </a:xfrm>
        </p:spPr>
        <p:txBody>
          <a:bodyPr>
            <a:normAutofit/>
          </a:bodyPr>
          <a:lstStyle/>
          <a:p>
            <a:r>
              <a:rPr lang="ru-RU" dirty="0"/>
              <a:t>Результаты моделирования для системы Fe-Ni</a:t>
            </a:r>
          </a:p>
        </p:txBody>
      </p:sp>
      <p:pic>
        <p:nvPicPr>
          <p:cNvPr id="13" name="Рисунок 12"/>
          <p:cNvPicPr/>
          <p:nvPr/>
        </p:nvPicPr>
        <p:blipFill>
          <a:blip r:embed="rId3"/>
          <a:stretch>
            <a:fillRect/>
          </a:stretch>
        </p:blipFill>
        <p:spPr>
          <a:xfrm>
            <a:off x="658177" y="1791652"/>
            <a:ext cx="5127022" cy="410622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043940" y="5897880"/>
            <a:ext cx="461933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kern="150" dirty="0">
                <a:ea typeface="Noto Sans CJK SC Regular"/>
              </a:rPr>
              <a:t>Зависимость </a:t>
            </a:r>
            <a:r>
              <a:rPr lang="ru-RU" sz="1600" kern="150" dirty="0">
                <a:solidFill>
                  <a:schemeClr val="accent2">
                    <a:lumMod val="75000"/>
                  </a:schemeClr>
                </a:solidFill>
                <a:ea typeface="Noto Sans CJK SC Regular"/>
              </a:rPr>
              <a:t>коэффициентов диффузии </a:t>
            </a:r>
            <a:r>
              <a:rPr lang="ru-RU" sz="1600" kern="150" dirty="0">
                <a:ea typeface="Noto Sans CJK SC Regular"/>
              </a:rPr>
              <a:t>от состава</a:t>
            </a:r>
            <a:endParaRPr lang="ru-RU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162905" y="1098187"/>
                <a:ext cx="2117566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ru-RU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𝜈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func>
                        <m:func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𝑒𝑥𝑝</m:t>
                          </m:r>
                        </m:fName>
                        <m:e>
                          <m:f>
                            <m:f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𝑘𝑇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905" y="1098187"/>
                <a:ext cx="2117566" cy="6127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6278879" y="1529098"/>
            <a:ext cx="548039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kern="150" dirty="0">
                <a:ea typeface="Noto Sans CJK SC Regular"/>
              </a:rPr>
              <a:t>Активационные барьеры сильно зависят от состава, обладают максимумом в области </a:t>
            </a:r>
            <a:r>
              <a:rPr lang="en-US" kern="150" dirty="0">
                <a:ea typeface="Noto Sans CJK SC Regular"/>
              </a:rPr>
              <a:t>Fe</a:t>
            </a:r>
            <a:r>
              <a:rPr lang="ru-RU" kern="150" baseline="-25000" dirty="0">
                <a:ea typeface="Noto Sans CJK SC Regular"/>
              </a:rPr>
              <a:t>40</a:t>
            </a:r>
            <a:r>
              <a:rPr lang="en-US" kern="150" dirty="0">
                <a:ea typeface="Noto Sans CJK SC Regular"/>
              </a:rPr>
              <a:t>Ni</a:t>
            </a:r>
            <a:r>
              <a:rPr lang="ru-RU" kern="150" baseline="-25000" dirty="0">
                <a:ea typeface="Noto Sans CJK SC Regular"/>
              </a:rPr>
              <a:t>60</a:t>
            </a:r>
            <a:r>
              <a:rPr lang="ru-RU" kern="150" dirty="0">
                <a:ea typeface="Noto Sans CJK SC Regular"/>
              </a:rPr>
              <a:t>. Коэффициенты диффузии имеют минимум в области </a:t>
            </a:r>
            <a:r>
              <a:rPr lang="en-US" kern="150" dirty="0">
                <a:ea typeface="Noto Sans CJK SC Regular"/>
              </a:rPr>
              <a:t>Fe</a:t>
            </a:r>
            <a:r>
              <a:rPr lang="ru-RU" kern="150" baseline="-25000" dirty="0">
                <a:ea typeface="Noto Sans CJK SC Regular"/>
              </a:rPr>
              <a:t>32</a:t>
            </a:r>
            <a:r>
              <a:rPr lang="en-US" kern="150" dirty="0">
                <a:ea typeface="Noto Sans CJK SC Regular"/>
              </a:rPr>
              <a:t>Ni</a:t>
            </a:r>
            <a:r>
              <a:rPr lang="ru-RU" kern="150" baseline="-25000" dirty="0">
                <a:ea typeface="Noto Sans CJK SC Regular"/>
              </a:rPr>
              <a:t>68</a:t>
            </a:r>
            <a:r>
              <a:rPr lang="ru-RU" kern="150" dirty="0">
                <a:ea typeface="Noto Sans CJK SC Regular"/>
              </a:rPr>
              <a:t>.</a:t>
            </a:r>
            <a:endParaRPr lang="ru-RU" dirty="0">
              <a:effectLst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78878" y="3594118"/>
            <a:ext cx="5480399" cy="1711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/>
              <a:t>Полученные зависимости диффузионных характеристик от состава на атомном уровне необходимы для дальнейшего моделирования диффузионных процессов в сплавах на макроуровне.</a:t>
            </a:r>
            <a:endParaRPr lang="ru-RU" dirty="0">
              <a:effectLst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642A052-FC3F-4A53-B3A5-F7F962ED5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ICMSSTE 2024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363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1325563"/>
          </a:xfrm>
        </p:spPr>
        <p:txBody>
          <a:bodyPr/>
          <a:lstStyle/>
          <a:p>
            <a:r>
              <a:rPr lang="ru-RU" dirty="0"/>
              <a:t>Выводы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 algn="just">
              <a:buFont typeface="+mj-lt"/>
              <a:buAutoNum type="arabicPeriod"/>
            </a:pPr>
            <a:r>
              <a:rPr lang="ru-RU" dirty="0"/>
              <a:t>Модель для чистых металлов обобщена на случай бинарных сплавов. 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/>
              <a:t>Рассчитаны зависимости энергии образования вакансии и высоты потенциального барьера для атомов железа и никеля от состава.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/>
              <a:t>Получены коэффициента диффузии, как функции состава для системы </a:t>
            </a:r>
            <a:r>
              <a:rPr lang="en-US" dirty="0"/>
              <a:t>Fe</a:t>
            </a:r>
            <a:r>
              <a:rPr lang="ru-RU" dirty="0"/>
              <a:t>–</a:t>
            </a:r>
            <a:r>
              <a:rPr lang="en-US" dirty="0"/>
              <a:t>Ni</a:t>
            </a:r>
            <a:r>
              <a:rPr lang="ru-RU" dirty="0"/>
              <a:t>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29.05.2024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A0BB-0625-4903-8485-4BE25B374AE0}" type="slidenum">
              <a:rPr lang="ru-RU" smtClean="0"/>
              <a:t>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CB03FF-9917-4F20-84E5-A8F67661E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ICMSSTE 2024</a:t>
            </a:r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6C7FBF15-0782-402B-A76F-54F48C116D1D}"/>
              </a:ext>
            </a:extLst>
          </p:cNvPr>
          <p:cNvCxnSpPr/>
          <p:nvPr/>
        </p:nvCxnSpPr>
        <p:spPr>
          <a:xfrm>
            <a:off x="0" y="1082040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83876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733</Words>
  <Application>Microsoft Office PowerPoint</Application>
  <PresentationFormat>Широкоэкранный</PresentationFormat>
  <Paragraphs>69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Times New Roman</vt:lpstr>
      <vt:lpstr>Тема Office</vt:lpstr>
      <vt:lpstr>Изучение концентрационных зависимостей диффузионных характеристик атомов в системе Fe-Ni методами компьютерного моделирования</vt:lpstr>
      <vt:lpstr>Презентация PowerPoint</vt:lpstr>
      <vt:lpstr>Модель</vt:lpstr>
      <vt:lpstr>Результаты моделирования для системы Fe-Ni</vt:lpstr>
      <vt:lpstr>Результаты моделирования для системы Fe-Ni</vt:lpstr>
      <vt:lpstr>Выводы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Григорий Сергеев</dc:creator>
  <cp:lastModifiedBy>Григорий</cp:lastModifiedBy>
  <cp:revision>29</cp:revision>
  <dcterms:created xsi:type="dcterms:W3CDTF">2024-05-26T18:05:36Z</dcterms:created>
  <dcterms:modified xsi:type="dcterms:W3CDTF">2024-05-27T14:33:43Z</dcterms:modified>
</cp:coreProperties>
</file>