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1386" orient="horz"/>
        <p:guide pos="3006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191000" y="0"/>
            <a:ext cx="8001000" cy="6858000"/>
          </a:xfrm>
          <a:prstGeom prst="rect">
            <a:avLst/>
          </a:prstGeom>
        </p:spPr>
      </p:pic>
      <p:sp>
        <p:nvSpPr>
          <p:cNvPr id="8" name="Прямоугольник 10"/>
          <p:cNvSpPr/>
          <p:nvPr userDrawn="1"/>
        </p:nvSpPr>
        <p:spPr bwMode="auto">
          <a:xfrm>
            <a:off x="0" y="0"/>
            <a:ext cx="4191000" cy="6858000"/>
          </a:xfrm>
          <a:prstGeom prst="rect">
            <a:avLst/>
          </a:prstGeom>
          <a:solidFill>
            <a:srgbClr val="14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0" y="4775245"/>
            <a:ext cx="12192001" cy="2082755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lIns="4500000" tIns="108000" rIns="180000" bIns="108000" anchor="ctr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0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4408488" y="5415837"/>
            <a:ext cx="6792912" cy="5310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lang="ru-RU" sz="3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408488" y="5772551"/>
            <a:ext cx="6792912" cy="5826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None/>
              <a:defRPr lang="ru-RU" sz="2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10</a:t>
            </a:r>
            <a:r>
              <a:rPr lang="ru-RU"/>
              <a:t>.04.2023</a:t>
            </a:r>
            <a:endParaRPr/>
          </a:p>
        </p:txBody>
      </p:sp>
      <p:pic>
        <p:nvPicPr>
          <p:cNvPr id="1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29862" y="254046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191000" y="0"/>
            <a:ext cx="8001000" cy="6858000"/>
          </a:xfrm>
          <a:prstGeom prst="rect">
            <a:avLst/>
          </a:prstGeom>
        </p:spPr>
      </p:pic>
      <p:sp>
        <p:nvSpPr>
          <p:cNvPr id="8" name="Прямоугольник 10"/>
          <p:cNvSpPr/>
          <p:nvPr userDrawn="1"/>
        </p:nvSpPr>
        <p:spPr bwMode="auto">
          <a:xfrm>
            <a:off x="0" y="0"/>
            <a:ext cx="4191000" cy="6858000"/>
          </a:xfrm>
          <a:prstGeom prst="rect">
            <a:avLst/>
          </a:prstGeom>
          <a:solidFill>
            <a:srgbClr val="14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0" y="4775245"/>
            <a:ext cx="12192001" cy="2082755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lIns="4500000" tIns="108000" rIns="180000" bIns="108000" anchor="ctr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0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4408488" y="5415837"/>
            <a:ext cx="6792912" cy="5310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lang="ru-RU" sz="3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408488" y="5772551"/>
            <a:ext cx="6792912" cy="5826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None/>
              <a:defRPr lang="ru-RU" sz="2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10</a:t>
            </a:r>
            <a:r>
              <a:rPr lang="ru-RU"/>
              <a:t>.04.2023</a:t>
            </a:r>
            <a:endParaRPr/>
          </a:p>
        </p:txBody>
      </p:sp>
      <p:pic>
        <p:nvPicPr>
          <p:cNvPr id="1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29862" y="254046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Объект 3"/>
          <p:cNvSpPr>
            <a:spLocks noGrp="1"/>
          </p:cNvSpPr>
          <p:nvPr>
            <p:ph sz="half" idx="2" hasCustomPrompt="1"/>
          </p:nvPr>
        </p:nvSpPr>
        <p:spPr bwMode="auto">
          <a:xfrm>
            <a:off x="7793235" y="866757"/>
            <a:ext cx="3979664" cy="512447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534988" indent="-534988">
              <a:buFont typeface="+mj-lt"/>
              <a:buAutoNum type="arabicPeriod"/>
              <a:defRPr sz="1600">
                <a:solidFill>
                  <a:srgbClr val="145969"/>
                </a:solidFill>
                <a:latin typeface="+mj-lt"/>
              </a:defRPr>
            </a:lvl1pPr>
            <a:lvl2pPr marL="534988" indent="0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533400">
              <a:defRPr sz="1800"/>
            </a:lvl3pPr>
            <a:lvl4pPr marL="533400" indent="-533400">
              <a:defRPr sz="1600"/>
            </a:lvl4pPr>
            <a:lvl5pPr marL="533400" indent="-533400"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 lang="en-US"/>
          </a:p>
          <a:p>
            <a:pPr lvl="1">
              <a:defRPr/>
            </a:pPr>
            <a:endParaRPr lang="en-US"/>
          </a:p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1">
              <a:defRPr/>
            </a:pPr>
            <a:endParaRPr lang="en-US"/>
          </a:p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1">
              <a:defRPr/>
            </a:pPr>
            <a:endParaRPr lang="en-US"/>
          </a:p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1">
              <a:defRPr/>
            </a:pPr>
            <a:endParaRPr lang="en-US"/>
          </a:p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1">
              <a:defRPr/>
            </a:pPr>
            <a:endParaRPr lang="en-US"/>
          </a:p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</p:txBody>
      </p:sp>
      <p:sp>
        <p:nvSpPr>
          <p:cNvPr id="7" name="Прямоугольник 1"/>
          <p:cNvSpPr/>
          <p:nvPr userDrawn="1"/>
        </p:nvSpPr>
        <p:spPr bwMode="auto">
          <a:xfrm>
            <a:off x="0" y="0"/>
            <a:ext cx="74485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4"/>
          <p:cNvSpPr/>
          <p:nvPr userDrawn="1"/>
        </p:nvSpPr>
        <p:spPr bwMode="auto">
          <a:xfrm>
            <a:off x="1190623" y="4657724"/>
            <a:ext cx="6319837" cy="170914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412079" y="4855369"/>
            <a:ext cx="5876925" cy="1335882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>
              <a:lnSpc>
                <a:spcPct val="100000"/>
              </a:lnSpc>
              <a:defRPr lang="ru-RU" sz="3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z="3200">
                <a:solidFill>
                  <a:schemeClr val="bg1"/>
                </a:solidFill>
                <a:latin typeface="+mj-lt"/>
              </a:rPr>
              <a:t>СТРУКТУРА ОТЧЕТА</a:t>
            </a:r>
            <a:br>
              <a:rPr lang="ru-RU" sz="3200">
                <a:solidFill>
                  <a:schemeClr val="bg1"/>
                </a:solidFill>
                <a:latin typeface="+mj-lt"/>
              </a:rPr>
            </a:br>
            <a:r>
              <a:rPr lang="ru-RU" sz="3200">
                <a:solidFill>
                  <a:schemeClr val="bg1"/>
                </a:solidFill>
                <a:latin typeface="+mj-lt"/>
              </a:rPr>
              <a:t>УКАЗАННОЙ ДИРЕКЦИИ</a:t>
            </a:r>
            <a:endParaRPr/>
          </a:p>
        </p:txBody>
      </p:sp>
      <p:sp>
        <p:nvSpPr>
          <p:cNvPr id="12" name="Равнобедренный треугольник 6"/>
          <p:cNvSpPr/>
          <p:nvPr userDrawn="1"/>
        </p:nvSpPr>
        <p:spPr bwMode="auto">
          <a:xfrm rot="10800000">
            <a:off x="1146571" y="4563293"/>
            <a:ext cx="431006" cy="504825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58600" y="6366867"/>
            <a:ext cx="533400" cy="49113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600">
                <a:solidFill>
                  <a:schemeClr val="accent1"/>
                </a:solidFill>
                <a:latin typeface="Segoe UI Semibold (Headings)"/>
              </a:defRPr>
            </a:lvl1pPr>
          </a:lstStyle>
          <a:p>
            <a:pPr>
              <a:defRPr/>
            </a:pPr>
            <a:fld id="{90BA63EC-80B1-403B-9AB4-0DE63B843FB8}" type="slidenum">
              <a:rPr lang="ru-RU"/>
              <a:t/>
            </a:fld>
            <a:endParaRPr lang="ru-RU"/>
          </a:p>
        </p:txBody>
      </p:sp>
      <p:pic>
        <p:nvPicPr>
          <p:cNvPr id="3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29862" y="254046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8"/>
          <p:cNvSpPr/>
          <p:nvPr userDrawn="1"/>
        </p:nvSpPr>
        <p:spPr bwMode="auto">
          <a:xfrm>
            <a:off x="0" y="0"/>
            <a:ext cx="475057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4"/>
          <p:cNvSpPr/>
          <p:nvPr userDrawn="1"/>
        </p:nvSpPr>
        <p:spPr bwMode="auto">
          <a:xfrm>
            <a:off x="2817452" y="5133564"/>
            <a:ext cx="8518205" cy="14400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76176" y="5114070"/>
            <a:ext cx="1440000" cy="1440000"/>
          </a:xfrm>
          <a:prstGeom prst="rect">
            <a:avLst/>
          </a:prstGeom>
        </p:spPr>
      </p:pic>
      <p:sp>
        <p:nvSpPr>
          <p:cNvPr id="18" name="Равнобедренный треугольник 9"/>
          <p:cNvSpPr/>
          <p:nvPr userDrawn="1"/>
        </p:nvSpPr>
        <p:spPr bwMode="auto">
          <a:xfrm rot="10800000">
            <a:off x="2817452" y="5133564"/>
            <a:ext cx="431006" cy="504825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5513124" y="5303050"/>
            <a:ext cx="5577701" cy="5310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algn="r" defTabSz="914400">
              <a:defRPr lang="ru-RU" sz="2800">
                <a:solidFill>
                  <a:srgbClr val="14596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РАЗДЕЛ 1</a:t>
            </a:r>
            <a:endParaRPr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5513124" y="5841863"/>
            <a:ext cx="5577701" cy="5826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 defTabSz="914400">
              <a:lnSpc>
                <a:spcPct val="90000"/>
              </a:lnSpc>
              <a:spcBef>
                <a:spcPts val="0"/>
              </a:spcBef>
              <a:buNone/>
              <a:defRPr lang="ru-RU" sz="18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>
              <a:defRPr/>
            </a:pPr>
            <a:r>
              <a:rPr lang="ru-RU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Название раздела, отчета, название дирекции</a:t>
            </a:r>
            <a:endParaRPr/>
          </a:p>
          <a:p>
            <a:pPr algn="r">
              <a:defRPr/>
            </a:pPr>
            <a:r>
              <a:rPr lang="ru-RU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период отчетности</a:t>
            </a:r>
            <a:endParaRPr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58600" y="6366867"/>
            <a:ext cx="533400" cy="49113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600">
                <a:solidFill>
                  <a:schemeClr val="accent1"/>
                </a:solidFill>
                <a:latin typeface="Segoe UI Semibold (Headings)"/>
              </a:defRPr>
            </a:lvl1pPr>
          </a:lstStyle>
          <a:p>
            <a:pPr>
              <a:defRPr/>
            </a:pPr>
            <a:fld id="{90BA63EC-80B1-403B-9AB4-0DE63B843F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 userDrawn="1"/>
        </p:nvSpPr>
        <p:spPr bwMode="auto">
          <a:xfrm>
            <a:off x="0" y="0"/>
            <a:ext cx="12192000" cy="1061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17500" y="41089"/>
            <a:ext cx="10636722" cy="97905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Segoe UI Body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+mn-cs"/>
              </a:rPr>
              <a:t>Название слайда, ключевые цифры, описание ключевой мысли, которую мы хотим донести до своей целевой аудитории.</a:t>
            </a:r>
            <a:endParaRPr/>
          </a:p>
        </p:txBody>
      </p:sp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42492" y="-1"/>
            <a:ext cx="1061238" cy="1061238"/>
          </a:xfrm>
          <a:prstGeom prst="rect">
            <a:avLst/>
          </a:prstGeom>
        </p:spPr>
      </p:pic>
      <p:sp>
        <p:nvSpPr>
          <p:cNvPr id="16" name="Text Placeholder 15" descr="Подзаголовок слайда, дополнительная информация, комментарии и т.п.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7500" y="1124737"/>
            <a:ext cx="11557000" cy="3651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 typeface="Arial"/>
              <a:buNone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228600" marR="0" lvl="0" indent="-2286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B6B6B5"/>
                </a:solidFill>
                <a:latin typeface="Segoe UI"/>
                <a:ea typeface="+mn-ea"/>
                <a:cs typeface="+mn-cs"/>
              </a:rPr>
              <a:t>Подзаголовок слайда, дополнительная информация, комментарии и т.п.</a:t>
            </a:r>
            <a:endParaRPr/>
          </a:p>
        </p:txBody>
      </p:sp>
      <p:sp>
        <p:nvSpPr>
          <p:cNvPr id="18" name="Text Placeholder 17" descr="Источник / Дата / Самарский металлургический завод&#10;Информация в данной презентация является собственностью компании и не подлежит копированию и распространению.&#10;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14400" y="6286174"/>
            <a:ext cx="10363200" cy="3537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 marL="228600" marR="0" lvl="0" indent="-2286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900" b="0" i="0" u="none" strike="noStrike" cap="none" spc="0">
                <a:ln>
                  <a:noFill/>
                </a:ln>
                <a:solidFill>
                  <a:srgbClr val="B6B6B5"/>
                </a:solidFill>
                <a:latin typeface="Segoe UI"/>
                <a:ea typeface="+mn-ea"/>
                <a:cs typeface="+mn-cs"/>
              </a:rPr>
              <a:t>Источник / Дата / Самарский металлургический завод</a:t>
            </a:r>
            <a:r>
              <a:rPr lang="en-US" sz="900" b="0" i="0" u="none" strike="noStrike" cap="none" spc="0">
                <a:ln>
                  <a:noFill/>
                </a:ln>
                <a:solidFill>
                  <a:srgbClr val="B6B6B5"/>
                </a:solidFill>
                <a:latin typeface="Segoe UI"/>
                <a:ea typeface="+mn-ea"/>
                <a:cs typeface="+mn-cs"/>
              </a:rPr>
              <a:t> / </a:t>
            </a:r>
            <a:r>
              <a:rPr lang="ru-RU" sz="900" b="0" i="0" u="none" strike="noStrike" cap="none" spc="0">
                <a:ln>
                  <a:noFill/>
                </a:ln>
                <a:solidFill>
                  <a:srgbClr val="B6B6B5"/>
                </a:solidFill>
                <a:latin typeface="Segoe UI"/>
                <a:ea typeface="+mn-ea"/>
                <a:cs typeface="+mn-cs"/>
              </a:rPr>
              <a:t>Информация в данной презентация является собственностью компании и не подлежит копированию и распространению</a:t>
            </a:r>
            <a:endParaRPr/>
          </a:p>
        </p:txBody>
      </p:sp>
      <p:sp>
        <p:nvSpPr>
          <p:cNvPr id="19" name="Объект 2"/>
          <p:cNvSpPr>
            <a:spLocks noGrp="1"/>
          </p:cNvSpPr>
          <p:nvPr>
            <p:ph sz="half" idx="1"/>
          </p:nvPr>
        </p:nvSpPr>
        <p:spPr bwMode="auto">
          <a:xfrm>
            <a:off x="914400" y="1712349"/>
            <a:ext cx="495950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Segoe UI "/>
              </a:defRPr>
            </a:lvl1pPr>
            <a:lvl2pPr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Segoe UI "/>
              </a:defRPr>
            </a:lvl2pPr>
            <a:lvl3pPr>
              <a:defRPr sz="1800">
                <a:solidFill>
                  <a:schemeClr val="tx1">
                    <a:lumMod val="60000"/>
                    <a:lumOff val="40000"/>
                  </a:schemeClr>
                </a:solidFill>
                <a:latin typeface="Segoe UI "/>
              </a:defRPr>
            </a:lvl3pPr>
            <a:lvl4pPr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Segoe UI "/>
              </a:defRPr>
            </a:lvl4pPr>
            <a:lvl5pPr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Segoe UI 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half" idx="2"/>
          </p:nvPr>
        </p:nvSpPr>
        <p:spPr bwMode="auto">
          <a:xfrm>
            <a:off x="6318094" y="1712349"/>
            <a:ext cx="49595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2400">
                <a:solidFill>
                  <a:schemeClr val="tx1">
                    <a:lumMod val="60000"/>
                    <a:lumOff val="40000"/>
                  </a:schemeClr>
                </a:solidFill>
                <a:latin typeface="Segoe UI "/>
              </a:defRPr>
            </a:lvl1pPr>
            <a:lvl2pPr>
              <a:defRPr lang="ru-RU" sz="2000">
                <a:solidFill>
                  <a:schemeClr val="tx1">
                    <a:lumMod val="60000"/>
                    <a:lumOff val="40000"/>
                  </a:schemeClr>
                </a:solidFill>
                <a:latin typeface="Segoe UI "/>
              </a:defRPr>
            </a:lvl2pPr>
            <a:lvl3pPr>
              <a:defRPr lang="ru-RU" sz="1800">
                <a:solidFill>
                  <a:schemeClr val="tx1">
                    <a:lumMod val="60000"/>
                    <a:lumOff val="40000"/>
                  </a:schemeClr>
                </a:solidFill>
                <a:latin typeface="Segoe UI "/>
              </a:defRPr>
            </a:lvl3pPr>
            <a:lvl4pPr>
              <a:defRPr lang="ru-RU" sz="1600">
                <a:solidFill>
                  <a:schemeClr val="tx1">
                    <a:lumMod val="60000"/>
                    <a:lumOff val="40000"/>
                  </a:schemeClr>
                </a:solidFill>
                <a:latin typeface="Segoe UI "/>
              </a:defRPr>
            </a:lvl4pPr>
            <a:lvl5pPr>
              <a:defRPr lang="ru-RU" sz="1600">
                <a:solidFill>
                  <a:schemeClr val="tx1">
                    <a:lumMod val="60000"/>
                    <a:lumOff val="40000"/>
                  </a:schemeClr>
                </a:solidFill>
                <a:latin typeface="Segoe UI 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58600" y="6366867"/>
            <a:ext cx="533400" cy="49113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600">
                <a:solidFill>
                  <a:schemeClr val="accent1"/>
                </a:solidFill>
                <a:latin typeface="Segoe UI Semibold (Headings)"/>
              </a:defRPr>
            </a:lvl1pPr>
          </a:lstStyle>
          <a:p>
            <a:pPr>
              <a:defRPr/>
            </a:pPr>
            <a:fld id="{90BA63EC-80B1-403B-9AB4-0DE63B843F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 bwMode="auto">
          <a:xfrm>
            <a:off x="0" y="0"/>
            <a:ext cx="12192000" cy="1061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42492" y="-1"/>
            <a:ext cx="1061238" cy="106123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17500" y="41089"/>
            <a:ext cx="10636722" cy="97905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Segoe UI Body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+mn-cs"/>
              </a:rPr>
              <a:t>Название слайда, ключевые цифры, описание ключевой мысли, которую мы хотим донести до своей целевой аудитории.</a:t>
            </a:r>
            <a:endParaRPr/>
          </a:p>
        </p:txBody>
      </p:sp>
      <p:sp>
        <p:nvSpPr>
          <p:cNvPr id="12" name="Text Placeholder 15" descr="Подзаголовок слайда, дополнительная информация, комментарии и т.п.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17500" y="1124737"/>
            <a:ext cx="11557000" cy="3651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 typeface="Arial"/>
              <a:buNone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228600" marR="0" lvl="0" indent="-2286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B6B6B5"/>
                </a:solidFill>
                <a:latin typeface="Segoe UI"/>
                <a:ea typeface="+mn-ea"/>
                <a:cs typeface="+mn-cs"/>
              </a:rPr>
              <a:t>Подзаголовок слайда, дополнительная информация, комментарии и т.п.</a:t>
            </a:r>
            <a:endParaRPr/>
          </a:p>
        </p:txBody>
      </p:sp>
      <p:sp>
        <p:nvSpPr>
          <p:cNvPr id="13" name="Text Placeholder 17" descr="Источник / Дата / Самарский металлургический завод&#10;Информация в данной презентация является собственностью компании и не подлежит копированию и распространению.&#10;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238250" y="6286174"/>
            <a:ext cx="9715500" cy="3537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 marL="228600" marR="0" lvl="0" indent="-2286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900" b="0" i="0" u="none" strike="noStrike" cap="none" spc="0">
                <a:ln>
                  <a:noFill/>
                </a:ln>
                <a:solidFill>
                  <a:srgbClr val="B6B6B5"/>
                </a:solidFill>
                <a:latin typeface="Segoe UI"/>
                <a:ea typeface="+mn-ea"/>
                <a:cs typeface="+mn-cs"/>
              </a:rPr>
              <a:t>Источник / Дата / Самарский металлургический завод</a:t>
            </a:r>
            <a:r>
              <a:rPr lang="en-US" sz="900" b="0" i="0" u="none" strike="noStrike" cap="none" spc="0">
                <a:ln>
                  <a:noFill/>
                </a:ln>
                <a:solidFill>
                  <a:srgbClr val="B6B6B5"/>
                </a:solidFill>
                <a:latin typeface="Segoe UI"/>
                <a:ea typeface="+mn-ea"/>
                <a:cs typeface="+mn-cs"/>
              </a:rPr>
              <a:t> / </a:t>
            </a:r>
            <a:r>
              <a:rPr lang="ru-RU" sz="900" b="0" i="0" u="none" strike="noStrike" cap="none" spc="0">
                <a:ln>
                  <a:noFill/>
                </a:ln>
                <a:solidFill>
                  <a:srgbClr val="B6B6B5"/>
                </a:solidFill>
                <a:latin typeface="Segoe UI"/>
                <a:ea typeface="+mn-ea"/>
                <a:cs typeface="+mn-cs"/>
              </a:rPr>
              <a:t>Информация в данной презентация является собственностью компании и не подлежит копированию и распространению</a:t>
            </a:r>
            <a:endParaRPr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58600" y="6366867"/>
            <a:ext cx="533400" cy="49113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600">
                <a:solidFill>
                  <a:schemeClr val="accent1"/>
                </a:solidFill>
                <a:latin typeface="Segoe UI Semibold (Headings)"/>
              </a:defRPr>
            </a:lvl1pPr>
          </a:lstStyle>
          <a:p>
            <a:pPr>
              <a:defRPr/>
            </a:pPr>
            <a:fld id="{90BA63EC-80B1-403B-9AB4-0DE63B843F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4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2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2538" t="16876" r="22537" b="522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1869522" y="3231504"/>
            <a:ext cx="8452956" cy="52322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8AACB4"/>
                </a:solidFill>
                <a:latin typeface="Montserrat"/>
              </a:rPr>
              <a:t>САМАРСКИЙ МЕТАЛЛУРГИЧЕСКИЙ ЗАВОД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3">
            <a:alphaModFix amt="30000"/>
          </a:blip>
          <a:srcRect l="24312" t="17369" r="22783" b="5287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1693536" y="3167390"/>
            <a:ext cx="8452955" cy="52322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145969"/>
                </a:solidFill>
                <a:latin typeface="Montserrat"/>
              </a:rPr>
              <a:t>САМАРСКИЙ МЕТАЛЛУРГИЧЕСКИЙ ЗАВОД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608B7-6E66-2166-D845-2E162E8060B6}" type="datetime1">
              <a:rPr lang="ru-RU"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СМЗ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A63EC-80B1-403B-9AB4-0DE63B843FB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2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9117781" name="Title 18"/>
          <p:cNvSpPr>
            <a:spLocks noGrp="1"/>
          </p:cNvSpPr>
          <p:nvPr>
            <p:ph type="ctrTitle"/>
          </p:nvPr>
        </p:nvSpPr>
        <p:spPr bwMode="auto">
          <a:xfrm>
            <a:off x="781086" y="4983293"/>
            <a:ext cx="11479479" cy="739518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>
              <a:defRPr/>
            </a:pPr>
            <a:r>
              <a:rPr sz="2200" b="1">
                <a:latin typeface="Times New Roman"/>
                <a:cs typeface="Times New Roman"/>
              </a:rPr>
              <a:t>Математическая модель расчета контактных напряжений при горячей прокатке полос из алюминиевых сплавов на пятиклетевом стане </a:t>
            </a:r>
            <a:r>
              <a:rPr sz="2200" b="1">
                <a:latin typeface="Times New Roman"/>
                <a:ea typeface="Times New Roman"/>
                <a:cs typeface="Times New Roman"/>
              </a:rPr>
              <a:t>непрерывной прокатки</a:t>
            </a:r>
            <a:endParaRPr sz="8000"/>
          </a:p>
        </p:txBody>
      </p:sp>
      <p:sp>
        <p:nvSpPr>
          <p:cNvPr id="1744776428" name="TextBox 1744776427"/>
          <p:cNvSpPr txBox="1"/>
          <p:nvPr/>
        </p:nvSpPr>
        <p:spPr bwMode="auto">
          <a:xfrm>
            <a:off x="781083" y="6488669"/>
            <a:ext cx="3344577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Докладчик: </a:t>
            </a:r>
            <a:r>
              <a:rPr b="1"/>
              <a:t>Суздальцев Е.А.</a:t>
            </a:r>
            <a:endParaRPr b="1"/>
          </a:p>
        </p:txBody>
      </p:sp>
      <p:sp>
        <p:nvSpPr>
          <p:cNvPr id="1011355728" name="TextBox 1744776427"/>
          <p:cNvSpPr txBox="1"/>
          <p:nvPr/>
        </p:nvSpPr>
        <p:spPr bwMode="auto">
          <a:xfrm>
            <a:off x="781083" y="5852645"/>
            <a:ext cx="735307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Авторы: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Латушкин И.А.</a:t>
            </a:r>
            <a:r>
              <a:rPr/>
              <a:t>, Суздальцев Е.А., </a:t>
            </a:r>
            <a:r>
              <a:rPr/>
              <a:t>Яшин В.В., Арышенский Е.В.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1025920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65975" y="41088"/>
            <a:ext cx="10636722" cy="97905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Segoe UI Body"/>
              </a:defRPr>
            </a:lvl1pPr>
          </a:lstStyle>
          <a:p>
            <a:pPr algn="ctr">
              <a:defRPr/>
            </a:pPr>
            <a:r>
              <a:rPr b="1"/>
              <a:t>Горячая прокатка алюминия</a:t>
            </a:r>
            <a:endParaRPr b="1"/>
          </a:p>
        </p:txBody>
      </p:sp>
      <p:sp>
        <p:nvSpPr>
          <p:cNvPr id="98928261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58600" y="6366866"/>
            <a:ext cx="533399" cy="491132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600">
                <a:solidFill>
                  <a:schemeClr val="accent1"/>
                </a:solidFill>
                <a:latin typeface="Segoe UI Semibold (Headings)"/>
              </a:defRPr>
            </a:lvl1pPr>
          </a:lstStyle>
          <a:p>
            <a:pPr>
              <a:defRPr/>
            </a:pPr>
            <a:fld id="{7FADB371-1396-25F2-B611-FDC913A20F68}" type="slidenum">
              <a:rPr lang="ru-RU"/>
              <a:t/>
            </a:fld>
            <a:endParaRPr lang="ru-RU"/>
          </a:p>
        </p:txBody>
      </p:sp>
      <p:pic>
        <p:nvPicPr>
          <p:cNvPr id="1816646837" name="Рисунок 1"/>
          <p:cNvPicPr>
            <a:picLocks noChangeAspect="1"/>
          </p:cNvPicPr>
          <p:nvPr/>
        </p:nvPicPr>
        <p:blipFill>
          <a:blip r:embed="rId2"/>
          <a:srcRect l="0" t="0" r="0" b="7090"/>
          <a:stretch/>
        </p:blipFill>
        <p:spPr bwMode="auto">
          <a:xfrm>
            <a:off x="0" y="1852182"/>
            <a:ext cx="7863759" cy="3653005"/>
          </a:xfrm>
          <a:prstGeom prst="rect">
            <a:avLst/>
          </a:prstGeom>
        </p:spPr>
      </p:pic>
      <p:pic>
        <p:nvPicPr>
          <p:cNvPr id="836055548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63759" y="2377621"/>
            <a:ext cx="4269657" cy="2288608"/>
          </a:xfrm>
          <a:prstGeom prst="rect">
            <a:avLst/>
          </a:prstGeom>
        </p:spPr>
      </p:pic>
      <p:sp>
        <p:nvSpPr>
          <p:cNvPr id="1710025061" name=""/>
          <p:cNvSpPr txBox="1"/>
          <p:nvPr/>
        </p:nvSpPr>
        <p:spPr bwMode="auto">
          <a:xfrm flipH="0" flipV="0">
            <a:off x="860762" y="5687255"/>
            <a:ext cx="437478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Рисунок 1 - Модель работы СГП 2800</a:t>
            </a:r>
            <a:endParaRPr/>
          </a:p>
        </p:txBody>
      </p:sp>
      <p:sp>
        <p:nvSpPr>
          <p:cNvPr id="309147423" name=""/>
          <p:cNvSpPr txBox="1"/>
          <p:nvPr/>
        </p:nvSpPr>
        <p:spPr bwMode="auto">
          <a:xfrm flipH="0" flipV="0">
            <a:off x="7863759" y="5687255"/>
            <a:ext cx="389117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Рисунок 2 - </a:t>
            </a:r>
            <a:r>
              <a:rPr/>
              <a:t>Схема прокатки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4485094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89641" y="41087"/>
            <a:ext cx="10636722" cy="97905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Segoe UI Body"/>
              </a:defRPr>
            </a:lvl1pPr>
          </a:lstStyle>
          <a:p>
            <a:pPr algn="ctr">
              <a:defRPr/>
            </a:pPr>
            <a:r>
              <a:rPr b="1"/>
              <a:t>Актуальность исследования</a:t>
            </a:r>
            <a:endParaRPr/>
          </a:p>
        </p:txBody>
      </p:sp>
      <p:sp>
        <p:nvSpPr>
          <p:cNvPr id="1856606301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58600" y="6366866"/>
            <a:ext cx="533399" cy="491132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600">
                <a:solidFill>
                  <a:schemeClr val="accent1"/>
                </a:solidFill>
                <a:latin typeface="Segoe UI Semibold (Headings)"/>
              </a:defRPr>
            </a:lvl1pPr>
          </a:lstStyle>
          <a:p>
            <a:pPr>
              <a:defRPr/>
            </a:pPr>
            <a:fld id="{0FD1CBD7-1D51-FBE3-D178-D2670A7D11CF}" type="slidenum">
              <a:rPr lang="ru-RU"/>
              <a:t/>
            </a:fld>
            <a:endParaRPr lang="ru-RU"/>
          </a:p>
        </p:txBody>
      </p:sp>
      <p:sp>
        <p:nvSpPr>
          <p:cNvPr id="10808732" name=""/>
          <p:cNvSpPr/>
          <p:nvPr/>
        </p:nvSpPr>
        <p:spPr bwMode="auto">
          <a:xfrm flipH="0" flipV="0">
            <a:off x="481819" y="1239975"/>
            <a:ext cx="11144381" cy="43589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Актуальность исследования</a:t>
            </a:r>
            <a:endParaRPr sz="2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Горячая прокатка алюминиевых сплавов широко применяется в авиастроении, автомобильной промышленности и производстве упаковки.</a:t>
            </a:r>
            <a:endParaRPr sz="2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Качество готовой продукции (точность толщины, отсутствие дефектов поверхности) напрямую зависит от контроля контактных напряжений.</a:t>
            </a:r>
            <a:endParaRPr sz="2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Проблемы существующих моделей</a:t>
            </a: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2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Традиционные модели трения не учитывают динамическое изменение режимов (граничное → смешанное → гидродинамическое).</a:t>
            </a:r>
            <a:endParaRPr sz="2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Недостаточный учет параметров смазки, шероховатости и скорости прокатки приводит к погрешностям в расчетах.</a:t>
            </a:r>
            <a:endParaRPr sz="2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Экономический аспект</a:t>
            </a: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2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Оптимизация процесса снижает энергозатраты, износ валков и брак продукции.</a:t>
            </a:r>
            <a:endParaRPr sz="2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Пример: Перерасход смазки или неправильный выбор скорости прокатки увеличивает себестоимость.</a:t>
            </a:r>
            <a:endParaRPr sz="26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058865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58600" y="6366865"/>
            <a:ext cx="533398" cy="491131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600">
                <a:solidFill>
                  <a:schemeClr val="accent1"/>
                </a:solidFill>
                <a:latin typeface="Segoe UI Semibold (Headings)"/>
              </a:defRPr>
            </a:lvl1pPr>
          </a:lstStyle>
          <a:p>
            <a:pPr>
              <a:defRPr/>
            </a:pPr>
            <a:fld id="{9957020F-5E0C-CCF8-5661-6DD57C2DB0DB}" type="slidenum">
              <a:rPr lang="ru-RU"/>
              <a:t/>
            </a:fld>
            <a:endParaRPr lang="ru-RU"/>
          </a:p>
        </p:txBody>
      </p:sp>
      <p:sp>
        <p:nvSpPr>
          <p:cNvPr id="325073183" name=""/>
          <p:cNvSpPr/>
          <p:nvPr/>
        </p:nvSpPr>
        <p:spPr bwMode="auto">
          <a:xfrm flipH="0" flipV="0">
            <a:off x="481820" y="1239975"/>
            <a:ext cx="11141142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127974009" name="TextBox 6"/>
          <p:cNvSpPr txBox="1"/>
          <p:nvPr/>
        </p:nvSpPr>
        <p:spPr bwMode="auto">
          <a:xfrm>
            <a:off x="1951258" y="251907"/>
            <a:ext cx="7900833" cy="48803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defRPr/>
            </a:pPr>
            <a:r>
              <a:rPr lang="ru-RU" sz="2600" b="1">
                <a:solidFill>
                  <a:schemeClr val="bg1"/>
                </a:solidFill>
                <a:latin typeface="Elektra Text Pro"/>
              </a:rPr>
              <a:t>Законы трения</a:t>
            </a:r>
            <a:endParaRPr sz="2600" b="1"/>
          </a:p>
        </p:txBody>
      </p:sp>
      <p:sp>
        <p:nvSpPr>
          <p:cNvPr id="1876155732" name="TextBox 1"/>
          <p:cNvSpPr txBox="1"/>
          <p:nvPr/>
        </p:nvSpPr>
        <p:spPr bwMode="auto">
          <a:xfrm>
            <a:off x="481820" y="1096154"/>
            <a:ext cx="2006692" cy="640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Закон Амонтона-</a:t>
            </a:r>
            <a:endParaRPr/>
          </a:p>
          <a:p>
            <a:pPr>
              <a:defRPr/>
            </a:pPr>
            <a:r>
              <a:rPr lang="ru-RU"/>
              <a:t>Кулона:</a:t>
            </a:r>
            <a:endParaRPr/>
          </a:p>
        </p:txBody>
      </p:sp>
      <p:sp>
        <p:nvSpPr>
          <p:cNvPr id="2045857486" name="TextBox 2"/>
          <p:cNvSpPr txBox="1"/>
          <p:nvPr/>
        </p:nvSpPr>
        <p:spPr bwMode="auto">
          <a:xfrm>
            <a:off x="2572058" y="1096155"/>
            <a:ext cx="3442692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  <a:defRPr/>
            </a:pPr>
            <a:r>
              <a:rPr lang="ru-RU"/>
              <a:t>Применяется при прокатке со смазкой в режиме граничного трения (холодная и горячая прокатка алюминиевых сплавов)</a:t>
            </a:r>
            <a:endParaRPr/>
          </a:p>
        </p:txBody>
      </p:sp>
      <p:sp>
        <p:nvSpPr>
          <p:cNvPr id="1957580428" name="TextBox 3"/>
          <p:cNvSpPr txBox="1"/>
          <p:nvPr/>
        </p:nvSpPr>
        <p:spPr bwMode="auto">
          <a:xfrm>
            <a:off x="691861" y="2888329"/>
            <a:ext cx="1658659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Закон </a:t>
            </a:r>
            <a:r>
              <a:rPr lang="ru-RU"/>
              <a:t>Зибеля</a:t>
            </a:r>
            <a:r>
              <a:rPr lang="ru-RU"/>
              <a:t>:</a:t>
            </a:r>
            <a:endParaRPr/>
          </a:p>
        </p:txBody>
      </p:sp>
      <p:sp>
        <p:nvSpPr>
          <p:cNvPr id="2101965398" name="TextBox 4"/>
          <p:cNvSpPr txBox="1"/>
          <p:nvPr/>
        </p:nvSpPr>
        <p:spPr bwMode="auto">
          <a:xfrm>
            <a:off x="2631616" y="3359625"/>
            <a:ext cx="4656373" cy="2834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/>
              <a:buChar char="•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Segoe UI"/>
                <a:ea typeface="Arial"/>
                <a:cs typeface="Arial"/>
              </a:rPr>
              <a:t>Предельный случай, когда касательное напряжение равно сопротивлению сдвига.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Segoe UI"/>
                <a:ea typeface="Arial"/>
                <a:cs typeface="Arial"/>
              </a:rPr>
              <a:t>Применим для прокатки стали (при горячей прокатки алюминиевых сплавов применим в черновой клети и первых клетях чистовой группы)</a:t>
            </a:r>
            <a:endParaRPr sz="1800"/>
          </a:p>
          <a:p>
            <a:pPr marL="285750" indent="-285750">
              <a:buFont typeface="Arial"/>
              <a:buChar char="•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Segoe UI"/>
                <a:ea typeface="Arial"/>
                <a:cs typeface="Arial"/>
              </a:rPr>
              <a:t>Для прокатки алюминиевых сплавов получается завышение на первых клетях и занижение на последних.</a:t>
            </a:r>
            <a:endParaRPr lang="ru-RU"/>
          </a:p>
        </p:txBody>
      </p:sp>
      <p:sp>
        <p:nvSpPr>
          <p:cNvPr id="932159708" name="Прямоугольник 10"/>
          <p:cNvSpPr/>
          <p:nvPr/>
        </p:nvSpPr>
        <p:spPr bwMode="auto">
          <a:xfrm>
            <a:off x="1055059" y="1781955"/>
            <a:ext cx="829369" cy="36611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𝜏</m:t>
                      </m:r>
                      <m:r>
                        <m:rPr/>
                        <a:rPr lang="ru-RU"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𝜇</m:t>
                      </m:r>
                      <m:r>
                        <m:rPr/>
                        <a:rPr lang="en-US">
                          <a:latin typeface="Cambria Math"/>
                          <a:ea typeface="Cambria Math"/>
                          <a:cs typeface="Cambria Math"/>
                        </a:rPr>
                        <m:t>𝑝</m:t>
                      </m:r>
                    </m:oMath>
                  </m:oMathPara>
                </a14:m>
              </mc:Choice>
              <mc:Fallback/>
            </mc:AlternateContent>
            <a:endParaRPr>
              <a:latin typeface="Cambria Math"/>
              <a:ea typeface="Cambria Math"/>
              <a:cs typeface="Cambria Math"/>
            </a:endParaRPr>
          </a:p>
        </p:txBody>
      </p:sp>
      <p:sp>
        <p:nvSpPr>
          <p:cNvPr id="290028297" name="Прямоугольник 11"/>
          <p:cNvSpPr/>
          <p:nvPr/>
        </p:nvSpPr>
        <p:spPr bwMode="auto">
          <a:xfrm>
            <a:off x="1040461" y="3674237"/>
            <a:ext cx="961459" cy="38169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𝜏</m:t>
                      </m:r>
                      <m:r>
                        <m:rPr/>
                        <a:rPr lang="ru-RU"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r>
                        <m:rPr/>
                        <a:rPr lang="en-US">
                          <a:latin typeface="Cambria Math"/>
                          <a:ea typeface="Cambria Math"/>
                          <a:cs typeface="Cambria Math"/>
                        </a:rPr>
                        <m:t>𝑚</m:t>
                      </m:r>
                      <m:sSub>
                        <m:sSub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ru-RU" sz="1800">
                              <a:latin typeface="Cambria Math"/>
                              <a:ea typeface="Cambria Math"/>
                              <a:cs typeface="Cambria Math"/>
                            </a:rPr>
                            <m:t>𝜏</m:t>
                          </m:r>
                        </m:e>
                        <m:sub>
                          <m:r>
                            <m:rPr/>
                            <a:rPr lang="en-US">
                              <a:latin typeface="Cambria Math"/>
                              <a:ea typeface="Cambria Math"/>
                              <a:cs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>
              <a:latin typeface="Cambria Math"/>
              <a:ea typeface="Cambria Math"/>
              <a:cs typeface="Cambria Math"/>
            </a:endParaRPr>
          </a:p>
        </p:txBody>
      </p:sp>
      <p:sp>
        <p:nvSpPr>
          <p:cNvPr id="1993711376" name="TextBox 6"/>
          <p:cNvSpPr txBox="1"/>
          <p:nvPr/>
        </p:nvSpPr>
        <p:spPr bwMode="auto">
          <a:xfrm>
            <a:off x="7957410" y="1553535"/>
            <a:ext cx="4234587" cy="256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  <a:defRPr/>
            </a:pPr>
            <a:r>
              <a:rPr lang="ru-RU"/>
              <a:t>Учитывает влияние смазки на трение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Применим при прокатке со смазкой на высоких скоростях (выходные клети станов холодной прокатки и выходные клети станов горячей прокатки тонких полос из малолегированных алюминиевых сплавов)</a:t>
            </a:r>
            <a:endParaRPr/>
          </a:p>
        </p:txBody>
      </p:sp>
      <p:sp>
        <p:nvSpPr>
          <p:cNvPr id="15532109" name="Прямоугольник 16"/>
          <p:cNvSpPr/>
          <p:nvPr/>
        </p:nvSpPr>
        <p:spPr bwMode="auto">
          <a:xfrm>
            <a:off x="6521777" y="2148075"/>
            <a:ext cx="1182535" cy="64043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𝜏</m:t>
                      </m:r>
                      <m:r>
                        <m:rPr/>
                        <a:rPr lang="ru-RU"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ղ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𝛥𝜐</m:t>
                      </m:r>
                      <m:r>
                        <m:rPr/>
                        <a:rPr lang="en-US">
                          <a:latin typeface="Cambria Math"/>
                          <a:ea typeface="Cambria Math"/>
                          <a:cs typeface="Cambria Math"/>
                        </a:rPr>
                        <m:t>/</m:t>
                      </m:r>
                      <m:r>
                        <m:rPr/>
                        <a:rPr sz="1800">
                          <a:latin typeface="Cambria Math"/>
                          <a:ea typeface="Cambria Math"/>
                          <a:cs typeface="Cambria Math"/>
                        </a:rPr>
                        <m:t>𝜉</m:t>
                      </m:r>
                    </m:oMath>
                  </m:oMathPara>
                </a14:m>
              </mc:Choice>
              <mc:Fallback/>
            </mc:AlternateContent>
            <a:endParaRPr sz="1800">
              <a:latin typeface="Cambria Math"/>
              <a:ea typeface="Cambria Math"/>
              <a:cs typeface="Cambria Math"/>
            </a:endParaRPr>
          </a:p>
          <a:p>
            <a:pPr algn="ctr">
              <a:defRPr/>
            </a:pPr>
            <a:endParaRPr>
              <a:latin typeface="Cambria Math"/>
              <a:ea typeface="Cambria Math"/>
              <a:cs typeface="Cambria Math"/>
            </a:endParaRPr>
          </a:p>
        </p:txBody>
      </p:sp>
      <p:sp>
        <p:nvSpPr>
          <p:cNvPr id="157578194" name="TextBox 3"/>
          <p:cNvSpPr txBox="1"/>
          <p:nvPr/>
        </p:nvSpPr>
        <p:spPr bwMode="auto">
          <a:xfrm>
            <a:off x="6052391" y="1141402"/>
            <a:ext cx="3067759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Закон жидкостного трения: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291309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58600" y="6366865"/>
            <a:ext cx="533398" cy="491131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600">
                <a:solidFill>
                  <a:schemeClr val="accent1"/>
                </a:solidFill>
                <a:latin typeface="Segoe UI Semibold (Headings)"/>
              </a:defRPr>
            </a:lvl1pPr>
          </a:lstStyle>
          <a:p>
            <a:pPr>
              <a:defRPr/>
            </a:pPr>
            <a:fld id="{EB4460E0-F07F-88E2-CCEA-984E943BF7B1}" type="slidenum">
              <a:rPr lang="ru-RU"/>
              <a:t/>
            </a:fld>
            <a:endParaRPr lang="ru-RU"/>
          </a:p>
        </p:txBody>
      </p:sp>
      <p:sp>
        <p:nvSpPr>
          <p:cNvPr id="803017256" name=""/>
          <p:cNvSpPr/>
          <p:nvPr/>
        </p:nvSpPr>
        <p:spPr bwMode="auto">
          <a:xfrm flipH="0" flipV="0">
            <a:off x="481820" y="1239975"/>
            <a:ext cx="11141142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492104699" name="TextBox 2"/>
          <p:cNvSpPr txBox="1"/>
          <p:nvPr/>
        </p:nvSpPr>
        <p:spPr bwMode="auto">
          <a:xfrm>
            <a:off x="2292327" y="124033"/>
            <a:ext cx="7900473" cy="823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Elektra Text Pro"/>
              </a:rPr>
              <a:t>Теоретические эпюры показателей трения при разных законах</a:t>
            </a:r>
            <a:endParaRPr sz="2400" b="1"/>
          </a:p>
        </p:txBody>
      </p:sp>
      <p:pic>
        <p:nvPicPr>
          <p:cNvPr id="1829504502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4885" y="1231605"/>
            <a:ext cx="11364910" cy="2762635"/>
          </a:xfrm>
          <a:prstGeom prst="rect">
            <a:avLst/>
          </a:prstGeom>
        </p:spPr>
      </p:pic>
      <p:sp>
        <p:nvSpPr>
          <p:cNvPr id="1670764007" name="TextBox 6"/>
          <p:cNvSpPr txBox="1"/>
          <p:nvPr/>
        </p:nvSpPr>
        <p:spPr bwMode="auto">
          <a:xfrm>
            <a:off x="167737" y="4247534"/>
            <a:ext cx="3894062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Рисунок</a:t>
            </a:r>
            <a:r>
              <a: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1800" b="0">
                <a:latin typeface="Times New Roman"/>
                <a:ea typeface="Times New Roman"/>
                <a:cs typeface="Times New Roman"/>
              </a:rPr>
              <a:t>Кривые распределения удельного давления вдоль дуги контакта (при t=</a:t>
            </a:r>
            <a:r>
              <a:rPr lang="ru-RU" sz="1800" b="0">
                <a:latin typeface="Times New Roman"/>
                <a:ea typeface="Times New Roman"/>
                <a:cs typeface="Times New Roman"/>
              </a:rPr>
              <a:t>μPx</a:t>
            </a:r>
            <a:r>
              <a:rPr lang="ru-RU" sz="1800" b="0">
                <a:latin typeface="Times New Roman"/>
                <a:ea typeface="Times New Roman"/>
                <a:cs typeface="Times New Roman"/>
              </a:rPr>
              <a:t>) для двухмерного проката </a:t>
            </a:r>
            <a:r>
              <a: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45771324" name="TextBox 7"/>
          <p:cNvSpPr txBox="1"/>
          <p:nvPr/>
        </p:nvSpPr>
        <p:spPr bwMode="auto">
          <a:xfrm>
            <a:off x="4060721" y="4247534"/>
            <a:ext cx="3621510" cy="914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Рисунок 3 - Кривые распределения касательного напряжения вдоль дуги контакта </a:t>
            </a:r>
            <a:endParaRPr lang="ru-RU"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71743535" name="TextBox 8"/>
          <p:cNvSpPr txBox="1"/>
          <p:nvPr/>
        </p:nvSpPr>
        <p:spPr bwMode="auto">
          <a:xfrm>
            <a:off x="7678992" y="4247534"/>
            <a:ext cx="4179197" cy="914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Рисунок 4 – Отношения модуля касательного напряжения к давлению по дуге контакта</a:t>
            </a:r>
            <a:endParaRPr lang="ru-RU" sz="1800" b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7412974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58600" y="6366864"/>
            <a:ext cx="533397" cy="491130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600">
                <a:solidFill>
                  <a:schemeClr val="accent1"/>
                </a:solidFill>
                <a:latin typeface="Segoe UI Semibold (Headings)"/>
              </a:defRPr>
            </a:lvl1pPr>
          </a:lstStyle>
          <a:p>
            <a:pPr>
              <a:defRPr/>
            </a:pPr>
            <a:fld id="{DDF60FFF-2E37-D4BD-BBDA-28211AF4484C}" type="slidenum">
              <a:rPr lang="ru-RU"/>
              <a:t/>
            </a:fld>
            <a:endParaRPr lang="ru-RU"/>
          </a:p>
        </p:txBody>
      </p:sp>
      <p:sp>
        <p:nvSpPr>
          <p:cNvPr id="817536323" name=""/>
          <p:cNvSpPr/>
          <p:nvPr/>
        </p:nvSpPr>
        <p:spPr bwMode="auto">
          <a:xfrm flipH="0" flipV="0">
            <a:off x="481819" y="1239975"/>
            <a:ext cx="11141141" cy="36611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7366736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187619" y="1138838"/>
            <a:ext cx="4431542" cy="2784291"/>
          </a:xfrm>
          <a:prstGeom prst="rect">
            <a:avLst/>
          </a:prstGeom>
        </p:spPr>
      </p:pic>
      <p:pic>
        <p:nvPicPr>
          <p:cNvPr id="148447620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05170" y="1109309"/>
            <a:ext cx="4722475" cy="2739344"/>
          </a:xfrm>
          <a:prstGeom prst="rect">
            <a:avLst/>
          </a:prstGeom>
        </p:spPr>
      </p:pic>
      <p:pic>
        <p:nvPicPr>
          <p:cNvPr id="127886422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086721" y="3838896"/>
            <a:ext cx="4633339" cy="2773534"/>
          </a:xfrm>
          <a:prstGeom prst="rect">
            <a:avLst/>
          </a:prstGeom>
        </p:spPr>
      </p:pic>
      <p:pic>
        <p:nvPicPr>
          <p:cNvPr id="103564940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996103" y="3848654"/>
            <a:ext cx="4431542" cy="2773534"/>
          </a:xfrm>
          <a:prstGeom prst="rect">
            <a:avLst/>
          </a:prstGeom>
        </p:spPr>
      </p:pic>
      <p:sp>
        <p:nvSpPr>
          <p:cNvPr id="1190228586" name=""/>
          <p:cNvSpPr txBox="1"/>
          <p:nvPr/>
        </p:nvSpPr>
        <p:spPr bwMode="auto">
          <a:xfrm flipH="0" flipV="0">
            <a:off x="6004379" y="3154680"/>
            <a:ext cx="183240" cy="548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R="0" algn="l">
              <a:spcAft>
                <a:spcPts val="0"/>
              </a:spcAft>
              <a:defRPr/>
            </a:pPr>
            <a:endParaRPr sz="1200">
              <a:latin typeface="Times New Roman"/>
              <a:ea typeface="Times New Roman"/>
              <a:cs typeface="Times New Roman"/>
            </a:endParaRPr>
          </a:p>
          <a:p>
            <a:pPr marR="0" algn="l">
              <a:spcAft>
                <a:spcPts val="0"/>
              </a:spcAft>
              <a:defRPr/>
            </a:pPr>
            <a:endParaRPr/>
          </a:p>
        </p:txBody>
      </p:sp>
      <p:sp>
        <p:nvSpPr>
          <p:cNvPr id="514219873" name="TextBox 6"/>
          <p:cNvSpPr txBox="1"/>
          <p:nvPr/>
        </p:nvSpPr>
        <p:spPr bwMode="auto">
          <a:xfrm>
            <a:off x="1951258" y="-49112"/>
            <a:ext cx="7908393" cy="109764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defRPr/>
            </a:pPr>
            <a:r>
              <a:rPr sz="2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Эпюры распределения величины нормального </a:t>
            </a:r>
            <a:r>
              <a:rPr sz="2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давления по</a:t>
            </a:r>
            <a:r>
              <a:rPr sz="2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длине очага деформации при прокатке полосы сплава 5182 в непрерывной группе стана горячей прокатки.</a:t>
            </a:r>
            <a:endParaRPr sz="28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7997165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58600" y="6366866"/>
            <a:ext cx="533399" cy="491132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600">
                <a:solidFill>
                  <a:schemeClr val="accent1"/>
                </a:solidFill>
                <a:latin typeface="Segoe UI Semibold (Headings)"/>
              </a:defRPr>
            </a:lvl1pPr>
          </a:lstStyle>
          <a:p>
            <a:pPr>
              <a:defRPr/>
            </a:pPr>
            <a:fld id="{1EFD1C6F-0806-FB21-41BD-7A2197AAC050}" type="slidenum">
              <a:rPr lang="ru-RU"/>
              <a:t/>
            </a:fld>
            <a:endParaRPr lang="ru-RU"/>
          </a:p>
        </p:txBody>
      </p:sp>
      <p:sp>
        <p:nvSpPr>
          <p:cNvPr id="1726866502" name="Заголовок 1"/>
          <p:cNvSpPr>
            <a:spLocks noGrp="1"/>
          </p:cNvSpPr>
          <p:nvPr>
            <p:ph type="title"/>
          </p:nvPr>
        </p:nvSpPr>
        <p:spPr bwMode="auto">
          <a:xfrm>
            <a:off x="317499" y="41088"/>
            <a:ext cx="10636722" cy="979054"/>
          </a:xfrm>
        </p:spPr>
        <p:txBody>
          <a:bodyPr/>
          <a:lstStyle/>
          <a:p>
            <a:pPr algn="ctr">
              <a:defRPr/>
            </a:pPr>
            <a:r>
              <a:rPr lang="ru-RU" b="1"/>
              <a:t>ВЫВОДЫ</a:t>
            </a:r>
            <a:r>
              <a:rPr lang="ru-RU"/>
              <a:t> </a:t>
            </a:r>
            <a:endParaRPr/>
          </a:p>
        </p:txBody>
      </p:sp>
      <p:sp>
        <p:nvSpPr>
          <p:cNvPr id="1783784534" name=""/>
          <p:cNvSpPr txBox="1"/>
          <p:nvPr/>
        </p:nvSpPr>
        <p:spPr bwMode="auto">
          <a:xfrm flipH="0" flipV="0">
            <a:off x="317493" y="1525687"/>
            <a:ext cx="11629403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>
                <a:latin typeface="Times New Roman"/>
                <a:cs typeface="Times New Roman"/>
              </a:rPr>
              <a:t>Результаты расче</a:t>
            </a:r>
            <a:r>
              <a:rPr sz="1800">
                <a:latin typeface="Times New Roman"/>
                <a:cs typeface="Times New Roman"/>
              </a:rPr>
              <a:t>тов свидетельствуют о том, что в клетях № 1–№ 3 из-за  высокой шероховатости в</a:t>
            </a:r>
            <a:r>
              <a:rPr sz="1800">
                <a:latin typeface="Times New Roman"/>
                <a:cs typeface="Times New Roman"/>
              </a:rPr>
              <a:t>алков и из-за низких скоростей прокатки нагнетаемого объёма смазки недостаточно чтобы включить механизмы гидродинамического трения, что позволяет с достаточной точностью описывать силы трения с помощью законов трения между твердыми поверхностями. Однако в </a:t>
            </a:r>
            <a:r>
              <a:rPr sz="1800">
                <a:latin typeface="Times New Roman"/>
                <a:cs typeface="Times New Roman"/>
              </a:rPr>
              <a:t>клетях № 4 и № 5, вследствие изменения условий прокатки  (увеличения скорости прокатки, пониженная шероховатость валков и меньший угол захвата), объема нагнетаемой смазки достаточно, чтобы сформировать </a:t>
            </a:r>
            <a:r>
              <a:rPr sz="1800">
                <a:latin typeface="Times New Roman"/>
                <a:cs typeface="Times New Roman"/>
              </a:rPr>
              <a:t> устойчивый смазочный клин и </a:t>
            </a:r>
            <a:r>
              <a:rPr sz="1800">
                <a:latin typeface="Times New Roman"/>
                <a:cs typeface="Times New Roman"/>
              </a:rPr>
              <a:t>расчет с учетом </a:t>
            </a:r>
            <a:r>
              <a:rPr sz="1800">
                <a:latin typeface="Times New Roman"/>
                <a:cs typeface="Times New Roman"/>
              </a:rPr>
              <a:t>гидродинамического эффекта смазки позволяет получить более точные результаты.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68021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17499" y="41088"/>
            <a:ext cx="10636722" cy="97905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Segoe UI Body"/>
              </a:defRPr>
            </a:lvl1pPr>
          </a:lstStyle>
          <a:p>
            <a:pPr algn="ctr">
              <a:defRPr/>
            </a:pPr>
            <a:r>
              <a:rPr b="1"/>
              <a:t>СПАСИБО ЗА ВНИМАНИЕ!</a:t>
            </a:r>
            <a:endParaRPr/>
          </a:p>
        </p:txBody>
      </p:sp>
      <p:sp>
        <p:nvSpPr>
          <p:cNvPr id="31142555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58600" y="6366866"/>
            <a:ext cx="533399" cy="491132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600">
                <a:solidFill>
                  <a:schemeClr val="accent1"/>
                </a:solidFill>
                <a:latin typeface="Segoe UI Semibold (Headings)"/>
              </a:defRPr>
            </a:lvl1pPr>
          </a:lstStyle>
          <a:p>
            <a:pPr>
              <a:defRPr/>
            </a:pPr>
            <a:fld id="{8BCC5072-9841-05AF-BE63-37986EA6636A}" type="slidenum">
              <a:rPr lang="ru-RU"/>
              <a:t/>
            </a:fld>
            <a:endParaRPr lang="ru-RU"/>
          </a:p>
        </p:txBody>
      </p:sp>
      <p:sp>
        <p:nvSpPr>
          <p:cNvPr id="1183026268" name=""/>
          <p:cNvSpPr txBox="1"/>
          <p:nvPr/>
        </p:nvSpPr>
        <p:spPr bwMode="auto">
          <a:xfrm flipH="0" flipV="0">
            <a:off x="4317685" y="3007236"/>
            <a:ext cx="3029185" cy="914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Суздальцев Егор Алексеевич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0</a:t>
            </a:r>
            <a:r>
              <a:rPr lang="ru-RU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21-00937</a:t>
            </a:r>
            <a:r>
              <a:rPr lang="en-US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@</a:t>
            </a:r>
            <a:r>
              <a:rPr lang="en-US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students</a:t>
            </a:r>
            <a:r>
              <a:rPr lang="en-US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.ssau.ru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+79967224119</a:t>
            </a:r>
            <a:endParaRPr sz="1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7495393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58600" y="6366865"/>
            <a:ext cx="533398" cy="491131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600">
                <a:solidFill>
                  <a:schemeClr val="accent1"/>
                </a:solidFill>
                <a:latin typeface="Segoe UI Semibold (Headings)"/>
              </a:defRPr>
            </a:lvl1pPr>
          </a:lstStyle>
          <a:p>
            <a:pPr>
              <a:defRPr/>
            </a:pPr>
            <a:fld id="{0EA663F2-7119-7671-CD4E-49EBE3A7D538}" type="slidenum">
              <a:rPr lang="ru-RU"/>
              <a:t/>
            </a:fld>
            <a:endParaRPr lang="ru-RU"/>
          </a:p>
        </p:txBody>
      </p:sp>
      <p:sp>
        <p:nvSpPr>
          <p:cNvPr id="1996226400" name=""/>
          <p:cNvSpPr/>
          <p:nvPr/>
        </p:nvSpPr>
        <p:spPr bwMode="auto">
          <a:xfrm flipH="0" flipV="0">
            <a:off x="481820" y="1239975"/>
            <a:ext cx="11141142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402380334" name="TextBox 6"/>
          <p:cNvSpPr txBox="1"/>
          <p:nvPr/>
        </p:nvSpPr>
        <p:spPr bwMode="auto">
          <a:xfrm>
            <a:off x="1951258" y="255867"/>
            <a:ext cx="7908753" cy="48803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defRPr/>
            </a:pPr>
            <a:r>
              <a:rPr lang="ru-RU" sz="2600" b="1">
                <a:solidFill>
                  <a:schemeClr val="bg1"/>
                </a:solidFill>
                <a:latin typeface="Elektra Text Pro"/>
              </a:rPr>
              <a:t>Приложение </a:t>
            </a:r>
            <a:endParaRPr sz="2600" b="1"/>
          </a:p>
        </p:txBody>
      </p:sp>
      <p:pic>
        <p:nvPicPr>
          <p:cNvPr id="48437703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2993287" y="1083080"/>
            <a:ext cx="5349016" cy="5089584"/>
          </a:xfrm>
          <a:prstGeom prst="rect">
            <a:avLst/>
          </a:prstGeom>
        </p:spPr>
      </p:pic>
      <p:sp>
        <p:nvSpPr>
          <p:cNvPr id="1123532283" name=""/>
          <p:cNvSpPr txBox="1"/>
          <p:nvPr/>
        </p:nvSpPr>
        <p:spPr bwMode="auto">
          <a:xfrm flipH="0" flipV="0">
            <a:off x="5105606" y="6301795"/>
            <a:ext cx="136936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Блок схема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NewSMZ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B6B6B5"/>
      </a:accent1>
      <a:accent2>
        <a:srgbClr val="57B6B3"/>
      </a:accent2>
      <a:accent3>
        <a:srgbClr val="145969"/>
      </a:accent3>
      <a:accent4>
        <a:srgbClr val="39AC39"/>
      </a:accent4>
      <a:accent5>
        <a:srgbClr val="AD2D2D"/>
      </a:accent5>
      <a:accent6>
        <a:srgbClr val="D2AD31"/>
      </a:accent6>
      <a:hlink>
        <a:srgbClr val="6DCEC2"/>
      </a:hlink>
      <a:folHlink>
        <a:srgbClr val="96DEE6"/>
      </a:folHlink>
    </a:clrScheme>
    <a:fontScheme name="NewSMZ">
      <a:majorFont>
        <a:latin typeface="Segoe UI Semibold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Р7-Офис/2024.4.1.625</Application>
  <DocSecurity>0</DocSecurity>
  <PresentationFormat>Произвольный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Кудряшова Мария Игоревна</dc:creator>
  <cp:keywords/>
  <dc:description/>
  <dc:identifier/>
  <dc:language/>
  <cp:lastModifiedBy/>
  <cp:revision>193</cp:revision>
  <dcterms:created xsi:type="dcterms:W3CDTF">2023-01-25T08:47:41Z</dcterms:created>
  <dcterms:modified xsi:type="dcterms:W3CDTF">2025-05-27T04:31:30Z</dcterms:modified>
  <cp:category/>
  <cp:contentStatus/>
  <cp:version/>
</cp:coreProperties>
</file>