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32"/>
  </p:notesMasterIdLst>
  <p:sldIdLst>
    <p:sldId id="256" r:id="rId2"/>
    <p:sldId id="257" r:id="rId3"/>
    <p:sldId id="258" r:id="rId4"/>
    <p:sldId id="351" r:id="rId5"/>
    <p:sldId id="352" r:id="rId6"/>
    <p:sldId id="260" r:id="rId7"/>
    <p:sldId id="261" r:id="rId8"/>
    <p:sldId id="297" r:id="rId9"/>
    <p:sldId id="298" r:id="rId10"/>
    <p:sldId id="299" r:id="rId11"/>
    <p:sldId id="265" r:id="rId12"/>
    <p:sldId id="305" r:id="rId13"/>
    <p:sldId id="308" r:id="rId14"/>
    <p:sldId id="309" r:id="rId15"/>
    <p:sldId id="279" r:id="rId16"/>
    <p:sldId id="277" r:id="rId17"/>
    <p:sldId id="278" r:id="rId18"/>
    <p:sldId id="313" r:id="rId19"/>
    <p:sldId id="315" r:id="rId20"/>
    <p:sldId id="282" r:id="rId21"/>
    <p:sldId id="284" r:id="rId22"/>
    <p:sldId id="283" r:id="rId23"/>
    <p:sldId id="289" r:id="rId24"/>
    <p:sldId id="316" r:id="rId25"/>
    <p:sldId id="317" r:id="rId26"/>
    <p:sldId id="318" r:id="rId27"/>
    <p:sldId id="319" r:id="rId28"/>
    <p:sldId id="320" r:id="rId29"/>
    <p:sldId id="331" r:id="rId30"/>
    <p:sldId id="266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1" autoAdjust="0"/>
    <p:restoredTop sz="89744" autoAdjust="0"/>
  </p:normalViewPr>
  <p:slideViewPr>
    <p:cSldViewPr>
      <p:cViewPr>
        <p:scale>
          <a:sx n="100" d="100"/>
          <a:sy n="100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1E027-2A26-49E1-B8B0-3425EBAF3188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02896-49B8-4B5F-8263-38A45A117E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90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DB5AC-C570-4BD6-8068-AD2DB45E65FF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C1B05E-D263-4E04-9CD5-A0084C8B50FC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830E5D-48FE-455A-BC0D-A25083FEFD1F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0945A1-D267-49CA-8A89-B0E79DC35E21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AF5A6C-439D-4696-A920-5E6F8EE07543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F1C009-B8D6-4196-BE78-2FFB3A18FB5A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D7E155-D89F-4BAA-A163-BDA115DEC81D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4F0DE6-3142-4006-B33C-CE3012207397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C1D281-0400-4675-8E73-FC04E9CD4318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245CBC-0803-47B7-B894-6F60F882804D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364954-4D78-4071-BF27-C99C13660721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FF902F9-0979-46BC-873D-A304E114396A}" type="datetime1">
              <a:rPr lang="ru-RU" smtClean="0"/>
              <a:pPr/>
              <a:t>30.04.2025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B940F98-6BDD-4AB5-B891-299203314A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svetnov.ma@dvfu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052736"/>
            <a:ext cx="7406640" cy="24288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АДСОРБЕНТЫ ИЗ РИСОВОЙ ШЕЛУХИ. СРАВНИТЕЛЬНОЕ</a:t>
            </a:r>
            <a:r>
              <a:rPr lang="ru-RU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ПОГЛОТИТЕЛЬНОЙ СПОСОБНОСТИ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3786190"/>
            <a:ext cx="7648314" cy="2214578"/>
          </a:xfrm>
        </p:spPr>
        <p:txBody>
          <a:bodyPr>
            <a:normAutofit/>
          </a:bodyPr>
          <a:lstStyle/>
          <a:p>
            <a:pPr algn="ctr"/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Цветнов М.А.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Арефьева О.Д.,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Кондриков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Н.Б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i="1" dirty="0">
                <a:solidFill>
                  <a:schemeClr val="tx1"/>
                </a:solidFill>
              </a:rPr>
              <a:t>Дальневосточный Федеральный университет, 690922, Россия, г. Владивосток, п. Аякс, 10; </a:t>
            </a:r>
            <a:r>
              <a:rPr lang="en-US" sz="2400" i="1" u="sng" dirty="0" err="1">
                <a:solidFill>
                  <a:schemeClr val="tx1"/>
                </a:solidFill>
                <a:hlinkClick r:id="rId2"/>
              </a:rPr>
              <a:t>tsvetnov</a:t>
            </a:r>
            <a:r>
              <a:rPr lang="ru-RU" sz="2400" i="1" u="sng" dirty="0">
                <a:solidFill>
                  <a:schemeClr val="tx1"/>
                </a:solidFill>
                <a:hlinkClick r:id="rId2"/>
              </a:rPr>
              <a:t>.</a:t>
            </a:r>
            <a:r>
              <a:rPr lang="en-US" sz="2400" i="1" u="sng" dirty="0">
                <a:solidFill>
                  <a:schemeClr val="tx1"/>
                </a:solidFill>
                <a:hlinkClick r:id="rId2"/>
              </a:rPr>
              <a:t>ma</a:t>
            </a:r>
            <a:r>
              <a:rPr lang="ru-RU" sz="2400" i="1" u="sng" dirty="0">
                <a:solidFill>
                  <a:schemeClr val="tx1"/>
                </a:solidFill>
                <a:hlinkClick r:id="rId2"/>
              </a:rPr>
              <a:t>@</a:t>
            </a:r>
            <a:r>
              <a:rPr lang="en-US" sz="2400" i="1" u="sng" dirty="0" err="1">
                <a:solidFill>
                  <a:schemeClr val="tx1"/>
                </a:solidFill>
                <a:hlinkClick r:id="rId2"/>
              </a:rPr>
              <a:t>dvfu</a:t>
            </a:r>
            <a:r>
              <a:rPr lang="ru-RU" sz="2400" i="1" u="sng" dirty="0">
                <a:solidFill>
                  <a:schemeClr val="tx1"/>
                </a:solidFill>
                <a:hlinkClick r:id="rId2"/>
              </a:rPr>
              <a:t>.</a:t>
            </a:r>
            <a:r>
              <a:rPr lang="en-US" sz="2400" i="1" u="sng" dirty="0" err="1">
                <a:solidFill>
                  <a:schemeClr val="tx1"/>
                </a:solidFill>
                <a:hlinkClick r:id="rId2"/>
              </a:rPr>
              <a:t>ru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858148" cy="1143000"/>
          </a:xfrm>
        </p:spPr>
        <p:txBody>
          <a:bodyPr>
            <a:noAutofit/>
          </a:bodyPr>
          <a:lstStyle/>
          <a:p>
            <a:pPr algn="ctr"/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Адсорбция </a:t>
            </a:r>
            <a:r>
              <a:rPr lang="ru-RU" sz="39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метиленового голубого на </a:t>
            </a:r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ВДУ</a:t>
            </a: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10</a:t>
            </a:fld>
            <a:endParaRPr lang="ru-RU" sz="2200" dirty="0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08" t="2432" r="2708" b="4848"/>
          <a:stretch/>
        </p:blipFill>
        <p:spPr bwMode="auto">
          <a:xfrm>
            <a:off x="1835696" y="2132856"/>
            <a:ext cx="6408712" cy="44644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1543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Коэффициент достоверности аппроксимации экспериментальных изотерм сорбции теоретическими уравнениями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000" smtClean="0"/>
              <a:pPr/>
              <a:t>11</a:t>
            </a:fld>
            <a:endParaRPr lang="ru-RU" sz="20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937832"/>
              </p:ext>
            </p:extLst>
          </p:nvPr>
        </p:nvGraphicFramePr>
        <p:xfrm>
          <a:off x="1357290" y="2396186"/>
          <a:ext cx="7786712" cy="2898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6678"/>
                <a:gridCol w="1946678"/>
                <a:gridCol w="1946678"/>
                <a:gridCol w="1946678"/>
              </a:tblGrid>
              <a:tr h="489602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Сорбент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Ленгмюр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Фрейдлих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Дубинин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960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БАУ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0,67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0,32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0,37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960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ЗРШ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0,04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0,33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0,29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9602">
                <a:tc>
                  <a:txBody>
                    <a:bodyPr/>
                    <a:lstStyle/>
                    <a:p>
                      <a:pPr marL="0" indent="4476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ТШР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0,75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0,57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0,59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1284">
                <a:tc>
                  <a:txBody>
                    <a:bodyPr/>
                    <a:lstStyle/>
                    <a:p>
                      <a:pPr marL="0" indent="44767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ВДУ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0,95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0,99</a:t>
                      </a:r>
                      <a:endParaRPr lang="ru-RU" sz="2400" i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0,99</a:t>
                      </a:r>
                      <a:endParaRPr lang="ru-RU" sz="2400" i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571480"/>
            <a:ext cx="7498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насыщения </a:t>
            </a:r>
            <a:r>
              <a:rPr lang="ru-RU" sz="33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ЗРШ </a:t>
            </a:r>
            <a:r>
              <a:rPr lang="ru-RU" sz="3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метиленовым голубым (С=0,01875 г/л)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12</a:t>
            </a:fld>
            <a:endParaRPr lang="ru-RU" sz="2200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5" t="3116" r="2911" b="5838"/>
          <a:stretch/>
        </p:blipFill>
        <p:spPr bwMode="auto">
          <a:xfrm>
            <a:off x="2123728" y="1916832"/>
            <a:ext cx="5904656" cy="37444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571480"/>
            <a:ext cx="7498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насыщения </a:t>
            </a:r>
            <a:r>
              <a:rPr lang="ru-RU" sz="33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ЗРШ </a:t>
            </a:r>
            <a:r>
              <a:rPr lang="ru-RU" sz="33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голубым (</a:t>
            </a:r>
            <a:r>
              <a:rPr lang="ru-RU" sz="33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С=</a:t>
            </a:r>
            <a:r>
              <a:rPr lang="ru-RU" sz="3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0,0375</a:t>
            </a:r>
            <a:r>
              <a:rPr lang="ru-RU" sz="33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13</a:t>
            </a:fld>
            <a:endParaRPr lang="ru-RU" sz="2200" dirty="0"/>
          </a:p>
        </p:txBody>
      </p:sp>
      <p:pic>
        <p:nvPicPr>
          <p:cNvPr id="6" name="Рисунок 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0" t="3473" r="2292" b="4500"/>
          <a:stretch/>
        </p:blipFill>
        <p:spPr bwMode="auto">
          <a:xfrm>
            <a:off x="2123728" y="1484784"/>
            <a:ext cx="5760640" cy="367240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571480"/>
            <a:ext cx="7498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насыщения </a:t>
            </a:r>
            <a:r>
              <a:rPr lang="ru-RU" sz="33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ЗРШ </a:t>
            </a:r>
            <a:r>
              <a:rPr lang="ru-RU" sz="33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голубым (</a:t>
            </a:r>
            <a:r>
              <a:rPr lang="ru-RU" sz="33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С=0,075 </a:t>
            </a:r>
            <a:r>
              <a:rPr lang="ru-RU" sz="33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29652" y="6305550"/>
            <a:ext cx="641196" cy="476250"/>
          </a:xfrm>
        </p:spPr>
        <p:txBody>
          <a:bodyPr/>
          <a:lstStyle/>
          <a:p>
            <a:fld id="{1B940F98-6BDD-4AB5-B891-299203314A16}" type="slidenum">
              <a:rPr lang="ru-RU" sz="2200" smtClean="0"/>
              <a:pPr/>
              <a:t>14</a:t>
            </a:fld>
            <a:endParaRPr lang="ru-RU" sz="2200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" t="2431" r="2500" b="5195"/>
          <a:stretch/>
        </p:blipFill>
        <p:spPr bwMode="auto">
          <a:xfrm>
            <a:off x="2195736" y="1412776"/>
            <a:ext cx="5976664" cy="38164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28604"/>
            <a:ext cx="7498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насыщения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ЗРШ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голубым (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С=0,15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15</a:t>
            </a:fld>
            <a:endParaRPr lang="ru-RU" sz="2200" dirty="0"/>
          </a:p>
        </p:txBody>
      </p:sp>
      <p:pic>
        <p:nvPicPr>
          <p:cNvPr id="10" name="Объект 9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8" t="3119" r="3125" b="6107"/>
          <a:stretch/>
        </p:blipFill>
        <p:spPr bwMode="auto">
          <a:xfrm>
            <a:off x="2195736" y="1700808"/>
            <a:ext cx="5688632" cy="367240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714356"/>
            <a:ext cx="7498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насыщения ТШР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голубым (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С=0,01875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476250"/>
          </a:xfrm>
        </p:spPr>
        <p:txBody>
          <a:bodyPr/>
          <a:lstStyle/>
          <a:p>
            <a:fld id="{1B940F98-6BDD-4AB5-B891-299203314A16}" type="slidenum">
              <a:rPr lang="ru-RU" sz="2200" smtClean="0"/>
              <a:pPr/>
              <a:t>16</a:t>
            </a:fld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9" t="3125" r="3052" b="5208"/>
          <a:stretch/>
        </p:blipFill>
        <p:spPr bwMode="auto">
          <a:xfrm>
            <a:off x="2195736" y="2000274"/>
            <a:ext cx="5904656" cy="344494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714356"/>
            <a:ext cx="7498080" cy="114300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насыщения ТШР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голубым (С=0,0375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17</a:t>
            </a:fld>
            <a:endParaRPr lang="ru-RU" sz="2200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2" t="2772" r="2708" b="5760"/>
          <a:stretch/>
        </p:blipFill>
        <p:spPr bwMode="auto">
          <a:xfrm>
            <a:off x="2051720" y="2171700"/>
            <a:ext cx="5904656" cy="35615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714356"/>
            <a:ext cx="7498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насыщения</a:t>
            </a:r>
            <a:b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ТШР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голубым (С=0,075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476250"/>
          </a:xfrm>
        </p:spPr>
        <p:txBody>
          <a:bodyPr/>
          <a:lstStyle/>
          <a:p>
            <a:fld id="{1B940F98-6BDD-4AB5-B891-299203314A16}" type="slidenum">
              <a:rPr lang="ru-RU" sz="2200" smtClean="0"/>
              <a:pPr/>
              <a:t>18</a:t>
            </a:fld>
            <a:endParaRPr lang="ru-RU" sz="2200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6" t="2769" r="3118" b="6532"/>
          <a:stretch/>
        </p:blipFill>
        <p:spPr bwMode="auto">
          <a:xfrm>
            <a:off x="2051720" y="2207146"/>
            <a:ext cx="5976664" cy="38141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714356"/>
            <a:ext cx="7498080" cy="114300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насыщения ТШР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голубым (С=0,15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19</a:t>
            </a:fld>
            <a:endParaRPr lang="ru-RU" sz="2200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2" t="2431" r="2708" b="5543"/>
          <a:stretch/>
        </p:blipFill>
        <p:spPr bwMode="auto">
          <a:xfrm>
            <a:off x="2267744" y="2166937"/>
            <a:ext cx="5904656" cy="35663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7498080" cy="2439982"/>
          </a:xfrm>
        </p:spPr>
        <p:txBody>
          <a:bodyPr>
            <a:noAutofit/>
          </a:bodyPr>
          <a:lstStyle/>
          <a:p>
            <a:pPr algn="just"/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5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спользование материалов 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растительного происхождения, </a:t>
            </a:r>
            <a:r>
              <a:rPr lang="ru-RU" sz="25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накапливающихся 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значительном количестве в виде </a:t>
            </a:r>
            <a:r>
              <a:rPr lang="ru-RU" sz="25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отходов </a:t>
            </a:r>
            <a:r>
              <a:rPr lang="ru-RU" sz="25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производства сорбентов, позволит совместить ликвидацию отходов сельскохозяйственного производства с природоохранной деятельностью</a:t>
            </a:r>
            <a:r>
              <a:rPr lang="ru-RU" sz="2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5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996952"/>
            <a:ext cx="7498080" cy="3251448"/>
          </a:xfrm>
        </p:spPr>
        <p:txBody>
          <a:bodyPr>
            <a:normAutofit fontScale="77500" lnSpcReduction="20000"/>
          </a:bodyPr>
          <a:lstStyle/>
          <a:p>
            <a:pPr marL="82296" indent="0" algn="just">
              <a:lnSpc>
                <a:spcPct val="12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настоящей работы являлось - исследовать сорбционные свойства 3 – х образцов сорбентов, полученных на основе обработанной рисовой шелухи (РШ) в сравнении с березовым активированным углем (БАУ). Для чего решались задачи – по определению поглотительной способности образцов РШ, удельной поверхности, сорбционной емкости по метиленовому голубому.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642918"/>
            <a:ext cx="7498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насыщения ВДУ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голубым (С=0,01875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476250"/>
          </a:xfrm>
        </p:spPr>
        <p:txBody>
          <a:bodyPr/>
          <a:lstStyle/>
          <a:p>
            <a:fld id="{1B940F98-6BDD-4AB5-B891-299203314A16}" type="slidenum">
              <a:rPr lang="ru-RU" sz="2200" smtClean="0"/>
              <a:pPr/>
              <a:t>20</a:t>
            </a:fld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3" t="3124" r="2427" b="5555"/>
          <a:stretch/>
        </p:blipFill>
        <p:spPr bwMode="auto">
          <a:xfrm>
            <a:off x="2051720" y="1772816"/>
            <a:ext cx="6120680" cy="38164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21</a:t>
            </a:fld>
            <a:endParaRPr lang="ru-RU" sz="2200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насыщения ВДУ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голубым (С=0,0375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endParaRPr lang="ru-RU" sz="3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Объект 7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5" t="3116" r="2495" b="6531"/>
          <a:stretch/>
        </p:blipFill>
        <p:spPr bwMode="auto">
          <a:xfrm>
            <a:off x="2195736" y="1916832"/>
            <a:ext cx="6264696" cy="367240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714356"/>
            <a:ext cx="7498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насыщения ВДУ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голубым (С=0,075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000" smtClean="0"/>
              <a:pPr/>
              <a:t>22</a:t>
            </a:fld>
            <a:endParaRPr lang="ru-RU" sz="2000" dirty="0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4" t="3124" r="3051" b="4862"/>
          <a:stretch/>
        </p:blipFill>
        <p:spPr bwMode="auto">
          <a:xfrm>
            <a:off x="2195736" y="1772816"/>
            <a:ext cx="6048672" cy="37444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714356"/>
            <a:ext cx="749808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насыщения ВДУ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голубым (С=0,15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476250"/>
          </a:xfrm>
        </p:spPr>
        <p:txBody>
          <a:bodyPr/>
          <a:lstStyle/>
          <a:p>
            <a:fld id="{1B940F98-6BDD-4AB5-B891-299203314A16}" type="slidenum">
              <a:rPr lang="ru-RU" sz="2200" smtClean="0"/>
              <a:pPr/>
              <a:t>23</a:t>
            </a:fld>
            <a:endParaRPr lang="ru-RU" sz="2200" dirty="0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7" t="2431" r="2219" b="6250"/>
          <a:stretch/>
        </p:blipFill>
        <p:spPr bwMode="auto">
          <a:xfrm>
            <a:off x="2195736" y="1700808"/>
            <a:ext cx="5688632" cy="35283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858148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насыщения</a:t>
            </a:r>
            <a:b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угля БАУ </a:t>
            </a:r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метиленовым голубым</a:t>
            </a:r>
            <a:b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С=0,01875 </a:t>
            </a:r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3200" dirty="0"/>
              <a:t/>
            </a:r>
            <a:br>
              <a:rPr lang="ru-RU" sz="3200" dirty="0"/>
            </a:b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29652" y="6305550"/>
            <a:ext cx="641196" cy="476250"/>
          </a:xfrm>
        </p:spPr>
        <p:txBody>
          <a:bodyPr/>
          <a:lstStyle/>
          <a:p>
            <a:fld id="{1B940F98-6BDD-4AB5-B891-299203314A16}" type="slidenum">
              <a:rPr lang="ru-RU" sz="2200" smtClean="0"/>
              <a:pPr/>
              <a:t>24</a:t>
            </a:fld>
            <a:endParaRPr lang="ru-RU" sz="2200" dirty="0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5" t="1737" r="11666"/>
          <a:stretch/>
        </p:blipFill>
        <p:spPr bwMode="auto">
          <a:xfrm>
            <a:off x="2555776" y="2060848"/>
            <a:ext cx="5328592" cy="42484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858148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насыщения</a:t>
            </a:r>
            <a:b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угля БАУ метиленовым голубым</a:t>
            </a:r>
            <a:b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С=0,0375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25</a:t>
            </a:fld>
            <a:endParaRPr lang="ru-RU" sz="2200" dirty="0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" t="2083" r="2291" b="5889"/>
          <a:stretch/>
        </p:blipFill>
        <p:spPr bwMode="auto">
          <a:xfrm>
            <a:off x="2339752" y="2492896"/>
            <a:ext cx="5760640" cy="3600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858148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насыщения</a:t>
            </a:r>
            <a:b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угля БАУ метиленовым голубым</a:t>
            </a:r>
            <a:b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С=0,075 </a:t>
            </a:r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476250"/>
          </a:xfrm>
        </p:spPr>
        <p:txBody>
          <a:bodyPr/>
          <a:lstStyle/>
          <a:p>
            <a:fld id="{1B940F98-6BDD-4AB5-B891-299203314A16}" type="slidenum">
              <a:rPr lang="ru-RU" sz="2200" smtClean="0"/>
              <a:pPr/>
              <a:t>26</a:t>
            </a:fld>
            <a:endParaRPr lang="ru-RU" sz="2200" dirty="0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0" t="2431" r="2917" b="5543"/>
          <a:stretch/>
        </p:blipFill>
        <p:spPr bwMode="auto">
          <a:xfrm>
            <a:off x="2123728" y="1916832"/>
            <a:ext cx="5976664" cy="38164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858148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Фронтальная кривая насыщения</a:t>
            </a:r>
            <a:b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угля БАУ метиленовым голубым</a:t>
            </a:r>
            <a:b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С=0,15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г/л)</a:t>
            </a:r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476250"/>
          </a:xfrm>
        </p:spPr>
        <p:txBody>
          <a:bodyPr/>
          <a:lstStyle/>
          <a:p>
            <a:fld id="{1B940F98-6BDD-4AB5-B891-299203314A16}" type="slidenum">
              <a:rPr lang="ru-RU" sz="2200" smtClean="0"/>
              <a:pPr/>
              <a:t>27</a:t>
            </a:fld>
            <a:endParaRPr lang="ru-RU" sz="2200" dirty="0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2" t="2423" r="3118" b="6185"/>
          <a:stretch/>
        </p:blipFill>
        <p:spPr bwMode="auto">
          <a:xfrm>
            <a:off x="2339752" y="1916832"/>
            <a:ext cx="5760640" cy="367240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874442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видно, из представленных графиков, с увеличением концентрации питающего раствора, объем до проскока уменьшается. Для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РШ 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увеличении концентрации метиленового голубого от 0,01875 г/л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0,15 г/л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полностью очищенного раствора уменьшается со 135 до 45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мл,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ТШР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240 до 24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мл,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ВДУ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154 мл до 28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мл и для 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угля БАУ с 228 мл до 12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мл.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Объем до проскока при различных концентрациях метиленового голубого увеличивается в ряду образцов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58214" y="6305550"/>
            <a:ext cx="712634" cy="476250"/>
          </a:xfrm>
        </p:spPr>
        <p:txBody>
          <a:bodyPr/>
          <a:lstStyle/>
          <a:p>
            <a:fld id="{1B940F98-6BDD-4AB5-B891-299203314A16}" type="slidenum">
              <a:rPr lang="ru-RU" sz="2400" smtClean="0"/>
              <a:pPr/>
              <a:t>28</a:t>
            </a:fld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861048"/>
            <a:ext cx="7498080" cy="2088232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0,01875 г/л: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ЗРШ &lt; ВДУ &lt; БАУ &lt; ТШР</a:t>
            </a:r>
            <a:endParaRPr lang="ru-R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0,0375 г/л: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ЗРШ &lt; ВДУ ~БАУ&lt; ТШР</a:t>
            </a:r>
            <a:endParaRPr lang="ru-R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0,075 г/л: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ВДУ  &lt; ЗРШ &lt; ТШР ~ БАУ</a:t>
            </a:r>
            <a:endParaRPr lang="ru-R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0,15 г/л: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ЗРШ-1~БАУ &lt; ТШР &lt; ВДУ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571480"/>
            <a:ext cx="7498080" cy="5532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29</a:t>
            </a:fld>
            <a:endParaRPr lang="ru-RU" sz="2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15294" y="980728"/>
            <a:ext cx="741682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 статических условиях исследована сорбция метиленового голубого на образцах  из обработанной рисовой шелухи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ЗРШ, ТШР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сравнении с углем БАУ.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2.Проверена коррелированность полученных изотерм сорбции с уравнениями Ленгмюра, Фрейндлиха и Дубинина.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3.Образец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рекомендован для использования при адсорбции метиленового голубого в статических условиях.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 динамических условиях исследовано сорбционное поведение сорбентов из рисовой шелухи в сравнении с углем БАУ</a:t>
            </a:r>
            <a:endParaRPr lang="ru-R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Определено, что защитное действие образца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ТШР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таковое для БАУ, а также для образцов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ЗРШ и  ВДУ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метиленового голубого</a:t>
            </a: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3</a:t>
            </a:fld>
            <a:endParaRPr lang="ru-RU" sz="22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355578"/>
              </p:ext>
            </p:extLst>
          </p:nvPr>
        </p:nvGraphicFramePr>
        <p:xfrm>
          <a:off x="1524000" y="1397000"/>
          <a:ext cx="7119966" cy="4153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84104"/>
                <a:gridCol w="3135862"/>
              </a:tblGrid>
              <a:tr h="61119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характеристика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величина</a:t>
                      </a:r>
                      <a:endParaRPr lang="ru-RU" sz="2400" i="1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1119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молярная масса 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409,5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1119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площадь </a:t>
                      </a:r>
                      <a:r>
                        <a:rPr lang="ru-RU" sz="2400" i="0" dirty="0" smtClean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молекулы, </a:t>
                      </a: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м</a:t>
                      </a:r>
                      <a:r>
                        <a:rPr lang="ru-RU" sz="2400" i="0" baseline="3000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(175—200</a:t>
                      </a:r>
                      <a:r>
                        <a:rPr lang="ru-RU" sz="2400" i="0" dirty="0" smtClean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)*</a:t>
                      </a:r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kumimoji="0" lang="ru-RU" sz="240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-20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1119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молярный </a:t>
                      </a:r>
                      <a:r>
                        <a:rPr lang="ru-RU" sz="2400" i="0" dirty="0" smtClean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объем, </a:t>
                      </a: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см</a:t>
                      </a:r>
                      <a:r>
                        <a:rPr lang="ru-RU" sz="2400" i="0" baseline="3000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/моль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(4,3—4,2)*10</a:t>
                      </a:r>
                      <a:r>
                        <a:rPr lang="ru-RU" sz="2400" i="0" baseline="3000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1119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молярный объем в микропорах , см</a:t>
                      </a:r>
                      <a:r>
                        <a:rPr lang="ru-RU" sz="2400" i="0" baseline="3000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/моль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3,7*10</a:t>
                      </a:r>
                      <a:r>
                        <a:rPr lang="ru-RU" sz="2400" i="0" baseline="3000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11190"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растворимость </a:t>
                      </a:r>
                      <a:r>
                        <a:rPr lang="ru-RU" sz="2400" i="0" dirty="0" err="1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С</a:t>
                      </a:r>
                      <a:r>
                        <a:rPr lang="ru-RU" sz="2400" i="0" baseline="-25000" dirty="0" err="1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, ммоль/л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i="0" dirty="0">
                          <a:solidFill>
                            <a:srgbClr val="1D1B11"/>
                          </a:solidFill>
                          <a:effectLst/>
                          <a:latin typeface="Times New Roman"/>
                          <a:ea typeface="Times New Roman"/>
                        </a:rPr>
                        <a:t>33,2±0,6</a:t>
                      </a:r>
                      <a:endParaRPr lang="ru-RU" sz="2400" i="1" dirty="0">
                        <a:solidFill>
                          <a:srgbClr val="1D1B1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285852" y="1571612"/>
            <a:ext cx="7498080" cy="3083242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429652" y="6305550"/>
            <a:ext cx="641196" cy="476250"/>
          </a:xfrm>
        </p:spPr>
        <p:txBody>
          <a:bodyPr/>
          <a:lstStyle/>
          <a:p>
            <a:fld id="{1B940F98-6BDD-4AB5-B891-299203314A16}" type="slidenum">
              <a:rPr lang="ru-RU" sz="2200" smtClean="0"/>
              <a:pPr/>
              <a:t>30</a:t>
            </a:fld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угля </a:t>
            </a:r>
            <a:r>
              <a:rPr lang="ru-RU" sz="4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угля</a:t>
            </a:r>
            <a:r>
              <a:rPr lang="ru-RU" sz="4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БАУ</a:t>
            </a: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4</a:t>
            </a:fld>
            <a:endParaRPr lang="ru-RU" sz="2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362591"/>
              </p:ext>
            </p:extLst>
          </p:nvPr>
        </p:nvGraphicFramePr>
        <p:xfrm>
          <a:off x="1071538" y="908720"/>
          <a:ext cx="7643866" cy="4032448"/>
        </p:xfrm>
        <a:graphic>
          <a:graphicData uri="http://schemas.openxmlformats.org/drawingml/2006/table">
            <a:tbl>
              <a:tblPr/>
              <a:tblGrid>
                <a:gridCol w="3821933"/>
                <a:gridCol w="3821933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Характеристика</a:t>
                      </a: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величина</a:t>
                      </a: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ru-RU" sz="280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микропор, см</a:t>
                      </a:r>
                      <a:r>
                        <a:rPr kumimoji="0" lang="ru-RU" sz="280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/г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0,22-0,25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8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ru-RU" sz="280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2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мезопор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см</a:t>
                      </a:r>
                      <a:r>
                        <a:rPr kumimoji="0" lang="ru-RU" sz="280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/г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0,08 – 0,1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ru-RU" sz="2800" kern="1200" baseline="-25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макропор, см</a:t>
                      </a:r>
                      <a:r>
                        <a:rPr kumimoji="0" lang="ru-RU" sz="280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/г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1,35 – 1,45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kumimoji="0" lang="ru-RU" sz="2800" kern="1200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Σ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28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cуммарный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см</a:t>
                      </a:r>
                      <a:r>
                        <a:rPr kumimoji="0" lang="ru-RU" sz="280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/г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1,6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Удельная площадь, м</a:t>
                      </a:r>
                      <a:r>
                        <a:rPr kumimoji="0" lang="ru-RU" sz="2800" kern="12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/г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</a:pPr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600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Физико-химическая характеристика сорбентов из рисовой шелухи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665507"/>
              </p:ext>
            </p:extLst>
          </p:nvPr>
        </p:nvGraphicFramePr>
        <p:xfrm>
          <a:off x="1331640" y="1484784"/>
          <a:ext cx="7499350" cy="5349240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1372546"/>
                <a:gridCol w="1275014"/>
                <a:gridCol w="2941930"/>
                <a:gridCol w="1016110"/>
                <a:gridCol w="893750"/>
              </a:tblGrid>
              <a:tr h="338455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Образец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(%)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8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SiO</a:t>
                      </a:r>
                      <a:r>
                        <a:rPr lang="ru-RU" sz="27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8100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ЗРШ 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</a:t>
                      </a: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ru-RU" sz="27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ru-RU" sz="2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nC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Обжиг на воздухе при 650 °С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95,0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717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ТШР 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Термолиз при недостатке воздуха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50,5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48,5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1717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ВДУ 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Обработка ТШР плавиковой кислотой с последующей сушкой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700" i="1" dirty="0">
                        <a:solidFill>
                          <a:srgbClr val="1D1B1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474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Расчет адсорбции</a:t>
            </a:r>
            <a:endParaRPr lang="ru-RU" sz="39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6</a:t>
            </a:fld>
            <a:endParaRPr lang="ru-RU" sz="22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где,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исх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исходная концентрация толуола (ммоль/л);</a:t>
            </a: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равн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равновесная концентрация толуола (ммоль/л);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масса навески сорбента (г);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aseline="-25000" dirty="0" err="1" smtClean="0">
                <a:latin typeface="Times New Roman" pitchFamily="18" charset="0"/>
                <a:cs typeface="Times New Roman" pitchFamily="18" charset="0"/>
              </a:rPr>
              <a:t>раств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объем равновесного раствора (20 мл);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адсорбция.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428736"/>
            <a:ext cx="5197730" cy="14287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858148" cy="1143000"/>
          </a:xfrm>
        </p:spPr>
        <p:txBody>
          <a:bodyPr>
            <a:noAutofit/>
          </a:bodyPr>
          <a:lstStyle/>
          <a:p>
            <a:pPr algn="ctr"/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Адсорбция метиленового голубого на БАУ</a:t>
            </a:r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7</a:t>
            </a:fld>
            <a:endParaRPr lang="ru-RU" sz="2200" dirty="0"/>
          </a:p>
        </p:txBody>
      </p:sp>
      <p:pic>
        <p:nvPicPr>
          <p:cNvPr id="7" name="Объект 6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5" t="12319" r="67706"/>
          <a:stretch/>
        </p:blipFill>
        <p:spPr bwMode="auto">
          <a:xfrm>
            <a:off x="1403648" y="1484784"/>
            <a:ext cx="7128792" cy="482453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858148" cy="1143000"/>
          </a:xfrm>
        </p:spPr>
        <p:txBody>
          <a:bodyPr>
            <a:noAutofit/>
          </a:bodyPr>
          <a:lstStyle/>
          <a:p>
            <a:pPr algn="ctr"/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Адсорбция </a:t>
            </a:r>
            <a:r>
              <a:rPr lang="ru-RU" sz="39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метиленового голубого </a:t>
            </a:r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ЗРШ</a:t>
            </a: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8</a:t>
            </a:fld>
            <a:endParaRPr lang="ru-RU" sz="2200" dirty="0"/>
          </a:p>
        </p:txBody>
      </p:sp>
      <p:pic>
        <p:nvPicPr>
          <p:cNvPr id="6" name="Объект 5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7" t="2778" b="5195"/>
          <a:stretch/>
        </p:blipFill>
        <p:spPr bwMode="auto">
          <a:xfrm>
            <a:off x="1619672" y="1988840"/>
            <a:ext cx="6768752" cy="43204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858148" cy="1143000"/>
          </a:xfrm>
        </p:spPr>
        <p:txBody>
          <a:bodyPr>
            <a:noAutofit/>
          </a:bodyPr>
          <a:lstStyle/>
          <a:p>
            <a:pPr algn="ctr"/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Адсорбция </a:t>
            </a:r>
            <a:r>
              <a:rPr lang="ru-RU" sz="39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метиленового голубого </a:t>
            </a:r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9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ТШР</a:t>
            </a:r>
            <a:endParaRPr lang="ru-RU" sz="3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40F98-6BDD-4AB5-B891-299203314A16}" type="slidenum">
              <a:rPr lang="ru-RU" sz="2200" smtClean="0"/>
              <a:pPr/>
              <a:t>9</a:t>
            </a:fld>
            <a:endParaRPr lang="ru-RU" sz="2200" dirty="0"/>
          </a:p>
        </p:txBody>
      </p:sp>
      <p:pic>
        <p:nvPicPr>
          <p:cNvPr id="7" name="Объект 6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91" t="2778" r="2636" b="4514"/>
          <a:stretch/>
        </p:blipFill>
        <p:spPr bwMode="auto">
          <a:xfrm>
            <a:off x="1907704" y="2132856"/>
            <a:ext cx="6408712" cy="44644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1876</TotalTime>
  <Words>688</Words>
  <Application>Microsoft Office PowerPoint</Application>
  <PresentationFormat>Экран (4:3)</PresentationFormat>
  <Paragraphs>151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Солнцестояние</vt:lpstr>
      <vt:lpstr>АДСОРБЕНТЫ ИЗ РИСОВОЙ ШЕЛУХИ. СРАВНИТЕЛЬНОЕ ИССЛЕДОВАНИЕ ПОГЛОТИТЕЛЬНОЙ СПОСОБНОСТИ</vt:lpstr>
      <vt:lpstr>Использование материалов растительного происхождения, накапливающихся в значительном количестве в виде отходов для производства сорбентов, позволит совместить ликвидацию отходов сельскохозяйственного производства с природоохранной деятельностью.</vt:lpstr>
      <vt:lpstr>Свойства метиленового голубого</vt:lpstr>
      <vt:lpstr>Свойства угля угля БАУ</vt:lpstr>
      <vt:lpstr>Физико-химическая характеристика сорбентов из рисовой шелухи</vt:lpstr>
      <vt:lpstr>Расчет адсорбции</vt:lpstr>
      <vt:lpstr>Адсорбция метиленового голубого на БАУ </vt:lpstr>
      <vt:lpstr>Адсорбция метиленового голубого на ЗРШ</vt:lpstr>
      <vt:lpstr>Адсорбция метиленового голубого на ТШР</vt:lpstr>
      <vt:lpstr>Адсорбция метиленового голубого на ВДУ</vt:lpstr>
      <vt:lpstr>Коэффициент достоверности аппроксимации экспериментальных изотерм сорбции теоретическими уравнениями   </vt:lpstr>
      <vt:lpstr>Фронтальная кривая насыщения ЗРШ метиленовым голубым (С=0,01875 г/л) </vt:lpstr>
      <vt:lpstr>Фронтальная кривая насыщения ЗРШ метиленовым голубым (С=0,0375 г/л)  </vt:lpstr>
      <vt:lpstr>Фронтальная кривая насыщения ЗРШ метиленовым голубым (С=0,075 г/л)   </vt:lpstr>
      <vt:lpstr>Фронтальная кривая насыщения ЗРШ метиленовым голубым (С=0,15 г/л) </vt:lpstr>
      <vt:lpstr>Фронтальная кривая насыщения ТШР метиленовым голубым (С=0,01875 г/л) </vt:lpstr>
      <vt:lpstr>Фронтальная кривая насыщения ТШР метиленовым голубым (С=0,0375 г/л)</vt:lpstr>
      <vt:lpstr>Фронтальная кривая насыщения ТШР метиленовым голубым (С=0,075 г/л)</vt:lpstr>
      <vt:lpstr>Фронтальная кривая насыщения ТШР метиленовым голубым (С=0,15 г/л)</vt:lpstr>
      <vt:lpstr>Фронтальная кривая насыщения ВДУ метиленовым голубым (С=0,01875 г/л) </vt:lpstr>
      <vt:lpstr>Фронтальная кривая насыщения ВДУ метиленовым голубым (С=0,0375 г/л) </vt:lpstr>
      <vt:lpstr>Фронтальная кривая насыщения ВДУ метиленовым голубым (С=0,075 г/л)  </vt:lpstr>
      <vt:lpstr>Фронтальная кривая насыщения ВДУ метиленовым голубым (С=0,15 г/л)  </vt:lpstr>
      <vt:lpstr>Фронтальная кривая насыщения угля БАУ метиленовым голубым (С=0,01875 г/л) </vt:lpstr>
      <vt:lpstr>Фронтальная кривая насыщения угля БАУ метиленовым голубым (С=0,0375 г/л)</vt:lpstr>
      <vt:lpstr>Фронтальная кривая насыщения угля БАУ метиленовым голубым (С=0,075 г/л) </vt:lpstr>
      <vt:lpstr>Фронтальная кривая насыщения угля БАУ метиленовым голубым (С=0,15 г/л) </vt:lpstr>
      <vt:lpstr>Как видно, из представленных графиков, с увеличением концентрации питающего раствора, объем до проскока уменьшается. Для ЗРШ  при увеличении концентрации метиленового голубого от 0,01875 г/л до 0,15 г/л объем полностью очищенного раствора уменьшается со 135 до 45 мл, для ТШР с 240 до 24 мл, ВДУ со 154 мл до 28 мл и для угля БАУ с 228 мл до 12 мл. Объем до проскока при различных концентрациях метиленового голубого увеличивается в ряду образцов: </vt:lpstr>
      <vt:lpstr>Выводы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Установка по гидротермической  обработке риса</dc:title>
  <dc:creator>НастЁна..))</dc:creator>
  <cp:lastModifiedBy>LAB2</cp:lastModifiedBy>
  <cp:revision>216</cp:revision>
  <dcterms:created xsi:type="dcterms:W3CDTF">2013-05-23T13:28:32Z</dcterms:created>
  <dcterms:modified xsi:type="dcterms:W3CDTF">2025-04-30T02:30:30Z</dcterms:modified>
</cp:coreProperties>
</file>