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8" r:id="rId2"/>
    <p:sldId id="579" r:id="rId3"/>
    <p:sldId id="580" r:id="rId4"/>
    <p:sldId id="573" r:id="rId5"/>
    <p:sldId id="584" r:id="rId6"/>
    <p:sldId id="581" r:id="rId7"/>
    <p:sldId id="577" r:id="rId8"/>
    <p:sldId id="582" r:id="rId9"/>
    <p:sldId id="583" r:id="rId10"/>
    <p:sldId id="578" r:id="rId11"/>
    <p:sldId id="262" r:id="rId1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7" autoAdjust="0"/>
    <p:restoredTop sz="94660"/>
  </p:normalViewPr>
  <p:slideViewPr>
    <p:cSldViewPr snapToGrid="0">
      <p:cViewPr varScale="1">
        <p:scale>
          <a:sx n="53" d="100"/>
          <a:sy n="53" d="100"/>
        </p:scale>
        <p:origin x="67" y="6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&#1042;&#1080;&#1082;&#1090;&#1086;&#1088;\Documents\&#1053;&#1054;&#1042;&#1067;&#1045;%20&#1057;&#1058;&#1040;&#1058;&#1068;&#1048;%20&#1042;%20&#1053;&#1040;&#1041;&#1054;&#1056;&#1045;\2025\&#1063;&#1077;&#1082;&#1072;&#1083;&#1086;&#1074;&#1072;%20&#1045;.&#1040;._&#1057;&#1090;&#1072;&#1090;&#1100;&#1103;%20&#1074;%20&#1071;&#1083;&#1090;&#1091;_24.04.2025\&#1056;&#1080;&#1089;&#1091;&#1085;&#1086;&#1082;%208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5794326898593927"/>
          <c:y val="3.3302865940449296E-2"/>
          <c:w val="0.81312467438293323"/>
          <c:h val="0.75185311255050535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Лист1!$A$2</c:f>
              <c:strCache>
                <c:ptCount val="1"/>
                <c:pt idx="0">
                  <c:v>N, циклов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p3d/>
          </c:spPr>
          <c:invertIfNegative val="0"/>
          <c:dLbls>
            <c:dLbl>
              <c:idx val="0"/>
              <c:layout>
                <c:manualLayout>
                  <c:x val="1.3745704467353952E-2"/>
                  <c:y val="-4.22249343480275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2D8-41F1-A5C6-D7E5B253134B}"/>
                </c:ext>
              </c:extLst>
            </c:dLbl>
            <c:dLbl>
              <c:idx val="1"/>
              <c:layout>
                <c:manualLayout>
                  <c:x val="2.5200458190148829E-2"/>
                  <c:y val="-4.872107809387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2D8-41F1-A5C6-D7E5B25313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Лист1!$B$1:$C$1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Лист1!$B$2:$C$2</c:f>
              <c:numCache>
                <c:formatCode>General</c:formatCode>
                <c:ptCount val="2"/>
                <c:pt idx="0">
                  <c:v>1495</c:v>
                </c:pt>
                <c:pt idx="1">
                  <c:v>3022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2D8-41F1-A5C6-D7E5B25313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443303064"/>
        <c:axId val="443305944"/>
        <c:axId val="0"/>
      </c:bar3DChart>
      <c:catAx>
        <c:axId val="4433030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ru-RU" sz="140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Вариант обработки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ru-RU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222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43305944"/>
        <c:crosses val="autoZero"/>
        <c:auto val="1"/>
        <c:lblAlgn val="ctr"/>
        <c:lblOffset val="100"/>
        <c:noMultiLvlLbl val="0"/>
      </c:catAx>
      <c:valAx>
        <c:axId val="4433059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ru-RU" sz="140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Наработка до ремонта, цикл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ru-RU"/>
            </a:p>
          </c:txPr>
        </c:title>
        <c:numFmt formatCode="General" sourceLinked="1"/>
        <c:majorTickMark val="in"/>
        <c:minorTickMark val="none"/>
        <c:tickLblPos val="nextTo"/>
        <c:spPr>
          <a:noFill/>
          <a:ln w="2540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433030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06CF8E0-AD83-4FED-86D3-4FDBFB105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9E8086B5-5FA0-4392-8624-A71A2A4F39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6C4EF7F6-A3E0-40DD-81DD-A80EF7B71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D0B96C2-709A-4A9E-AFEF-D519273D0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D9FA35F-D4F8-4662-87A0-525CE8475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92942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37D6A70-2F0E-488F-92B2-A2F865E3C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58126D0-5A38-44E0-B109-F95F43446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2295A04-C052-418D-AE70-AF0B1A8E1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6C38F6AD-81C9-45A1-B7C2-013D6DD1B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EAE041E-D5BA-4F31-9AB1-BE6629F77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56566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D3BFB5-7AE6-4EB6-A462-2032549EB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747E817D-7874-479B-BAEC-6F34D3D70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F070203-CE6D-482C-BF4F-56041EDDD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5C8FE57-4865-43DB-96B7-56EC82C69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FEFE8BB-831D-47DD-8B93-CA522B3CD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64631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BCC8536-B016-4F5F-8A70-096B6B192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ADC03C17-BCFA-4A12-977A-078A033BA6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AB83106B-49B0-4D48-93B5-267DB758F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CB2B6EEC-3195-405B-9F93-324CAD046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E6CE9E32-7D1D-429E-B399-A0A64FB8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E9395907-48B2-42F0-B67F-0C4408963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19174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946F12C-DBA7-4581-BDDF-11EFC20D1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962CC4F-5DE0-436E-9EDA-953E09C35A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108D05A4-8BFC-471C-946D-F5531EA3F4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40054246-03EC-4887-A040-12CBD7626A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CA3B49AC-02F6-436F-84B9-FC50F2FE85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5A546C10-7A44-46FF-AC0C-D41E54F6A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9E09A663-89B3-44FA-9116-4C833D0AF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0AEDD2F3-990E-4EED-AB8F-940637FC7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88287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7CCC49-9956-4648-BB8B-76D8056C3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FAC0D4F0-1A1D-4D6D-A15B-4CEDA03A3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022FD765-15BC-45E4-8A94-8959F63CF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E075100F-361E-4129-8B8E-2F7254806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57952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0D1FBC40-9965-440A-9F4F-1A76CBB38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0D3736D0-EEF8-4FE6-8631-891C852DA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A02DD53-DDCF-4063-95DD-81A8FB4F2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9201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B776891-7189-469E-AF3A-A50DB843E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6CCC115-5647-4F3E-9D2E-04B9CAF53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8DFFB9A4-679E-41C0-81C5-913DDF0095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CE729B84-98A5-4328-A2FB-8F7DCF2B7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0F77B6E8-E233-43CA-B615-5B896DB13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66EB318-1428-4AF4-A8AC-03DC3463D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63686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FBC582E-DBA8-4D6B-B373-23B32A035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2DFFD79F-2DDB-44AE-98D9-BA44E1B87E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6AB8CE3F-DCCD-4AF6-95F3-9ACA1D4DE4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34E3235E-75E0-4391-904C-0790547A3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FB19E038-EBF0-4D54-BEC9-31AF802D7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EAFB5B5D-C613-4824-AE44-268536E98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64483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480CEC7-D8F0-4694-B9EF-4FBD5A708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48AA34AD-AB8B-4F70-82F8-6110393CC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55A3A6AE-C27C-4850-971A-C8CE039E3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AA77E46-1C25-426B-A59B-D07CD5A87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8B5D2E0-BB33-462C-95AA-2AA3E3219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5459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74B96FAF-B282-4E5E-806F-93E0CFA637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8E54C111-2BC6-49F4-B15A-583D1B750A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B360FD3E-0397-4392-93B5-4879F8C64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C8B9807-2956-4988-97B7-9704AD3AB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95B4B7D-396D-4E52-BDB9-68423E94C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33656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BB33841-B534-4740-87B8-04688ABB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5BDBA3E8-91F1-4EE6-93A5-13EA2039EA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51F38F03-FB6F-4F8F-B2EC-E2CF3A23CB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3542A-E085-43CE-BE29-4AA009B0D3E4}" type="datetimeFigureOut">
              <a:rPr lang="ru-RU" smtClean="0"/>
              <a:t>26.05.2025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5EDD7DC-55B2-417E-83DF-AFF1858981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DE7F5A0-46FB-48FB-A955-517785D34B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6111A-74E1-4A2F-88A8-95736F4F99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98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4FF352E-510E-499D-B2E9-E1A61599BD43}"/>
              </a:ext>
            </a:extLst>
          </p:cNvPr>
          <p:cNvSpPr/>
          <p:nvPr/>
        </p:nvSpPr>
        <p:spPr>
          <a:xfrm>
            <a:off x="294609" y="2270317"/>
            <a:ext cx="11456275" cy="3099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ru-RU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ПОВЫШЕНИЕ ИЗНОСОСТОЙКОСТИ ИНСТРУМЕНТА ИЗ КОНСТРУКЦИОННОЙ ЛЕГИРОВАННОЙ СТАЛИ С ДИФФУЗИОННЫМ ОКСИДНЫМ СЛОЕМ</a:t>
            </a: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endParaRPr lang="ru-RU" sz="28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endParaRPr lang="ru-RU" sz="12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endParaRPr lang="ru-RU" sz="12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endParaRPr lang="ru-RU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ru-RU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E. A. Чекалова, A. В. Журавлёв, В.В. Овчинников</a:t>
            </a:r>
            <a:endParaRPr lang="ru-RU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2B61D345-D5B5-492B-8DEB-15460DAD230E}"/>
              </a:ext>
            </a:extLst>
          </p:cNvPr>
          <p:cNvSpPr/>
          <p:nvPr/>
        </p:nvSpPr>
        <p:spPr>
          <a:xfrm>
            <a:off x="3135820" y="715514"/>
            <a:ext cx="54424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MOSCOW Polytechnic University</a:t>
            </a:r>
            <a:endParaRPr lang="ru-RU" sz="2800" dirty="0"/>
          </a:p>
        </p:txBody>
      </p:sp>
    </p:spTree>
    <p:extLst>
      <p:ext uri="{BB962C8B-B14F-4D97-AF65-F5344CB8AC3E}">
        <p14:creationId xmlns:p14="http://schemas.microsoft.com/office/powerpoint/2010/main" val="234027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50F7808-3E26-4C92-9BBE-95B41734B5A4}"/>
              </a:ext>
            </a:extLst>
          </p:cNvPr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26553" t="23384" r="31001" b="20068"/>
          <a:stretch/>
        </p:blipFill>
        <p:spPr bwMode="auto">
          <a:xfrm>
            <a:off x="290323" y="1813290"/>
            <a:ext cx="4886659" cy="37386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D64F03C7-C0BE-4BB5-AA7E-998B61253490}"/>
              </a:ext>
            </a:extLst>
          </p:cNvPr>
          <p:cNvSpPr/>
          <p:nvPr/>
        </p:nvSpPr>
        <p:spPr>
          <a:xfrm>
            <a:off x="458586" y="5551938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Пуансон и матрица из инструментальной штамповой стали 5ХНМ для получения изделия</a:t>
            </a:r>
            <a:endParaRPr lang="ru-RU" sz="2000" dirty="0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F28E096D-595A-4ECB-BD64-BC7839EC5551}"/>
              </a:ext>
            </a:extLst>
          </p:cNvPr>
          <p:cNvSpPr/>
          <p:nvPr/>
        </p:nvSpPr>
        <p:spPr>
          <a:xfrm>
            <a:off x="5627272" y="1412941"/>
            <a:ext cx="4886659" cy="498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Химический состав стали 5ХНМ (масс.%)</a:t>
            </a:r>
          </a:p>
        </p:txBody>
      </p:sp>
      <p:graphicFrame>
        <p:nvGraphicFramePr>
          <p:cNvPr id="7" name="Таблица 6">
            <a:extLst>
              <a:ext uri="{FF2B5EF4-FFF2-40B4-BE49-F238E27FC236}">
                <a16:creationId xmlns:a16="http://schemas.microsoft.com/office/drawing/2014/main" id="{F9832D64-9A8F-47A7-8820-21B06D6726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6155656"/>
              </p:ext>
            </p:extLst>
          </p:nvPr>
        </p:nvGraphicFramePr>
        <p:xfrm>
          <a:off x="5399313" y="2036948"/>
          <a:ext cx="6714178" cy="12669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92350">
                  <a:extLst>
                    <a:ext uri="{9D8B030D-6E8A-4147-A177-3AD203B41FA5}">
                      <a16:colId xmlns:a16="http://schemas.microsoft.com/office/drawing/2014/main" val="809754752"/>
                    </a:ext>
                  </a:extLst>
                </a:gridCol>
                <a:gridCol w="384386">
                  <a:extLst>
                    <a:ext uri="{9D8B030D-6E8A-4147-A177-3AD203B41FA5}">
                      <a16:colId xmlns:a16="http://schemas.microsoft.com/office/drawing/2014/main" val="2340044878"/>
                    </a:ext>
                  </a:extLst>
                </a:gridCol>
                <a:gridCol w="456952">
                  <a:extLst>
                    <a:ext uri="{9D8B030D-6E8A-4147-A177-3AD203B41FA5}">
                      <a16:colId xmlns:a16="http://schemas.microsoft.com/office/drawing/2014/main" val="2394861941"/>
                    </a:ext>
                  </a:extLst>
                </a:gridCol>
                <a:gridCol w="630823">
                  <a:extLst>
                    <a:ext uri="{9D8B030D-6E8A-4147-A177-3AD203B41FA5}">
                      <a16:colId xmlns:a16="http://schemas.microsoft.com/office/drawing/2014/main" val="3619545299"/>
                    </a:ext>
                  </a:extLst>
                </a:gridCol>
                <a:gridCol w="604240">
                  <a:extLst>
                    <a:ext uri="{9D8B030D-6E8A-4147-A177-3AD203B41FA5}">
                      <a16:colId xmlns:a16="http://schemas.microsoft.com/office/drawing/2014/main" val="2309268341"/>
                    </a:ext>
                  </a:extLst>
                </a:gridCol>
                <a:gridCol w="598492">
                  <a:extLst>
                    <a:ext uri="{9D8B030D-6E8A-4147-A177-3AD203B41FA5}">
                      <a16:colId xmlns:a16="http://schemas.microsoft.com/office/drawing/2014/main" val="3030505721"/>
                    </a:ext>
                  </a:extLst>
                </a:gridCol>
                <a:gridCol w="627949">
                  <a:extLst>
                    <a:ext uri="{9D8B030D-6E8A-4147-A177-3AD203B41FA5}">
                      <a16:colId xmlns:a16="http://schemas.microsoft.com/office/drawing/2014/main" val="956082678"/>
                    </a:ext>
                  </a:extLst>
                </a:gridCol>
                <a:gridCol w="599211">
                  <a:extLst>
                    <a:ext uri="{9D8B030D-6E8A-4147-A177-3AD203B41FA5}">
                      <a16:colId xmlns:a16="http://schemas.microsoft.com/office/drawing/2014/main" val="154401249"/>
                    </a:ext>
                  </a:extLst>
                </a:gridCol>
                <a:gridCol w="660282">
                  <a:extLst>
                    <a:ext uri="{9D8B030D-6E8A-4147-A177-3AD203B41FA5}">
                      <a16:colId xmlns:a16="http://schemas.microsoft.com/office/drawing/2014/main" val="1723048248"/>
                    </a:ext>
                  </a:extLst>
                </a:gridCol>
                <a:gridCol w="660282">
                  <a:extLst>
                    <a:ext uri="{9D8B030D-6E8A-4147-A177-3AD203B41FA5}">
                      <a16:colId xmlns:a16="http://schemas.microsoft.com/office/drawing/2014/main" val="2079802118"/>
                    </a:ext>
                  </a:extLst>
                </a:gridCol>
                <a:gridCol w="599211">
                  <a:extLst>
                    <a:ext uri="{9D8B030D-6E8A-4147-A177-3AD203B41FA5}">
                      <a16:colId xmlns:a16="http://schemas.microsoft.com/office/drawing/2014/main" val="4022116069"/>
                    </a:ext>
                  </a:extLst>
                </a:gridCol>
              </a:tblGrid>
              <a:tr h="3021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Mn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Ni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74510933"/>
                  </a:ext>
                </a:extLst>
              </a:tr>
              <a:tr h="96481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0,5–0,6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0,7–1,0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≤0,30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Ост.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0,2–0,5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0,20–0,30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1,2–1,6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≤0,030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≤0,030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0,2–0,5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82511619"/>
                  </a:ext>
                </a:extLst>
              </a:tr>
            </a:tbl>
          </a:graphicData>
        </a:graphic>
      </p:graphicFrame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AE1C1D86-E579-41B1-B662-72DDA80EEB9F}"/>
              </a:ext>
            </a:extLst>
          </p:cNvPr>
          <p:cNvSpPr/>
          <p:nvPr/>
        </p:nvSpPr>
        <p:spPr>
          <a:xfrm>
            <a:off x="78509" y="327172"/>
            <a:ext cx="12034982" cy="7287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ИССЛЕДОВАНИЕ ИЗНОСОСТОЙКОСТИ ИНСТРУМЕНТА ИЗ КОНСТРУКЦИОННОЙ ЛЕГИРОВАННОЙ СТАЛИ С ДИФФУЗИОННЫМ ОКСИДНЫМ СЛОЕМ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AF2E38B-16B4-4B24-928E-A3B35D7412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586" y="3450754"/>
            <a:ext cx="4548843" cy="319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749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076D9C4-8BB9-4097-96C7-0D2A819BDC4E}"/>
              </a:ext>
            </a:extLst>
          </p:cNvPr>
          <p:cNvSpPr/>
          <p:nvPr/>
        </p:nvSpPr>
        <p:spPr>
          <a:xfrm>
            <a:off x="1701155" y="275033"/>
            <a:ext cx="91914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КИНЕТИКА ИЗНАШИВАНИЯ ПУАНСОНА ИЗ СТАЛИ 5ХНМ </a:t>
            </a:r>
            <a:endParaRPr lang="ru-RU" sz="2400" b="1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321AD84-E5C6-4D1D-BC83-9724CA60BD79}"/>
              </a:ext>
            </a:extLst>
          </p:cNvPr>
          <p:cNvPicPr/>
          <p:nvPr/>
        </p:nvPicPr>
        <p:blipFill rotWithShape="1">
          <a:blip r:embed="rId2"/>
          <a:srcRect l="24090" t="22984" r="32479" b="21937"/>
          <a:stretch/>
        </p:blipFill>
        <p:spPr bwMode="auto">
          <a:xfrm>
            <a:off x="275771" y="1090570"/>
            <a:ext cx="5617027" cy="49039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B2D6C8FC-B0FB-4CCD-AC14-0B9E60AC2433}"/>
              </a:ext>
            </a:extLst>
          </p:cNvPr>
          <p:cNvSpPr/>
          <p:nvPr/>
        </p:nvSpPr>
        <p:spPr>
          <a:xfrm>
            <a:off x="6096001" y="1447590"/>
            <a:ext cx="5820228" cy="5115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Помимо </a:t>
            </a: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затупления режущих кромок </a:t>
            </a: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имеются и другие поломки, и </a:t>
            </a: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сколы</a:t>
            </a: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пуансона при штамповочном производстве: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1. Выпуклости и вмятины.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2. Заусенцы.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3. Следы скольжения.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4. Материал рулона раздавлен или края сморщены.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5. Растрескивание днища.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6. Царапины.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7. Морщины на боковой стенке.</a:t>
            </a:r>
          </a:p>
        </p:txBody>
      </p:sp>
      <p:cxnSp>
        <p:nvCxnSpPr>
          <p:cNvPr id="6" name="Прямая соединительная линия 5">
            <a:extLst>
              <a:ext uri="{FF2B5EF4-FFF2-40B4-BE49-F238E27FC236}">
                <a16:creationId xmlns:a16="http://schemas.microsoft.com/office/drawing/2014/main" id="{ADDF0B92-392C-4F0E-93D4-2C61400B2585}"/>
              </a:ext>
            </a:extLst>
          </p:cNvPr>
          <p:cNvCxnSpPr/>
          <p:nvPr/>
        </p:nvCxnSpPr>
        <p:spPr>
          <a:xfrm>
            <a:off x="3512458" y="3101874"/>
            <a:ext cx="1465943" cy="310605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265DD19-66A3-42B3-A011-504A5E4A0816}"/>
              </a:ext>
            </a:extLst>
          </p:cNvPr>
          <p:cNvSpPr txBox="1"/>
          <p:nvPr/>
        </p:nvSpPr>
        <p:spPr>
          <a:xfrm>
            <a:off x="4034971" y="6207931"/>
            <a:ext cx="206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ИЗНОС</a:t>
            </a:r>
          </a:p>
        </p:txBody>
      </p:sp>
      <p:cxnSp>
        <p:nvCxnSpPr>
          <p:cNvPr id="9" name="Прямая соединительная линия 8">
            <a:extLst>
              <a:ext uri="{FF2B5EF4-FFF2-40B4-BE49-F238E27FC236}">
                <a16:creationId xmlns:a16="http://schemas.microsoft.com/office/drawing/2014/main" id="{2BC9A84E-7F1D-461D-BB87-C8A0CD0F439D}"/>
              </a:ext>
            </a:extLst>
          </p:cNvPr>
          <p:cNvCxnSpPr>
            <a:cxnSpLocks/>
          </p:cNvCxnSpPr>
          <p:nvPr/>
        </p:nvCxnSpPr>
        <p:spPr>
          <a:xfrm>
            <a:off x="928916" y="2412445"/>
            <a:ext cx="2931884" cy="398015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1587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9F81973-9314-4892-BE13-163958011488}"/>
              </a:ext>
            </a:extLst>
          </p:cNvPr>
          <p:cNvSpPr txBox="1"/>
          <p:nvPr/>
        </p:nvSpPr>
        <p:spPr>
          <a:xfrm>
            <a:off x="-602679" y="6310714"/>
            <a:ext cx="8512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Оборудование для синтеза диффузионного дискретного оксидного слоя</a:t>
            </a:r>
          </a:p>
        </p:txBody>
      </p:sp>
      <p:pic>
        <p:nvPicPr>
          <p:cNvPr id="6" name="Рисунок 5" descr="C:\Users\User\Desktop\Лозовой\фото 1 установки.jpg">
            <a:extLst>
              <a:ext uri="{FF2B5EF4-FFF2-40B4-BE49-F238E27FC236}">
                <a16:creationId xmlns:a16="http://schemas.microsoft.com/office/drawing/2014/main" id="{6377B63B-7086-4A6D-AEF2-A26191CB3933}"/>
              </a:ext>
            </a:extLst>
          </p:cNvPr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55" b="642"/>
          <a:stretch/>
        </p:blipFill>
        <p:spPr bwMode="auto">
          <a:xfrm>
            <a:off x="590894" y="952539"/>
            <a:ext cx="4264794" cy="52410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099" name="Рисунок 9">
            <a:extLst>
              <a:ext uri="{FF2B5EF4-FFF2-40B4-BE49-F238E27FC236}">
                <a16:creationId xmlns:a16="http://schemas.microsoft.com/office/drawing/2014/main" id="{BA165DB8-0A1A-4804-8E8C-961AFA4CD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634" y="1921277"/>
            <a:ext cx="4822825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2AE9F4ED-0927-4B66-9026-385528155CA0}"/>
              </a:ext>
            </a:extLst>
          </p:cNvPr>
          <p:cNvSpPr/>
          <p:nvPr/>
        </p:nvSpPr>
        <p:spPr>
          <a:xfrm>
            <a:off x="5554780" y="1216373"/>
            <a:ext cx="66372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Физико-химическая модель формирования диффузионного дискретного оксидного слоя</a:t>
            </a:r>
            <a:endParaRPr lang="ru-RU" dirty="0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A889B548-4621-455D-B2A6-084AB3A7602B}"/>
              </a:ext>
            </a:extLst>
          </p:cNvPr>
          <p:cNvSpPr/>
          <p:nvPr/>
        </p:nvSpPr>
        <p:spPr>
          <a:xfrm>
            <a:off x="624114" y="230755"/>
            <a:ext cx="115678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ФОРМИРОВАНИЕ ДИФФУЗИОННОГО ДИСКРЕТНОГО ОКСИДНОГО СЛОЯ</a:t>
            </a:r>
            <a:endParaRPr lang="ru-RU" sz="2400" b="1" dirty="0"/>
          </a:p>
        </p:txBody>
      </p:sp>
    </p:spTree>
    <p:extLst>
      <p:ext uri="{BB962C8B-B14F-4D97-AF65-F5344CB8AC3E}">
        <p14:creationId xmlns:p14="http://schemas.microsoft.com/office/powerpoint/2010/main" val="2255331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обработка матрицы">
            <a:hlinkClick r:id="" action="ppaction://media"/>
            <a:extLst>
              <a:ext uri="{FF2B5EF4-FFF2-40B4-BE49-F238E27FC236}">
                <a16:creationId xmlns:a16="http://schemas.microsoft.com/office/drawing/2014/main" id="{B59D1F80-0C14-4EC7-A6BB-67120ADFE6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791" y="258762"/>
            <a:ext cx="4999038" cy="6340475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6A64021-A012-47C2-8142-3F7E30273075}"/>
              </a:ext>
            </a:extLst>
          </p:cNvPr>
          <p:cNvSpPr/>
          <p:nvPr/>
        </p:nvSpPr>
        <p:spPr>
          <a:xfrm>
            <a:off x="6763658" y="270781"/>
            <a:ext cx="62411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ФОРМИРОВАНИЕ ДИФФУЗИОННОГО ДИСКРЕТНОГО ОКСИДНОГО СЛОЯ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4924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5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0404A9C-AF48-4A65-A8DD-753A607FBDF0}"/>
              </a:ext>
            </a:extLst>
          </p:cNvPr>
          <p:cNvSpPr/>
          <p:nvPr/>
        </p:nvSpPr>
        <p:spPr>
          <a:xfrm>
            <a:off x="228951" y="189432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Микроструктура стали 5ХНМ после обработки холодной плазмой коронного разряда (х200)</a:t>
            </a:r>
            <a:endParaRPr lang="ru-RU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8EF7E7D-60AD-4760-A43B-32F7A5A44FA9}"/>
              </a:ext>
            </a:extLst>
          </p:cNvPr>
          <p:cNvPicPr/>
          <p:nvPr/>
        </p:nvPicPr>
        <p:blipFill>
          <a:blip r:embed="rId2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03" y="2681082"/>
            <a:ext cx="5638097" cy="372225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E51C266C-C269-483A-89D5-FE9CAFEF234E}"/>
              </a:ext>
            </a:extLst>
          </p:cNvPr>
          <p:cNvSpPr/>
          <p:nvPr/>
        </p:nvSpPr>
        <p:spPr>
          <a:xfrm>
            <a:off x="275771" y="145157"/>
            <a:ext cx="117898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МЕТАЛЛОГРАФИЧЕСКИЕ ИССЛЕДОВАНИЯ ПОВЕХНОСТИ ПОСЛЕ УПРОЧНЕНИЯ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DE29BA0-7952-4BEB-B8EC-9CF555772A32}"/>
              </a:ext>
            </a:extLst>
          </p:cNvPr>
          <p:cNvPicPr/>
          <p:nvPr/>
        </p:nvPicPr>
        <p:blipFill rotWithShape="1">
          <a:blip r:embed="rId3"/>
          <a:srcRect l="28722" t="3859" r="28746" b="16629"/>
          <a:stretch/>
        </p:blipFill>
        <p:spPr bwMode="auto">
          <a:xfrm>
            <a:off x="7053942" y="1567875"/>
            <a:ext cx="4205185" cy="43539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DCF6F4CE-FD08-42C6-A110-0265000F7878}"/>
              </a:ext>
            </a:extLst>
          </p:cNvPr>
          <p:cNvSpPr/>
          <p:nvPr/>
        </p:nvSpPr>
        <p:spPr>
          <a:xfrm>
            <a:off x="7528912" y="5921829"/>
            <a:ext cx="42051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Внешний вид инструментальной штамповой стали 5ХНМ</a:t>
            </a:r>
            <a:r>
              <a:rPr lang="ru-RU" dirty="0"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9234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F57087D2-7D00-40F3-BED4-C8CFF0F4322A}"/>
              </a:ext>
            </a:extLst>
          </p:cNvPr>
          <p:cNvSpPr/>
          <p:nvPr/>
        </p:nvSpPr>
        <p:spPr>
          <a:xfrm>
            <a:off x="1767936" y="287504"/>
            <a:ext cx="104036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alt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ИССЛЕДОВАНИЕ ФИЗИКО-МЕХАНИЧЕСКИХ СВОЙСТВ 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4BFB05B-DD17-4ACA-9CD8-2724E71E2902}"/>
              </a:ext>
            </a:extLst>
          </p:cNvPr>
          <p:cNvSpPr/>
          <p:nvPr/>
        </p:nvSpPr>
        <p:spPr>
          <a:xfrm>
            <a:off x="400276" y="207366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Результаты определения микротвердости образцов стали 5ХНМ до и после обработки холодной плазмой коронного разряда</a:t>
            </a:r>
            <a:endParaRPr lang="ru-RU" dirty="0"/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95C28E47-6F00-45D7-AE72-8B23A32DC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462165"/>
              </p:ext>
            </p:extLst>
          </p:nvPr>
        </p:nvGraphicFramePr>
        <p:xfrm>
          <a:off x="400276" y="3649831"/>
          <a:ext cx="5934075" cy="1473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7470">
                  <a:extLst>
                    <a:ext uri="{9D8B030D-6E8A-4147-A177-3AD203B41FA5}">
                      <a16:colId xmlns:a16="http://schemas.microsoft.com/office/drawing/2014/main" val="4243671922"/>
                    </a:ext>
                  </a:extLst>
                </a:gridCol>
                <a:gridCol w="1146175">
                  <a:extLst>
                    <a:ext uri="{9D8B030D-6E8A-4147-A177-3AD203B41FA5}">
                      <a16:colId xmlns:a16="http://schemas.microsoft.com/office/drawing/2014/main" val="2866972636"/>
                    </a:ext>
                  </a:extLst>
                </a:gridCol>
                <a:gridCol w="1146810">
                  <a:extLst>
                    <a:ext uri="{9D8B030D-6E8A-4147-A177-3AD203B41FA5}">
                      <a16:colId xmlns:a16="http://schemas.microsoft.com/office/drawing/2014/main" val="3831374551"/>
                    </a:ext>
                  </a:extLst>
                </a:gridCol>
                <a:gridCol w="1146810">
                  <a:extLst>
                    <a:ext uri="{9D8B030D-6E8A-4147-A177-3AD203B41FA5}">
                      <a16:colId xmlns:a16="http://schemas.microsoft.com/office/drawing/2014/main" val="271842825"/>
                    </a:ext>
                  </a:extLst>
                </a:gridCol>
                <a:gridCol w="1146810">
                  <a:extLst>
                    <a:ext uri="{9D8B030D-6E8A-4147-A177-3AD203B41FA5}">
                      <a16:colId xmlns:a16="http://schemas.microsoft.com/office/drawing/2014/main" val="1881321659"/>
                    </a:ext>
                  </a:extLst>
                </a:gridCol>
              </a:tblGrid>
              <a:tr h="368428"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Марка стали</a:t>
                      </a:r>
                      <a:endParaRPr lang="ru-RU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Микротвердость HV</a:t>
                      </a:r>
                      <a:r>
                        <a:rPr lang="ru-RU" sz="1800" baseline="-25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lang="ru-RU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7993019"/>
                  </a:ext>
                </a:extLst>
              </a:tr>
              <a:tr h="368428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 обработки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После обработки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7984354"/>
                  </a:ext>
                </a:extLst>
              </a:tr>
              <a:tr h="368428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Образец 1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Образец 2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Образец 3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3339647"/>
                  </a:ext>
                </a:extLst>
              </a:tr>
              <a:tr h="36842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5ХНМ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244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415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399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408</a:t>
                      </a:r>
                      <a:endParaRPr lang="ru-RU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94574737"/>
                  </a:ext>
                </a:extLst>
              </a:tr>
            </a:tbl>
          </a:graphicData>
        </a:graphic>
      </p:graphicFrame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DA3033C-C9DF-42A6-9763-B71BBBBF704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5" t="17734"/>
          <a:stretch/>
        </p:blipFill>
        <p:spPr bwMode="auto">
          <a:xfrm>
            <a:off x="6734629" y="1117600"/>
            <a:ext cx="5173209" cy="425268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9881756D-67E4-4F08-837D-8D1E35368E51}"/>
              </a:ext>
            </a:extLst>
          </p:cNvPr>
          <p:cNvSpPr/>
          <p:nvPr/>
        </p:nvSpPr>
        <p:spPr>
          <a:xfrm>
            <a:off x="6626328" y="5646944"/>
            <a:ext cx="5448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Слой оксидов никеля на поверхности стали 5ХНМ после обработки холодной плазмой коронного разряда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39922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A3A42D0-B77A-4D5D-8956-141DA381CBC2}"/>
              </a:ext>
            </a:extLst>
          </p:cNvPr>
          <p:cNvSpPr/>
          <p:nvPr/>
        </p:nvSpPr>
        <p:spPr>
          <a:xfrm>
            <a:off x="6865257" y="5677122"/>
            <a:ext cx="49929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Дорожка трения на поверхности образца стали 5ХНМ, подвергнутой обработке холодной плазмой коронного разряда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BF15E0D-F304-42A6-8C80-79165B428B55}"/>
              </a:ext>
            </a:extLst>
          </p:cNvPr>
          <p:cNvSpPr/>
          <p:nvPr/>
        </p:nvSpPr>
        <p:spPr>
          <a:xfrm>
            <a:off x="522513" y="179902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Результаты определения коэффициента трения и массового износа образцов стали 5ХНМ до и после обработки холодной плазмой коронного разряда</a:t>
            </a:r>
          </a:p>
        </p:txBody>
      </p:sp>
      <p:graphicFrame>
        <p:nvGraphicFramePr>
          <p:cNvPr id="4" name="Таблица 3">
            <a:extLst>
              <a:ext uri="{FF2B5EF4-FFF2-40B4-BE49-F238E27FC236}">
                <a16:creationId xmlns:a16="http://schemas.microsoft.com/office/drawing/2014/main" id="{3491EEA4-C464-4086-B6E9-475741EE53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89226"/>
              </p:ext>
            </p:extLst>
          </p:nvPr>
        </p:nvGraphicFramePr>
        <p:xfrm>
          <a:off x="414790" y="3042819"/>
          <a:ext cx="5934075" cy="2743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78025">
                  <a:extLst>
                    <a:ext uri="{9D8B030D-6E8A-4147-A177-3AD203B41FA5}">
                      <a16:colId xmlns:a16="http://schemas.microsoft.com/office/drawing/2014/main" val="319405325"/>
                    </a:ext>
                  </a:extLst>
                </a:gridCol>
                <a:gridCol w="1978025">
                  <a:extLst>
                    <a:ext uri="{9D8B030D-6E8A-4147-A177-3AD203B41FA5}">
                      <a16:colId xmlns:a16="http://schemas.microsoft.com/office/drawing/2014/main" val="3995495287"/>
                    </a:ext>
                  </a:extLst>
                </a:gridCol>
                <a:gridCol w="1978025">
                  <a:extLst>
                    <a:ext uri="{9D8B030D-6E8A-4147-A177-3AD203B41FA5}">
                      <a16:colId xmlns:a16="http://schemas.microsoft.com/office/drawing/2014/main" val="24724376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Образец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Коэффициент трения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Массовый износ, мг на 100 м пути трения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589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 исходном состоянии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0,52–0,55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1,62–1,81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86999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После обработки холодной плазмой коронного разряда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0,45–0,47</a:t>
                      </a:r>
                      <a:endParaRPr lang="ru-RU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0,45–0,52</a:t>
                      </a:r>
                      <a:endParaRPr lang="ru-RU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098723"/>
                  </a:ext>
                </a:extLst>
              </a:tr>
            </a:tbl>
          </a:graphicData>
        </a:graphic>
      </p:graphicFrame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6F78048-F80D-4687-8B0C-B5F41B998562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420" y="1219200"/>
            <a:ext cx="4521790" cy="415946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ADF4348A-D6C2-45F2-B05F-54DC0016CCF7}"/>
              </a:ext>
            </a:extLst>
          </p:cNvPr>
          <p:cNvSpPr/>
          <p:nvPr/>
        </p:nvSpPr>
        <p:spPr>
          <a:xfrm>
            <a:off x="1886857" y="474873"/>
            <a:ext cx="99713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ИССЛЕДОВАНИЕ ФИЗИКО-МЕХАНИЧЕСКИХ СВОЙСТВ</a:t>
            </a: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889809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Диаграмма 1">
            <a:extLst>
              <a:ext uri="{FF2B5EF4-FFF2-40B4-BE49-F238E27FC236}">
                <a16:creationId xmlns:a16="http://schemas.microsoft.com/office/drawing/2014/main" id="{9C563563-1120-D7E2-BDF5-241CAF05EF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8734687"/>
              </p:ext>
            </p:extLst>
          </p:nvPr>
        </p:nvGraphicFramePr>
        <p:xfrm>
          <a:off x="563697" y="1219201"/>
          <a:ext cx="7462703" cy="47606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B64CC07C-1D10-418B-AD37-C0CADACC944D}"/>
              </a:ext>
            </a:extLst>
          </p:cNvPr>
          <p:cNvSpPr/>
          <p:nvPr/>
        </p:nvSpPr>
        <p:spPr>
          <a:xfrm>
            <a:off x="174171" y="5711764"/>
            <a:ext cx="69523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Работоспособность пуансона и матрицы из стали 5ХНМ без обработки (1) и после обработки холодной плазмой коронного разряда (2)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FC139D59-7EA3-4179-886B-C7B2284A5A74}"/>
              </a:ext>
            </a:extLst>
          </p:cNvPr>
          <p:cNvSpPr/>
          <p:nvPr/>
        </p:nvSpPr>
        <p:spPr>
          <a:xfrm>
            <a:off x="174171" y="222906"/>
            <a:ext cx="1184365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ИССЛЕДОВАНИЕ </a:t>
            </a:r>
            <a:r>
              <a:rPr lang="ru-RU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ИЗНОСОСТОЙКОСТИ ИНСТРУМЕНТА ИЗ КОНСТРУКЦИОННОЙ ЛЕГИРОВАННОЙ СТАЛИ С ДИФФУЗИОННЫМ ОКСИДНЫМ СЛОЕМ</a:t>
            </a:r>
            <a:endParaRPr lang="ru-RU" sz="2400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1544602-63A5-4641-A590-14CDCD16A3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452" t="15449" r="34166" b="12804"/>
          <a:stretch/>
        </p:blipFill>
        <p:spPr>
          <a:xfrm>
            <a:off x="7435187" y="1219202"/>
            <a:ext cx="4379442" cy="545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933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77BB8201-179C-45CE-BDD6-762C70C4536A}"/>
              </a:ext>
            </a:extLst>
          </p:cNvPr>
          <p:cNvSpPr/>
          <p:nvPr/>
        </p:nvSpPr>
        <p:spPr>
          <a:xfrm>
            <a:off x="147145" y="0"/>
            <a:ext cx="11897710" cy="6630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ru-RU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Выводы</a:t>
            </a:r>
            <a:r>
              <a:rPr lang="ru-RU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ru-RU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40000"/>
              </a:lnSpc>
              <a:spcAft>
                <a:spcPts val="0"/>
              </a:spcAft>
              <a:tabLst>
                <a:tab pos="450215" algn="l"/>
              </a:tabLst>
            </a:pP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1. Фазовый состав и структура синтезируемого поверхностного оксидного слоя определяется во многом химическим составом стали, служащей подложкой. Наличие поверхностного оксидного слоя способствует снижению коэффициента трения стали 5ХНМ.</a:t>
            </a:r>
          </a:p>
          <a:p>
            <a:pPr algn="just">
              <a:lnSpc>
                <a:spcPct val="140000"/>
              </a:lnSpc>
              <a:spcAft>
                <a:spcPts val="0"/>
              </a:spcAft>
              <a:tabLst>
                <a:tab pos="450215" algn="l"/>
              </a:tabLst>
            </a:pP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2. При обработке стали 5ХНМ холодной плазмой коронного разряда сохраняется микроструктура стали 5ХНМ до обработки.</a:t>
            </a:r>
          </a:p>
          <a:p>
            <a:pPr algn="just">
              <a:lnSpc>
                <a:spcPct val="140000"/>
              </a:lnSpc>
              <a:spcAft>
                <a:spcPts val="0"/>
              </a:spcAft>
              <a:tabLst>
                <a:tab pos="450215" algn="l"/>
              </a:tabLst>
            </a:pP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3. При обработке стали 5ХНМ холодной плазмой коронного разряда на поверхности образца формируется оксидный слой на базе оксидов никеля и хрома, преимущественно кристаллического строения. Под ним располагается слой гематита образуется слой магнетита (Fe</a:t>
            </a:r>
            <a:r>
              <a:rPr lang="ru-RU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ru-RU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с вкраплениями оксида молибдена. Еще глубже располагается слой </a:t>
            </a:r>
            <a:r>
              <a:rPr lang="ru-RU" sz="2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вюстита</a:t>
            </a: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ru-RU" sz="2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FeO</a:t>
            </a: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в виде тонкой дискретной эпитаксиальной плёнки. </a:t>
            </a:r>
          </a:p>
          <a:p>
            <a:pPr algn="just">
              <a:lnSpc>
                <a:spcPct val="140000"/>
              </a:lnSpc>
              <a:spcAft>
                <a:spcPts val="0"/>
              </a:spcAft>
              <a:tabLst>
                <a:tab pos="450215" algn="l"/>
              </a:tabLst>
            </a:pPr>
            <a:r>
              <a:rPr lang="ru-RU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4. Работоспособность пуансона и матрицы из стали 5ХНМ после обработки холодной плазмой коронного разряда возросла в 2 раза по отношению к исходной матрице и пуансону.</a:t>
            </a:r>
          </a:p>
        </p:txBody>
      </p:sp>
    </p:spTree>
    <p:extLst>
      <p:ext uri="{BB962C8B-B14F-4D97-AF65-F5344CB8AC3E}">
        <p14:creationId xmlns:p14="http://schemas.microsoft.com/office/powerpoint/2010/main" val="2723171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8B49D05-C338-43BC-AA79-807E1FBD9214}"/>
              </a:ext>
            </a:extLst>
          </p:cNvPr>
          <p:cNvSpPr/>
          <p:nvPr/>
        </p:nvSpPr>
        <p:spPr>
          <a:xfrm>
            <a:off x="2769548" y="2551948"/>
            <a:ext cx="744421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6000" dirty="0">
                <a:ln w="0">
                  <a:solidFill>
                    <a:schemeClr val="accent4"/>
                  </a:solidFill>
                </a:ln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Спасибо за внимание!</a:t>
            </a:r>
          </a:p>
        </p:txBody>
      </p:sp>
    </p:spTree>
    <p:extLst>
      <p:ext uri="{BB962C8B-B14F-4D97-AF65-F5344CB8AC3E}">
        <p14:creationId xmlns:p14="http://schemas.microsoft.com/office/powerpoint/2010/main" val="52683928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485</Words>
  <Application>Microsoft Office PowerPoint</Application>
  <PresentationFormat>Широкоэкранный</PresentationFormat>
  <Paragraphs>88</Paragraphs>
  <Slides>11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User</cp:lastModifiedBy>
  <cp:revision>22</cp:revision>
  <dcterms:created xsi:type="dcterms:W3CDTF">2024-05-25T19:28:16Z</dcterms:created>
  <dcterms:modified xsi:type="dcterms:W3CDTF">2025-05-26T16:32:23Z</dcterms:modified>
</cp:coreProperties>
</file>