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 id="2147483697" r:id="rId2"/>
  </p:sldMasterIdLst>
  <p:notesMasterIdLst>
    <p:notesMasterId r:id="rId9"/>
  </p:notesMasterIdLst>
  <p:sldIdLst>
    <p:sldId id="256" r:id="rId3"/>
    <p:sldId id="310" r:id="rId4"/>
    <p:sldId id="311" r:id="rId5"/>
    <p:sldId id="305" r:id="rId6"/>
    <p:sldId id="312" r:id="rId7"/>
    <p:sldId id="313" r:id="rId8"/>
  </p:sldIdLst>
  <p:sldSz cx="12192000" cy="6858000"/>
  <p:notesSz cx="6797675" cy="9926638"/>
  <p:embeddedFontLst>
    <p:embeddedFont>
      <p:font typeface="Roboto"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Roboto Medium" panose="020B0604020202020204" charset="0"/>
      <p:regular r:id="rId19"/>
      <p:italic r:id="rId20"/>
    </p:embeddedFont>
    <p:embeddedFont>
      <p:font typeface="Calibri Light" panose="020F0302020204030204" pitchFamily="34" charset="0"/>
      <p:regular r:id="rId21"/>
      <p:italic r:id="rId2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p15="http://schemas.microsoft.com/office/powerpoint/2012/main" userId="3c40ddb5707977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418" autoAdjust="0"/>
  </p:normalViewPr>
  <p:slideViewPr>
    <p:cSldViewPr snapToGrid="0">
      <p:cViewPr>
        <p:scale>
          <a:sx n="75" d="100"/>
          <a:sy n="75" d="100"/>
        </p:scale>
        <p:origin x="187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commentAuthors" Target="commentAuthor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D36C68-DDAB-4D09-8E72-8E937BD7768C}" type="datetimeFigureOut">
              <a:rPr lang="ru-RU" smtClean="0"/>
              <a:t>28.05.2025</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048289E-2F4B-4BDB-9E3D-307BE649A8BF}" type="slidenum">
              <a:rPr lang="ru-RU" smtClean="0"/>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048289E-2F4B-4BDB-9E3D-307BE649A8BF}" type="slidenum">
              <a:rPr lang="ru-RU" smtClean="0"/>
              <a:t>1</a:t>
            </a:fld>
            <a:endParaRPr lang="ru-RU"/>
          </a:p>
        </p:txBody>
      </p:sp>
    </p:spTree>
    <p:extLst>
      <p:ext uri="{BB962C8B-B14F-4D97-AF65-F5344CB8AC3E}">
        <p14:creationId xmlns:p14="http://schemas.microsoft.com/office/powerpoint/2010/main" val="231460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t>2</a:t>
            </a:fld>
            <a:endParaRPr lang="ru-RU"/>
          </a:p>
        </p:txBody>
      </p:sp>
    </p:spTree>
    <p:extLst>
      <p:ext uri="{BB962C8B-B14F-4D97-AF65-F5344CB8AC3E}">
        <p14:creationId xmlns:p14="http://schemas.microsoft.com/office/powerpoint/2010/main" val="223502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t>3</a:t>
            </a:fld>
            <a:endParaRPr lang="ru-RU"/>
          </a:p>
        </p:txBody>
      </p:sp>
    </p:spTree>
    <p:extLst>
      <p:ext uri="{BB962C8B-B14F-4D97-AF65-F5344CB8AC3E}">
        <p14:creationId xmlns:p14="http://schemas.microsoft.com/office/powerpoint/2010/main" val="72030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t>4</a:t>
            </a:fld>
            <a:endParaRPr lang="ru-RU"/>
          </a:p>
        </p:txBody>
      </p:sp>
    </p:spTree>
    <p:extLst>
      <p:ext uri="{BB962C8B-B14F-4D97-AF65-F5344CB8AC3E}">
        <p14:creationId xmlns:p14="http://schemas.microsoft.com/office/powerpoint/2010/main" val="364284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t>5</a:t>
            </a:fld>
            <a:endParaRPr lang="ru-RU"/>
          </a:p>
        </p:txBody>
      </p:sp>
    </p:spTree>
    <p:extLst>
      <p:ext uri="{BB962C8B-B14F-4D97-AF65-F5344CB8AC3E}">
        <p14:creationId xmlns:p14="http://schemas.microsoft.com/office/powerpoint/2010/main" val="232118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48289E-2F4B-4BDB-9E3D-307BE649A8BF}" type="slidenum">
              <a:rPr lang="ru-RU" smtClean="0"/>
              <a:t>6</a:t>
            </a:fld>
            <a:endParaRPr lang="ru-RU"/>
          </a:p>
        </p:txBody>
      </p:sp>
    </p:spTree>
    <p:extLst>
      <p:ext uri="{BB962C8B-B14F-4D97-AF65-F5344CB8AC3E}">
        <p14:creationId xmlns:p14="http://schemas.microsoft.com/office/powerpoint/2010/main" val="286960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268184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96673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294018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07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085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154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solidFill>
                  <a:prstClr val="black">
                    <a:tint val="75000"/>
                  </a:prstClr>
                </a:solidFill>
              </a:rPr>
              <a:pPr/>
              <a:t>28.05.2025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334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solidFill>
                  <a:prstClr val="black">
                    <a:tint val="75000"/>
                  </a:prstClr>
                </a:solidFill>
              </a:rPr>
              <a:pPr/>
              <a:t>28.05.2025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11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solidFill>
                  <a:prstClr val="black">
                    <a:tint val="75000"/>
                  </a:prstClr>
                </a:solidFill>
              </a:rPr>
              <a:pPr/>
              <a:t>28.05.2025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514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solidFill>
                  <a:prstClr val="black">
                    <a:tint val="75000"/>
                  </a:prstClr>
                </a:solidFill>
              </a:rPr>
              <a:pPr/>
              <a:t>28.05.2025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6490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solidFill>
                  <a:prstClr val="black">
                    <a:tint val="75000"/>
                  </a:prstClr>
                </a:solidFill>
              </a:rPr>
              <a:pPr/>
              <a:t>28.05.2025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396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17498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solidFill>
                  <a:prstClr val="black">
                    <a:tint val="75000"/>
                  </a:prstClr>
                </a:solidFill>
              </a:rPr>
              <a:pPr/>
              <a:t>28.05.2025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161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290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2926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endParaRPr lang="ru-RU"/>
          </a:p>
        </p:txBody>
      </p:sp>
      <p:sp>
        <p:nvSpPr>
          <p:cNvPr id="4" name="Дата 3"/>
          <p:cNvSpPr>
            <a:spLocks noGrp="1"/>
          </p:cNvSpPr>
          <p:nvPr>
            <p:ph type="dt" sz="half" idx="10"/>
          </p:nvPr>
        </p:nvSpPr>
        <p:spPr>
          <a:xfrm>
            <a:off x="609600" y="6245225"/>
            <a:ext cx="28448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4165600" y="6245225"/>
            <a:ext cx="38608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8737600" y="6245225"/>
            <a:ext cx="2844800" cy="476250"/>
          </a:xfrm>
        </p:spPr>
        <p:txBody>
          <a:bodyPr/>
          <a:lstStyle>
            <a:lvl1pPr>
              <a:defRPr/>
            </a:lvl1pPr>
          </a:lstStyle>
          <a:p>
            <a:fld id="{7B0DDC28-9365-4DEE-82F0-B3DA3578E34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702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t>28.05.2025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299874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425950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t>28.05.2025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396241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t>28.05.2025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26661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t>28.05.2025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261414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8252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t>28.05.2025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t>‹#›</a:t>
            </a:fld>
            <a:endParaRPr lang="ru-RU"/>
          </a:p>
        </p:txBody>
      </p:sp>
    </p:spTree>
    <p:extLst>
      <p:ext uri="{BB962C8B-B14F-4D97-AF65-F5344CB8AC3E}">
        <p14:creationId xmlns:p14="http://schemas.microsoft.com/office/powerpoint/2010/main" val="344202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t>28.05.2025</a:t>
            </a:fld>
            <a:endParaRPr lang="ru-RU"/>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t>‹#›</a:t>
            </a:fld>
            <a:endParaRPr lang="ru-RU"/>
          </a:p>
        </p:txBody>
      </p:sp>
    </p:spTree>
    <p:extLst>
      <p:ext uri="{BB962C8B-B14F-4D97-AF65-F5344CB8AC3E}">
        <p14:creationId xmlns:p14="http://schemas.microsoft.com/office/powerpoint/2010/main" val="3698562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solidFill>
                  <a:prstClr val="black">
                    <a:tint val="75000"/>
                  </a:prstClr>
                </a:solidFill>
              </a:rPr>
              <a:pPr/>
              <a:t>28.05.2025</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45399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4"/>
            <a:ext cx="12192000" cy="6854573"/>
          </a:xfrm>
          <a:prstGeom prst="rect">
            <a:avLst/>
          </a:prstGeom>
        </p:spPr>
      </p:pic>
      <p:sp>
        <p:nvSpPr>
          <p:cNvPr id="7" name="TextBox 6"/>
          <p:cNvSpPr txBox="1"/>
          <p:nvPr/>
        </p:nvSpPr>
        <p:spPr>
          <a:xfrm>
            <a:off x="6466081" y="2828835"/>
            <a:ext cx="4319149" cy="1200329"/>
          </a:xfrm>
          <a:prstGeom prst="rect">
            <a:avLst/>
          </a:prstGeom>
          <a:noFill/>
        </p:spPr>
        <p:txBody>
          <a:bodyPr wrap="square" rtlCol="0" anchor="ctr" anchorCtr="1">
            <a:spAutoFit/>
          </a:bodyPr>
          <a:lstStyle/>
          <a:p>
            <a:pPr algn="ctr"/>
            <a:r>
              <a:rPr lang="ru-RU" b="1" dirty="0">
                <a:solidFill>
                  <a:schemeClr val="bg1"/>
                </a:solidFill>
                <a:latin typeface="Roboto" panose="02000000000000000000" pitchFamily="2" charset="0"/>
                <a:ea typeface="Roboto" panose="02000000000000000000" pitchFamily="2" charset="0"/>
                <a:cs typeface="Roboto" panose="02000000000000000000" pitchFamily="2" charset="0"/>
              </a:rPr>
              <a:t>ВЛИЯНИЕ ТЕХНОЛОГИЧЕСКИХ ПАРАМЕТРОВ FDM ПЕЧАТИ НА КАЧЕСТВО ПОВЕРХНОСТНОГО СЛОЯ ПОЛУЧАЕМЫХ ИЗДЕЛИЙ</a:t>
            </a:r>
            <a:endParaRPr lang="ru-RU"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 name="TextBox 7"/>
          <p:cNvSpPr txBox="1">
            <a:spLocks noChangeArrowheads="1"/>
          </p:cNvSpPr>
          <p:nvPr/>
        </p:nvSpPr>
        <p:spPr bwMode="auto">
          <a:xfrm>
            <a:off x="6335031" y="5012322"/>
            <a:ext cx="4581247" cy="584775"/>
          </a:xfrm>
          <a:prstGeom prst="rect">
            <a:avLst/>
          </a:prstGeom>
          <a:noFill/>
          <a:ln w="9525">
            <a:noFill/>
            <a:miter lim="800000"/>
            <a:headEnd/>
            <a:tailEnd/>
          </a:ln>
        </p:spPr>
        <p:txBody>
          <a:bodyPr wrap="square" anchor="ctr" anchorCtr="1">
            <a:spAutoFit/>
          </a:bodyPr>
          <a:lstStyle/>
          <a:p>
            <a:pPr algn="ctr"/>
            <a:r>
              <a:rPr lang="ru-RU" sz="1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Авторы: </a:t>
            </a:r>
            <a:r>
              <a:rPr lang="ru-RU" sz="1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Е.С. Гончаров, Р.А. Вдовин, А.О. </a:t>
            </a:r>
            <a:r>
              <a:rPr lang="ru-RU" sz="1600" dirty="0" err="1">
                <a:solidFill>
                  <a:schemeClr val="bg1"/>
                </a:solidFill>
                <a:latin typeface="Roboto Medium" panose="02000000000000000000" pitchFamily="2" charset="0"/>
                <a:ea typeface="Roboto Medium" panose="02000000000000000000" pitchFamily="2" charset="0"/>
                <a:cs typeface="Roboto Medium" panose="02000000000000000000" pitchFamily="2" charset="0"/>
              </a:rPr>
              <a:t>Фирсин</a:t>
            </a:r>
            <a:r>
              <a:rPr lang="ru-RU" sz="1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И.Д. </a:t>
            </a:r>
            <a:r>
              <a:rPr lang="ru-RU" sz="1600" dirty="0" err="1">
                <a:solidFill>
                  <a:schemeClr val="bg1"/>
                </a:solidFill>
                <a:latin typeface="Roboto Medium" panose="02000000000000000000" pitchFamily="2" charset="0"/>
                <a:ea typeface="Roboto Medium" panose="02000000000000000000" pitchFamily="2" charset="0"/>
                <a:cs typeface="Roboto Medium" panose="02000000000000000000" pitchFamily="2" charset="0"/>
              </a:rPr>
              <a:t>Марканов</a:t>
            </a:r>
            <a:endParaRPr lang="ru-RU" sz="16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34824735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z="1800" smtClean="0">
                <a:solidFill>
                  <a:schemeClr val="bg1"/>
                </a:solidFill>
                <a:latin typeface="Times New Roman" panose="02020603050405020304" pitchFamily="18" charset="0"/>
                <a:cs typeface="Times New Roman" panose="02020603050405020304" pitchFamily="18" charset="0"/>
              </a:rPr>
              <a:pPr/>
              <a:t>2</a:t>
            </a:fld>
            <a:endParaRPr lang="ru-RU" sz="180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05725" y="286146"/>
            <a:ext cx="9980549" cy="400110"/>
          </a:xfrm>
          <a:prstGeom prst="rect">
            <a:avLst/>
          </a:prstGeom>
          <a:noFill/>
        </p:spPr>
        <p:txBody>
          <a:bodyPr wrap="square" rtlCol="0" anchor="ctr" anchorCtr="1">
            <a:spAutoFit/>
          </a:bodyPr>
          <a:lstStyle/>
          <a:p>
            <a:pPr algn="ctr"/>
            <a:r>
              <a:rPr lang="ru-RU" sz="2000" b="1" dirty="0" smtClean="0">
                <a:solidFill>
                  <a:prstClr val="white"/>
                </a:solidFill>
                <a:latin typeface="Times New Roman" panose="02020603050405020304" pitchFamily="18" charset="0"/>
                <a:ea typeface="Roboto" panose="02000000000000000000" pitchFamily="2" charset="0"/>
                <a:cs typeface="Times New Roman" panose="02020603050405020304" pitchFamily="18" charset="0"/>
              </a:rPr>
              <a:t>Введение</a:t>
            </a:r>
            <a:endPar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Прямоугольник 2"/>
          <p:cNvSpPr/>
          <p:nvPr/>
        </p:nvSpPr>
        <p:spPr>
          <a:xfrm>
            <a:off x="612530" y="906036"/>
            <a:ext cx="10966938" cy="2200089"/>
          </a:xfrm>
          <a:prstGeom prst="rect">
            <a:avLst/>
          </a:prstGeom>
        </p:spPr>
        <p:txBody>
          <a:bodyPr wrap="square">
            <a:spAutoFit/>
          </a:bodyPr>
          <a:lstStyle/>
          <a:p>
            <a:pPr indent="269875"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настоящее время в различных отраслях производства, на различных его этапах используются аддитивные технологии, </a:t>
            </a:r>
            <a:r>
              <a:rPr lang="en-US" sz="1600" dirty="0">
                <a:latin typeface="Times New Roman" panose="02020603050405020304" pitchFamily="18" charset="0"/>
                <a:ea typeface="Calibri" panose="020F0502020204030204" pitchFamily="34" charset="0"/>
                <a:cs typeface="Times New Roman" panose="02020603050405020304" pitchFamily="18" charset="0"/>
              </a:rPr>
              <a:t>FDM</a:t>
            </a:r>
            <a:r>
              <a:rPr lang="ru-RU" sz="1600" dirty="0">
                <a:latin typeface="Times New Roman" panose="02020603050405020304" pitchFamily="18" charset="0"/>
                <a:ea typeface="Calibri" panose="020F0502020204030204" pitchFamily="34" charset="0"/>
                <a:cs typeface="Times New Roman" panose="02020603050405020304" pitchFamily="18" charset="0"/>
              </a:rPr>
              <a:t> печать является одной из самых распространённых технологий 3</a:t>
            </a:r>
            <a:r>
              <a:rPr lang="en-US" sz="1600" dirty="0">
                <a:latin typeface="Times New Roman" panose="02020603050405020304" pitchFamily="18" charset="0"/>
                <a:ea typeface="Calibri" panose="020F0502020204030204" pitchFamily="34" charset="0"/>
                <a:cs typeface="Times New Roman" panose="02020603050405020304" pitchFamily="18" charset="0"/>
              </a:rPr>
              <a:t>D</a:t>
            </a:r>
            <a:r>
              <a:rPr lang="ru-RU" sz="1600" dirty="0">
                <a:latin typeface="Times New Roman" panose="02020603050405020304" pitchFamily="18" charset="0"/>
                <a:ea typeface="Calibri" panose="020F0502020204030204" pitchFamily="34" charset="0"/>
                <a:cs typeface="Times New Roman" panose="02020603050405020304" pitchFamily="18" charset="0"/>
              </a:rPr>
              <a:t> печати за счет относительно дешевых расходных материалов и самих установок для печати. </a:t>
            </a:r>
            <a:r>
              <a:rPr lang="en-US" sz="1600" dirty="0">
                <a:latin typeface="Times New Roman" panose="02020603050405020304" pitchFamily="18" charset="0"/>
                <a:ea typeface="Calibri" panose="020F0502020204030204" pitchFamily="34" charset="0"/>
                <a:cs typeface="Times New Roman" panose="02020603050405020304" pitchFamily="18" charset="0"/>
              </a:rPr>
              <a:t>FDM</a:t>
            </a:r>
            <a:r>
              <a:rPr lang="ru-RU" sz="1600" dirty="0">
                <a:latin typeface="Times New Roman" panose="02020603050405020304" pitchFamily="18" charset="0"/>
                <a:ea typeface="Calibri" panose="020F0502020204030204" pitchFamily="34" charset="0"/>
                <a:cs typeface="Times New Roman" panose="02020603050405020304" pitchFamily="18" charset="0"/>
              </a:rPr>
              <a:t> печать открывает широкие возможности для создания сложных изделий, имеющих форму, изготовление которой другими методами экономически менее выгодно или невозможно. Однако, несмотря на это, качество поверхности изделий, полученных данным методом изготовления может быть неудовлетворительным для некоторых областей применения. Высокая шероховатость поверхностного слоя не только может повлиять на функциональные характеристики выращиваемого изделия, но и увеличивает затраты на последующую постобработку. Это делает задачу по минимизации шероховатости поверхности одной из приоритетных.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ictur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t="8569" b="18611"/>
          <a:stretch/>
        </p:blipFill>
        <p:spPr bwMode="auto">
          <a:xfrm>
            <a:off x="2443527" y="3325905"/>
            <a:ext cx="7304943" cy="299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2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z="1800" smtClean="0">
                <a:solidFill>
                  <a:schemeClr val="bg1"/>
                </a:solidFill>
                <a:latin typeface="Times New Roman" panose="02020603050405020304" pitchFamily="18" charset="0"/>
                <a:cs typeface="Times New Roman" panose="02020603050405020304" pitchFamily="18" charset="0"/>
              </a:rPr>
              <a:pPr/>
              <a:t>3</a:t>
            </a:fld>
            <a:endParaRPr lang="ru-RU" sz="180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05725" y="286146"/>
            <a:ext cx="9980549" cy="400110"/>
          </a:xfrm>
          <a:prstGeom prst="rect">
            <a:avLst/>
          </a:prstGeom>
          <a:noFill/>
        </p:spPr>
        <p:txBody>
          <a:bodyPr wrap="square" rtlCol="0" anchor="ctr" anchorCtr="1">
            <a:spAutoFit/>
          </a:bodyPr>
          <a:lstStyle/>
          <a:p>
            <a:pPr algn="ctr"/>
            <a:r>
              <a:rPr lang="ru-RU" sz="2000" b="1" dirty="0" smtClean="0">
                <a:solidFill>
                  <a:prstClr val="white"/>
                </a:solidFill>
                <a:latin typeface="Times New Roman" panose="02020603050405020304" pitchFamily="18" charset="0"/>
                <a:ea typeface="Roboto" panose="02000000000000000000" pitchFamily="2" charset="0"/>
                <a:cs typeface="Times New Roman" panose="02020603050405020304" pitchFamily="18" charset="0"/>
              </a:rPr>
              <a:t>Основные варьируемые </a:t>
            </a:r>
            <a:r>
              <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rPr>
              <a:t>параметры в </a:t>
            </a:r>
            <a:r>
              <a:rPr lang="ru-RU" sz="2000" b="1" dirty="0" smtClean="0">
                <a:solidFill>
                  <a:prstClr val="white"/>
                </a:solidFill>
                <a:latin typeface="Times New Roman" panose="02020603050405020304" pitchFamily="18" charset="0"/>
                <a:ea typeface="Roboto" panose="02000000000000000000" pitchFamily="2" charset="0"/>
                <a:cs typeface="Times New Roman" panose="02020603050405020304" pitchFamily="18" charset="0"/>
              </a:rPr>
              <a:t>данном эксперименте</a:t>
            </a:r>
            <a:endPar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Прямоугольник 2"/>
          <p:cNvSpPr/>
          <p:nvPr/>
        </p:nvSpPr>
        <p:spPr>
          <a:xfrm>
            <a:off x="609600" y="972176"/>
            <a:ext cx="5251938" cy="4571316"/>
          </a:xfrm>
          <a:prstGeom prst="rect">
            <a:avLst/>
          </a:prstGeom>
        </p:spPr>
        <p:txBody>
          <a:bodyPr wrap="square">
            <a:spAutoFit/>
          </a:bodyPr>
          <a:lstStyle/>
          <a:p>
            <a:pPr indent="355600" algn="just">
              <a:lnSpc>
                <a:spcPct val="107000"/>
              </a:lnSpc>
              <a:spcAft>
                <a:spcPts val="0"/>
              </a:spcAft>
            </a:pPr>
            <a:r>
              <a:rPr lang="ru-RU" sz="1600" b="1" dirty="0">
                <a:latin typeface="Times New Roman" panose="02020603050405020304" pitchFamily="18" charset="0"/>
                <a:ea typeface="Calibri" panose="020F0502020204030204" pitchFamily="34" charset="0"/>
                <a:cs typeface="Times New Roman" panose="02020603050405020304" pitchFamily="18" charset="0"/>
              </a:rPr>
              <a:t>Методы исследования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55600"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данной работе среди варьируемых параметров были выбраны следующие параметры печати: материал, высота слоя, наклон поверхности печатаемого образца, температура сопла при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экструдировании</a:t>
            </a:r>
            <a:r>
              <a:rPr lang="ru-RU" sz="1600" dirty="0">
                <a:latin typeface="Times New Roman" panose="02020603050405020304" pitchFamily="18" charset="0"/>
                <a:ea typeface="Calibri" panose="020F0502020204030204" pitchFamily="34" charset="0"/>
                <a:cs typeface="Times New Roman" panose="02020603050405020304" pitchFamily="18" charset="0"/>
              </a:rPr>
              <a:t> полимерного материала, коэффициент потока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Высота слоя влияет на детализацию по высоте изделия.  Наклон поверхности влияет на проявление эффекта ступеньки из-за послойной укладки материала. Коэффициент потока влияет на количество пластика, подаваемого в единицу времени.</a:t>
            </a:r>
          </a:p>
          <a:p>
            <a:pPr indent="355600" algn="just">
              <a:lnSpc>
                <a:spcPct val="107000"/>
              </a:lnSpc>
              <a:spcAft>
                <a:spcPts val="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1600" dirty="0">
                <a:latin typeface="Times New Roman" panose="02020603050405020304" pitchFamily="18" charset="0"/>
                <a:ea typeface="Calibri" panose="020F0502020204030204" pitchFamily="34" charset="0"/>
                <a:cs typeface="Times New Roman" panose="02020603050405020304" pitchFamily="18" charset="0"/>
              </a:rPr>
              <a:t>качестве исследуемых материалов использовались следующие пластики от компании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Filamentarno</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ABS</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акрилонитрилбутадиенстирол</a:t>
            </a:r>
            <a:r>
              <a:rPr lang="ru-RU" sz="1600" dirty="0">
                <a:latin typeface="Times New Roman" panose="02020603050405020304" pitchFamily="18" charset="0"/>
                <a:ea typeface="Calibri" panose="020F0502020204030204" pitchFamily="34" charset="0"/>
                <a:cs typeface="Times New Roman" panose="02020603050405020304" pitchFamily="18" charset="0"/>
              </a:rPr>
              <a:t>), ABS GF4 – композитный АБС пластик, армированный 4% стекловолокна, PA/ABS GF8 – композит из смеси АБС пластика и полиамида 6 с добавлением 8% рубленного стекловолокна.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Наполнитель влияет на качество поверхности будущего изделия.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rotWithShape="1">
          <a:blip r:embed="rId3"/>
          <a:srcRect r="7032"/>
          <a:stretch/>
        </p:blipFill>
        <p:spPr>
          <a:xfrm>
            <a:off x="6217811" y="1092080"/>
            <a:ext cx="5399758" cy="2019389"/>
          </a:xfrm>
          <a:prstGeom prst="rect">
            <a:avLst/>
          </a:prstGeom>
        </p:spPr>
      </p:pic>
      <p:pic>
        <p:nvPicPr>
          <p:cNvPr id="10" name="Рисунок 9">
            <a:extLst>
              <a:ext uri="{FF2B5EF4-FFF2-40B4-BE49-F238E27FC236}">
                <a16:creationId xmlns="" xmlns:a16="http://schemas.microsoft.com/office/drawing/2014/main" id="{E108367D-3DF9-4D4F-8BBC-03934A81BDEC}"/>
              </a:ext>
            </a:extLst>
          </p:cNvPr>
          <p:cNvPicPr>
            <a:picLocks noChangeAspect="1"/>
          </p:cNvPicPr>
          <p:nvPr/>
        </p:nvPicPr>
        <p:blipFill rotWithShape="1">
          <a:blip r:embed="rId4"/>
          <a:srcRect l="1756" t="8309" r="40621" b="46653"/>
          <a:stretch/>
        </p:blipFill>
        <p:spPr>
          <a:xfrm>
            <a:off x="6399518" y="3172038"/>
            <a:ext cx="5036343" cy="644769"/>
          </a:xfrm>
          <a:prstGeom prst="rect">
            <a:avLst/>
          </a:prstGeom>
        </p:spPr>
      </p:pic>
      <p:pic>
        <p:nvPicPr>
          <p:cNvPr id="11" name="Рисунок 10"/>
          <p:cNvPicPr/>
          <p:nvPr/>
        </p:nvPicPr>
        <p:blipFill rotWithShape="1">
          <a:blip r:embed="rId5" cstate="print">
            <a:extLst>
              <a:ext uri="{28A0092B-C50C-407E-A947-70E740481C1C}">
                <a14:useLocalDpi xmlns:a14="http://schemas.microsoft.com/office/drawing/2010/main" val="0"/>
              </a:ext>
            </a:extLst>
          </a:blip>
          <a:srcRect l="5544" r="3642" b="8457"/>
          <a:stretch/>
        </p:blipFill>
        <p:spPr bwMode="auto">
          <a:xfrm>
            <a:off x="6236675" y="3877376"/>
            <a:ext cx="5380894" cy="2216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370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z="1800" smtClean="0">
                <a:solidFill>
                  <a:schemeClr val="bg1"/>
                </a:solidFill>
                <a:latin typeface="Times New Roman" panose="02020603050405020304" pitchFamily="18" charset="0"/>
                <a:cs typeface="Times New Roman" panose="02020603050405020304" pitchFamily="18" charset="0"/>
              </a:rPr>
              <a:pPr/>
              <a:t>4</a:t>
            </a:fld>
            <a:endParaRPr lang="ru-RU" sz="180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05725" y="286146"/>
            <a:ext cx="9980549" cy="400110"/>
          </a:xfrm>
          <a:prstGeom prst="rect">
            <a:avLst/>
          </a:prstGeom>
          <a:noFill/>
        </p:spPr>
        <p:txBody>
          <a:bodyPr wrap="square" rtlCol="0" anchor="ctr" anchorCtr="1">
            <a:spAutoFit/>
          </a:bodyPr>
          <a:lstStyle/>
          <a:p>
            <a:pPr algn="ctr"/>
            <a:r>
              <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rPr>
              <a:t>Основные варьируемые параметры в данном эксперименте</a:t>
            </a:r>
            <a:endPar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800295" y="940290"/>
            <a:ext cx="3977751" cy="5181052"/>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4235046784"/>
              </p:ext>
            </p:extLst>
          </p:nvPr>
        </p:nvGraphicFramePr>
        <p:xfrm>
          <a:off x="4882275" y="1608446"/>
          <a:ext cx="6651044" cy="4512896"/>
        </p:xfrm>
        <a:graphic>
          <a:graphicData uri="http://schemas.openxmlformats.org/drawingml/2006/table">
            <a:tbl>
              <a:tblPr firstRow="1" firstCol="1" bandRow="1">
                <a:tableStyleId>{5C22544A-7EE6-4342-B048-85BDC9FD1C3A}</a:tableStyleId>
              </a:tblPr>
              <a:tblGrid>
                <a:gridCol w="521524"/>
                <a:gridCol w="902677"/>
                <a:gridCol w="890954"/>
                <a:gridCol w="1113692"/>
                <a:gridCol w="1406770"/>
                <a:gridCol w="890954"/>
                <a:gridCol w="924473"/>
              </a:tblGrid>
              <a:tr h="461654">
                <a:tc>
                  <a:txBody>
                    <a:bodyPr/>
                    <a:lstStyle/>
                    <a:p>
                      <a:pPr>
                        <a:lnSpc>
                          <a:spcPct val="107000"/>
                        </a:lnSpc>
                      </a:pPr>
                      <a:r>
                        <a:rPr lang="ru-RU" sz="800" dirty="0" smtClean="0">
                          <a:effectLst/>
                          <a:latin typeface="Calibri" panose="020F0502020204030204" pitchFamily="34" charset="0"/>
                          <a:cs typeface="Times New Roman" panose="02020603050405020304" pitchFamily="18" charset="0"/>
                        </a:rPr>
                        <a:t>Номер образца</a:t>
                      </a:r>
                      <a:endParaRPr lang="ru-RU" sz="800" dirty="0">
                        <a:effectLst/>
                        <a:latin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dirty="0">
                          <a:effectLst/>
                        </a:rPr>
                        <a:t>Материал</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Высота слоя, мм</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Коэффициент экструзии, </a:t>
                      </a:r>
                      <a:r>
                        <a:rPr lang="en-US" sz="900">
                          <a:effectLst/>
                        </a:rPr>
                        <a:t>%</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Температура сопла отн. базового значения, °С</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Угол наклона,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dirty="0">
                          <a:effectLst/>
                        </a:rPr>
                        <a:t>Реальная температура, °С</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dirty="0">
                          <a:effectLst/>
                        </a:rPr>
                        <a:t>1</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dirty="0">
                          <a:effectLst/>
                        </a:rPr>
                        <a:t>0,3</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255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ABS GF4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240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19</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30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275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60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275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r h="150046">
                <a:tc>
                  <a:txBody>
                    <a:bodyPr/>
                    <a:lstStyle/>
                    <a:p>
                      <a:pPr algn="ctr">
                        <a:lnSpc>
                          <a:spcPct val="107000"/>
                        </a:lnSpc>
                        <a:spcAft>
                          <a:spcPts val="0"/>
                        </a:spcAft>
                      </a:pPr>
                      <a:r>
                        <a:rPr lang="ru-RU" sz="900">
                          <a:effectLst/>
                        </a:rPr>
                        <a:t>27</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PA/ABS GF8</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0,3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-15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a:effectLst/>
                        </a:rPr>
                        <a:t>90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c>
                  <a:txBody>
                    <a:bodyPr/>
                    <a:lstStyle/>
                    <a:p>
                      <a:pPr algn="ctr">
                        <a:lnSpc>
                          <a:spcPct val="107000"/>
                        </a:lnSpc>
                        <a:spcAft>
                          <a:spcPts val="0"/>
                        </a:spcAft>
                      </a:pPr>
                      <a:r>
                        <a:rPr lang="ru-RU" sz="900" dirty="0">
                          <a:effectLst/>
                        </a:rPr>
                        <a:t>275</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579" marR="52579" marT="0" marB="0" anchor="ctr"/>
                </a:tc>
              </a:tr>
            </a:tbl>
          </a:graphicData>
        </a:graphic>
      </p:graphicFrame>
      <p:sp>
        <p:nvSpPr>
          <p:cNvPr id="12" name="Прямоугольник 11"/>
          <p:cNvSpPr/>
          <p:nvPr/>
        </p:nvSpPr>
        <p:spPr>
          <a:xfrm>
            <a:off x="4882275" y="921266"/>
            <a:ext cx="6651044" cy="619272"/>
          </a:xfrm>
          <a:prstGeom prst="rect">
            <a:avLst/>
          </a:prstGeom>
        </p:spPr>
        <p:txBody>
          <a:bodyPr wrap="square">
            <a:spAutoFit/>
          </a:bodyPr>
          <a:lstStyle/>
          <a:p>
            <a:pPr indent="269875" algn="just">
              <a:lnSpc>
                <a:spcPct val="107000"/>
              </a:lnSpc>
              <a:spcAft>
                <a:spcPts val="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Печатаемые образцы на платформе построения принтера и ортогональный план эксперимента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L27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 натуральном выражении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08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z="1800" smtClean="0">
                <a:solidFill>
                  <a:schemeClr val="bg1"/>
                </a:solidFill>
                <a:latin typeface="Times New Roman" panose="02020603050405020304" pitchFamily="18" charset="0"/>
                <a:cs typeface="Times New Roman" panose="02020603050405020304" pitchFamily="18" charset="0"/>
              </a:rPr>
              <a:pPr/>
              <a:t>5</a:t>
            </a:fld>
            <a:endParaRPr lang="ru-RU" sz="180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05725" y="286146"/>
            <a:ext cx="9980549" cy="400110"/>
          </a:xfrm>
          <a:prstGeom prst="rect">
            <a:avLst/>
          </a:prstGeom>
          <a:noFill/>
        </p:spPr>
        <p:txBody>
          <a:bodyPr wrap="square" rtlCol="0" anchor="ctr" anchorCtr="1">
            <a:spAutoFit/>
          </a:bodyPr>
          <a:lstStyle/>
          <a:p>
            <a:pPr algn="ctr"/>
            <a:r>
              <a:rPr lang="ru-RU" sz="2000" b="1" dirty="0" smtClean="0">
                <a:solidFill>
                  <a:prstClr val="white"/>
                </a:solidFill>
                <a:latin typeface="Times New Roman" panose="02020603050405020304" pitchFamily="18" charset="0"/>
                <a:ea typeface="Roboto" panose="02000000000000000000" pitchFamily="2" charset="0"/>
                <a:cs typeface="Times New Roman" panose="02020603050405020304" pitchFamily="18" charset="0"/>
              </a:rPr>
              <a:t>Анализ полученных данных</a:t>
            </a:r>
            <a:endPar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2" name="Прямоугольник 11"/>
          <p:cNvSpPr/>
          <p:nvPr/>
        </p:nvSpPr>
        <p:spPr>
          <a:xfrm>
            <a:off x="838199" y="892661"/>
            <a:ext cx="10695120" cy="2152256"/>
          </a:xfrm>
          <a:prstGeom prst="rect">
            <a:avLst/>
          </a:prstGeom>
        </p:spPr>
        <p:txBody>
          <a:bodyPr wrap="square">
            <a:spAutoFit/>
          </a:bodyPr>
          <a:lstStyle/>
          <a:p>
            <a:pPr indent="355600"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Средние значения измерений шероховатости каждого из образцов представлены в таблице ниже. Данные из таблицы были проанализированы </a:t>
            </a:r>
            <a:r>
              <a:rPr lang="ru-RU" dirty="0">
                <a:latin typeface="Times New Roman" panose="02020603050405020304" pitchFamily="18" charset="0"/>
                <a:ea typeface="Calibri" panose="020F0502020204030204" pitchFamily="34" charset="0"/>
                <a:cs typeface="Times New Roman" panose="02020603050405020304" pitchFamily="18" charset="0"/>
              </a:rPr>
              <a:t>с помощью </a:t>
            </a:r>
            <a:r>
              <a:rPr lang="ru-RU" dirty="0" smtClean="0">
                <a:latin typeface="Times New Roman" panose="02020603050405020304" pitchFamily="18" charset="0"/>
                <a:ea typeface="Calibri" panose="020F0502020204030204" pitchFamily="34" charset="0"/>
                <a:cs typeface="Times New Roman" panose="02020603050405020304" pitchFamily="18" charset="0"/>
              </a:rPr>
              <a:t>отношения сигнала к шуму по подходу «меньше </a:t>
            </a:r>
            <a:r>
              <a:rPr lang="ru-RU" dirty="0">
                <a:latin typeface="Times New Roman" panose="02020603050405020304" pitchFamily="18" charset="0"/>
                <a:ea typeface="Calibri" panose="020F0502020204030204" pitchFamily="34" charset="0"/>
                <a:cs typeface="Times New Roman" panose="02020603050405020304" pitchFamily="18" charset="0"/>
              </a:rPr>
              <a:t>— лучше</a:t>
            </a:r>
            <a:r>
              <a:rPr lang="ru-RU" dirty="0" smtClean="0">
                <a:latin typeface="Times New Roman" panose="02020603050405020304" pitchFamily="18" charset="0"/>
                <a:ea typeface="Calibri" panose="020F0502020204030204" pitchFamily="34" charset="0"/>
                <a:cs typeface="Times New Roman" panose="02020603050405020304" pitchFamily="18" charset="0"/>
              </a:rPr>
              <a:t>» по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Тагучи</a:t>
            </a:r>
            <a:r>
              <a:rPr lang="ru-RU" dirty="0" smtClean="0">
                <a:latin typeface="Times New Roman" panose="02020603050405020304" pitchFamily="18" charset="0"/>
                <a:ea typeface="Calibri" panose="020F0502020204030204" pitchFamily="34" charset="0"/>
                <a:cs typeface="Times New Roman" panose="02020603050405020304" pitchFamily="18" charset="0"/>
              </a:rPr>
              <a:t>, с помощью формулы, представленной на данном слайде. По результатам анализа средних значений и отношения сигнал / шум были построены графики, представленные на следующем слайде. Наибольший эффект на конечную шероховатость изделия оказывают высота слоя – при уменьшении высоты слоя, шероховатость снижается и наклон поверхности – чем ближе к вертикали наклон поверхности, тем меньше ее шероховатость.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49817777"/>
              </p:ext>
            </p:extLst>
          </p:nvPr>
        </p:nvGraphicFramePr>
        <p:xfrm>
          <a:off x="838199" y="3165650"/>
          <a:ext cx="10695122" cy="2087376"/>
        </p:xfrm>
        <a:graphic>
          <a:graphicData uri="http://schemas.openxmlformats.org/drawingml/2006/table">
            <a:tbl>
              <a:tblPr firstRow="1" firstCol="1" bandRow="1">
                <a:tableStyleId>{5C22544A-7EE6-4342-B048-85BDC9FD1C3A}</a:tableStyleId>
              </a:tblPr>
              <a:tblGrid>
                <a:gridCol w="2269504"/>
                <a:gridCol w="1204271"/>
                <a:gridCol w="1204271"/>
                <a:gridCol w="1204271"/>
                <a:gridCol w="1204271"/>
                <a:gridCol w="1204271"/>
                <a:gridCol w="1204271"/>
                <a:gridCol w="1199992"/>
              </a:tblGrid>
              <a:tr h="200025">
                <a:tc>
                  <a:txBody>
                    <a:bodyPr/>
                    <a:lstStyle/>
                    <a:p>
                      <a:pPr>
                        <a:lnSpc>
                          <a:spcPct val="107000"/>
                        </a:lnSpc>
                        <a:spcAft>
                          <a:spcPts val="0"/>
                        </a:spcAft>
                      </a:pPr>
                      <a:r>
                        <a:rPr lang="ru-RU" sz="1600" dirty="0">
                          <a:effectLst/>
                        </a:rPr>
                        <a:t>Номер образца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b="0" dirty="0">
                          <a:solidFill>
                            <a:schemeClr val="tx1"/>
                          </a:solidFill>
                          <a:effectLst/>
                        </a:rPr>
                        <a:t>1</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2</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3</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4</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5</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6</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c>
                  <a:txBody>
                    <a:bodyPr/>
                    <a:lstStyle/>
                    <a:p>
                      <a:pPr algn="r">
                        <a:lnSpc>
                          <a:spcPct val="107000"/>
                        </a:lnSpc>
                        <a:spcAft>
                          <a:spcPts val="0"/>
                        </a:spcAft>
                      </a:pPr>
                      <a:r>
                        <a:rPr lang="ru-RU" sz="1600" b="0" dirty="0">
                          <a:solidFill>
                            <a:schemeClr val="tx1"/>
                          </a:solidFill>
                          <a:effectLst/>
                        </a:rPr>
                        <a:t>7</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EAEFF7"/>
                    </a:solidFill>
                  </a:tcPr>
                </a:tc>
              </a:tr>
              <a:tr h="200025">
                <a:tc>
                  <a:txBody>
                    <a:bodyPr/>
                    <a:lstStyle/>
                    <a:p>
                      <a:pPr>
                        <a:lnSpc>
                          <a:spcPct val="107000"/>
                        </a:lnSpc>
                        <a:spcAft>
                          <a:spcPts val="0"/>
                        </a:spcAft>
                      </a:pPr>
                      <a:r>
                        <a:rPr lang="ru-RU" sz="1600" dirty="0" smtClean="0">
                          <a:effectLst/>
                        </a:rPr>
                        <a:t>Шероховатость, мкм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16,841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9,496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6,881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30,124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16,892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14,160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23,771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a:effectLst/>
                        </a:rPr>
                        <a:t>Номер образца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smtClean="0">
                          <a:effectLst/>
                        </a:rPr>
                        <a:t>Шероховатость, мкм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26,065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20,960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16,632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11,420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8,695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26,651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18,060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a:effectLst/>
                        </a:rPr>
                        <a:t>Номер образца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smtClean="0">
                          <a:effectLst/>
                        </a:rPr>
                        <a:t>Шероховатость, мкм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14,655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34,503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28,439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22,834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15,398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14,110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16,407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a:effectLst/>
                        </a:rPr>
                        <a:t>Номер образца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dirty="0">
                          <a:effectLst/>
                        </a:rPr>
                        <a:t>22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600">
                          <a:effectLst/>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a:lnSpc>
                          <a:spcPct val="107000"/>
                        </a:lnSpc>
                        <a:spcAft>
                          <a:spcPts val="0"/>
                        </a:spcAft>
                      </a:pPr>
                      <a:r>
                        <a:rPr lang="ru-RU" sz="1600" dirty="0" smtClean="0">
                          <a:effectLst/>
                        </a:rPr>
                        <a:t>Шероховатость, мкм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32,071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18,377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18,603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32,210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23,339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600">
                          <a:effectLst/>
                        </a:rPr>
                        <a:t>22,016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mc:AlternateContent xmlns:mc="http://schemas.openxmlformats.org/markup-compatibility/2006">
        <mc:Choice xmlns:a14="http://schemas.microsoft.com/office/drawing/2010/main" Requires="a14">
          <p:sp>
            <p:nvSpPr>
              <p:cNvPr id="3" name="Прямоугольник 2"/>
              <p:cNvSpPr/>
              <p:nvPr/>
            </p:nvSpPr>
            <p:spPr>
              <a:xfrm>
                <a:off x="2014136" y="5283853"/>
                <a:ext cx="2763642" cy="8485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ru-RU">
                              <a:latin typeface="Cambria Math" panose="02040503050406030204" pitchFamily="18" charset="0"/>
                            </a:rPr>
                          </m:ctrlPr>
                        </m:sSubPr>
                        <m:e>
                          <m:r>
                            <a:rPr lang="ru-RU" i="1">
                              <a:latin typeface="Cambria Math" panose="02040503050406030204" pitchFamily="18" charset="0"/>
                            </a:rPr>
                            <m:t>𝑆𝑁</m:t>
                          </m:r>
                        </m:e>
                        <m:sub>
                          <m:r>
                            <a:rPr lang="ru-RU" i="1">
                              <a:latin typeface="Cambria Math" panose="02040503050406030204" pitchFamily="18" charset="0"/>
                            </a:rPr>
                            <m:t>𝑆</m:t>
                          </m:r>
                        </m:sub>
                      </m:sSub>
                      <m:r>
                        <a:rPr lang="ru-RU" i="0">
                          <a:latin typeface="Cambria Math" panose="02040503050406030204" pitchFamily="18" charset="0"/>
                        </a:rPr>
                        <m:t>=−10</m:t>
                      </m:r>
                      <m:func>
                        <m:funcPr>
                          <m:ctrlPr>
                            <a:rPr lang="ru-RU" i="1">
                              <a:latin typeface="Cambria Math" panose="02040503050406030204" pitchFamily="18" charset="0"/>
                            </a:rPr>
                          </m:ctrlPr>
                        </m:funcPr>
                        <m:fName>
                          <m:r>
                            <m:rPr>
                              <m:sty m:val="p"/>
                            </m:rPr>
                            <a:rPr lang="ru-RU" i="0">
                              <a:latin typeface="Cambria Math" panose="02040503050406030204" pitchFamily="18" charset="0"/>
                            </a:rPr>
                            <m:t>log</m:t>
                          </m:r>
                        </m:fName>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0">
                                      <a:latin typeface="Cambria Math" panose="02040503050406030204" pitchFamily="18" charset="0"/>
                                    </a:rPr>
                                    <m:t>1</m:t>
                                  </m:r>
                                </m:num>
                                <m:den>
                                  <m:r>
                                    <a:rPr lang="ru-RU" i="1">
                                      <a:latin typeface="Cambria Math" panose="02040503050406030204" pitchFamily="18" charset="0"/>
                                    </a:rPr>
                                    <m:t>𝑛</m:t>
                                  </m:r>
                                </m:den>
                              </m:f>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𝑛</m:t>
                                  </m:r>
                                </m:sup>
                                <m:e>
                                  <m:sSubSup>
                                    <m:sSubSupPr>
                                      <m:ctrlPr>
                                        <a:rPr lang="ru-RU" i="1">
                                          <a:latin typeface="Cambria Math" panose="02040503050406030204" pitchFamily="18" charset="0"/>
                                        </a:rPr>
                                      </m:ctrlPr>
                                    </m:sSubSupPr>
                                    <m:e>
                                      <m:r>
                                        <a:rPr lang="ru-RU" i="1">
                                          <a:latin typeface="Cambria Math" panose="02040503050406030204" pitchFamily="18" charset="0"/>
                                        </a:rPr>
                                        <m:t>𝑦</m:t>
                                      </m:r>
                                    </m:e>
                                    <m:sub>
                                      <m:r>
                                        <a:rPr lang="ru-RU" i="1">
                                          <a:latin typeface="Cambria Math" panose="02040503050406030204" pitchFamily="18" charset="0"/>
                                        </a:rPr>
                                        <m:t>𝑖</m:t>
                                      </m:r>
                                    </m:sub>
                                    <m:sup>
                                      <m:r>
                                        <a:rPr lang="ru-RU" i="0">
                                          <a:latin typeface="Cambria Math" panose="02040503050406030204" pitchFamily="18" charset="0"/>
                                        </a:rPr>
                                        <m:t>2</m:t>
                                      </m:r>
                                    </m:sup>
                                  </m:sSubSup>
                                </m:e>
                              </m:nary>
                            </m:e>
                          </m:d>
                        </m:e>
                      </m:func>
                    </m:oMath>
                  </m:oMathPara>
                </a14:m>
                <a:endParaRPr lang="ru-RU" dirty="0"/>
              </a:p>
            </p:txBody>
          </p:sp>
        </mc:Choice>
        <mc:Fallback>
          <p:sp>
            <p:nvSpPr>
              <p:cNvPr id="3" name="Прямоугольник 2"/>
              <p:cNvSpPr>
                <a:spLocks noRot="1" noChangeAspect="1" noMove="1" noResize="1" noEditPoints="1" noAdjustHandles="1" noChangeArrowheads="1" noChangeShapeType="1" noTextEdit="1"/>
              </p:cNvSpPr>
              <p:nvPr/>
            </p:nvSpPr>
            <p:spPr>
              <a:xfrm>
                <a:off x="2014136" y="5283853"/>
                <a:ext cx="2763642" cy="848566"/>
              </a:xfrm>
              <a:prstGeom prst="rect">
                <a:avLst/>
              </a:prstGeom>
              <a:blipFill rotWithShape="0">
                <a:blip r:embed="rId3"/>
                <a:stretch>
                  <a:fillRect/>
                </a:stretch>
              </a:blipFill>
            </p:spPr>
            <p:txBody>
              <a:bodyPr/>
              <a:lstStyle/>
              <a:p>
                <a:r>
                  <a:rPr lang="ru-RU">
                    <a:noFill/>
                  </a:rPr>
                  <a:t> </a:t>
                </a:r>
              </a:p>
            </p:txBody>
          </p:sp>
        </mc:Fallback>
      </mc:AlternateContent>
      <p:sp>
        <p:nvSpPr>
          <p:cNvPr id="5" name="Прямоугольник 4"/>
          <p:cNvSpPr/>
          <p:nvPr/>
        </p:nvSpPr>
        <p:spPr>
          <a:xfrm>
            <a:off x="4942878" y="5523470"/>
            <a:ext cx="6311041" cy="369332"/>
          </a:xfrm>
          <a:prstGeom prst="rect">
            <a:avLst/>
          </a:prstGeom>
        </p:spPr>
        <p:txBody>
          <a:bodyPr wrap="square">
            <a:spAutoFit/>
          </a:bodyPr>
          <a:lstStyle/>
          <a:p>
            <a:pPr algn="ctr"/>
            <a:r>
              <a:rPr lang="ru-RU" dirty="0">
                <a:latin typeface="Times New Roman" panose="02020603050405020304" pitchFamily="18" charset="0"/>
                <a:ea typeface="Times New Roman" panose="02020603050405020304" pitchFamily="18" charset="0"/>
              </a:rPr>
              <a:t>где y – результат эксперимента, n – количество экспериментов</a:t>
            </a:r>
            <a:endParaRPr lang="ru-RU" dirty="0"/>
          </a:p>
        </p:txBody>
      </p:sp>
    </p:spTree>
    <p:extLst>
      <p:ext uri="{BB962C8B-B14F-4D97-AF65-F5344CB8AC3E}">
        <p14:creationId xmlns:p14="http://schemas.microsoft.com/office/powerpoint/2010/main" val="3268288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320F9EB-2112-4866-8AFC-0758B0B74D1C}" type="slidenum">
              <a:rPr lang="ru-RU" sz="1800" smtClean="0">
                <a:solidFill>
                  <a:schemeClr val="bg1"/>
                </a:solidFill>
                <a:latin typeface="Times New Roman" panose="02020603050405020304" pitchFamily="18" charset="0"/>
                <a:cs typeface="Times New Roman" panose="02020603050405020304" pitchFamily="18" charset="0"/>
              </a:rPr>
              <a:pPr/>
              <a:t>6</a:t>
            </a:fld>
            <a:endParaRPr lang="ru-RU" sz="180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105725" y="286146"/>
            <a:ext cx="9980549" cy="400110"/>
          </a:xfrm>
          <a:prstGeom prst="rect">
            <a:avLst/>
          </a:prstGeom>
          <a:noFill/>
        </p:spPr>
        <p:txBody>
          <a:bodyPr wrap="square" rtlCol="0" anchor="ctr" anchorCtr="1">
            <a:spAutoFit/>
          </a:bodyPr>
          <a:lstStyle/>
          <a:p>
            <a:pPr algn="ctr"/>
            <a:r>
              <a:rPr lang="ru-RU" sz="2000" b="1" dirty="0" smtClean="0">
                <a:solidFill>
                  <a:prstClr val="white"/>
                </a:solidFill>
                <a:latin typeface="Times New Roman" panose="02020603050405020304" pitchFamily="18" charset="0"/>
                <a:ea typeface="Roboto" panose="02000000000000000000" pitchFamily="2" charset="0"/>
                <a:cs typeface="Times New Roman" panose="02020603050405020304" pitchFamily="18" charset="0"/>
              </a:rPr>
              <a:t>Выводы по анализу полученных данных</a:t>
            </a:r>
            <a:endParaRPr lang="ru-RU" sz="2000" b="1" dirty="0">
              <a:solidFill>
                <a:prstClr val="white"/>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2" name="Прямоугольник 11"/>
          <p:cNvSpPr/>
          <p:nvPr/>
        </p:nvSpPr>
        <p:spPr>
          <a:xfrm>
            <a:off x="584200" y="818068"/>
            <a:ext cx="11061700" cy="2463560"/>
          </a:xfrm>
          <a:prstGeom prst="rect">
            <a:avLst/>
          </a:prstGeom>
        </p:spPr>
        <p:txBody>
          <a:bodyPr wrap="square">
            <a:spAutoFit/>
          </a:bodyPr>
          <a:lstStyle/>
          <a:p>
            <a:pPr indent="355600" algn="just">
              <a:lnSpc>
                <a:spcPct val="107000"/>
              </a:lnSpc>
              <a:spcAft>
                <a:spcPts val="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1600" dirty="0">
                <a:latin typeface="Times New Roman" panose="02020603050405020304" pitchFamily="18" charset="0"/>
                <a:ea typeface="Calibri" panose="020F0502020204030204" pitchFamily="34" charset="0"/>
                <a:cs typeface="Times New Roman" panose="02020603050405020304" pitchFamily="18" charset="0"/>
              </a:rPr>
              <a:t>подборе технологических параметров надо учитывать расположение образцов на платформе построения и уменьшать высоту слоя, для получения лучшего качества поверхностного слоя. В данном эксперименте лучшие результаты могут быть достигнуты при использовании высоты слоя 0,1 мм и угле наклона поверхности образца к платформе построения в 90 градусов. </a:t>
            </a:r>
          </a:p>
          <a:p>
            <a:pPr indent="355600" algn="just">
              <a:lnSpc>
                <a:spcPct val="107000"/>
              </a:lnSpc>
              <a:spcAft>
                <a:spcPts val="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Наилучший результат по качеству поверхностного слоя показывает ABS пластик без добавления стекловолокна. Коэффициент потока равный 1 показывает наименьшее значение шероховатости. Использование температуры -15°С относительно базового значения позволяет получить лучшее качество поверхности. При этом стоит учесть, что влияние этих факторов на именно на шероховатость поверхности менее значительно и будет влиять на другие свойства получаемых моделей, такие как прочность изделия и его усадка, что планируется проверить в следующих экспериментах. </a:t>
            </a:r>
          </a:p>
        </p:txBody>
      </p:sp>
      <p:pic>
        <p:nvPicPr>
          <p:cNvPr id="9" name="Рисунок 8"/>
          <p:cNvPicPr/>
          <p:nvPr/>
        </p:nvPicPr>
        <p:blipFill rotWithShape="1">
          <a:blip r:embed="rId3"/>
          <a:srcRect l="1887" t="2359" r="2493" b="5422"/>
          <a:stretch/>
        </p:blipFill>
        <p:spPr bwMode="auto">
          <a:xfrm>
            <a:off x="342899" y="3301361"/>
            <a:ext cx="5619751" cy="3420116"/>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a:srcRect l="1416" t="1179" r="941" b="936"/>
          <a:stretch/>
        </p:blipFill>
        <p:spPr bwMode="auto">
          <a:xfrm>
            <a:off x="5962650" y="3235455"/>
            <a:ext cx="5683250" cy="3551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22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10923</TotalTime>
  <Words>860</Words>
  <Application>Microsoft Office PowerPoint</Application>
  <PresentationFormat>Широкоэкранный</PresentationFormat>
  <Paragraphs>288</Paragraphs>
  <Slides>6</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6</vt:i4>
      </vt:variant>
    </vt:vector>
  </HeadingPairs>
  <TitlesOfParts>
    <vt:vector size="15" baseType="lpstr">
      <vt:lpstr>Roboto</vt:lpstr>
      <vt:lpstr>Calibri</vt:lpstr>
      <vt:lpstr>Cambria Math</vt:lpstr>
      <vt:lpstr>Roboto Medium</vt:lpstr>
      <vt:lpstr>Times New Roman</vt:lpstr>
      <vt:lpstr>Calibri Light</vt:lpstr>
      <vt:lpstr>Arial</vt:lpstr>
      <vt:lpstr>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Станиславович Гончаров</dc:creator>
  <cp:lastModifiedBy>drey</cp:lastModifiedBy>
  <cp:revision>548</cp:revision>
  <cp:lastPrinted>2022-11-29T14:18:44Z</cp:lastPrinted>
  <dcterms:created xsi:type="dcterms:W3CDTF">2016-03-09T10:31:39Z</dcterms:created>
  <dcterms:modified xsi:type="dcterms:W3CDTF">2025-05-28T07:30:10Z</dcterms:modified>
</cp:coreProperties>
</file>