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5" r:id="rId2"/>
    <p:sldId id="303" r:id="rId3"/>
    <p:sldId id="304" r:id="rId4"/>
    <p:sldId id="305" r:id="rId5"/>
    <p:sldId id="316" r:id="rId6"/>
    <p:sldId id="325" r:id="rId7"/>
    <p:sldId id="319" r:id="rId8"/>
    <p:sldId id="320" r:id="rId9"/>
    <p:sldId id="321" r:id="rId10"/>
    <p:sldId id="322" r:id="rId11"/>
    <p:sldId id="323" r:id="rId12"/>
    <p:sldId id="324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1" y="-11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DE73-A45A-482F-9500-9FFC7E9FAAE9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F986B-C279-47FF-A249-39CE02170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621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0" y="4500546"/>
            <a:ext cx="5191076" cy="337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 Narrow"/>
              </a:rPr>
              <a:t>РОССИЙСКИЙ  УНИВЕРСИТЕТ  ТРАНСПОРТА </a:t>
            </a:r>
            <a:endParaRPr lang="en-US" sz="4200" b="1" dirty="0" smtClean="0">
              <a:solidFill>
                <a:schemeClr val="bg1"/>
              </a:solidFill>
              <a:latin typeface="+mn-lt"/>
              <a:ea typeface="+mn-ea"/>
              <a:cs typeface="+mn-cs"/>
              <a:sym typeface="Arial Narrow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 Narrow"/>
              </a:rPr>
              <a:t>(МИИТ)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10548926" y="12430164"/>
            <a:ext cx="9443424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3600" b="1" dirty="0" smtClean="0"/>
              <a:t>Май 2025</a:t>
            </a:r>
            <a:endParaRPr sz="3600" b="1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453062" y="5000612"/>
            <a:ext cx="17930938" cy="4143404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ИССЛЕДОВАНИЕ КИНЕТИКИ НАБОРА ПРОЧНОСТИ ФОСФОГИПСА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4" descr="C:\Users\evgeny\Desktop\rut_2018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052" y="2357406"/>
            <a:ext cx="17842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азвание подразделения,  лаборатории, факультета и т.д."/>
          <p:cNvSpPr txBox="1"/>
          <p:nvPr/>
        </p:nvSpPr>
        <p:spPr>
          <a:xfrm>
            <a:off x="6977026" y="0"/>
            <a:ext cx="16930806" cy="2175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Международная научно-практическая конференция «Материаловедение, формообразующие технологии и оборудование 2025»</a:t>
            </a:r>
            <a:endParaRPr b="1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Название подразделения,  лаборатории, факультета и т.д."/>
          <p:cNvSpPr txBox="1"/>
          <p:nvPr/>
        </p:nvSpPr>
        <p:spPr>
          <a:xfrm>
            <a:off x="7191340" y="2500282"/>
            <a:ext cx="15502046" cy="2175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r>
              <a:rPr lang="ru-RU" sz="4400" b="1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Секция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«Строительные материалы: структура, свойства, технологии, оборудование»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8262910" y="9001140"/>
            <a:ext cx="13858972" cy="1643074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/>
          <a:p>
            <a:r>
              <a:rPr lang="ru-RU" sz="3300" b="1" i="1" dirty="0" smtClean="0"/>
              <a:t>А.А. Провоторов, Е.В. Тарарушкин </a:t>
            </a:r>
          </a:p>
          <a:p>
            <a:r>
              <a:rPr lang="ru-RU" sz="3300" b="1" i="1" dirty="0" smtClean="0"/>
              <a:t>РУТ (МИИТ)</a:t>
            </a:r>
          </a:p>
          <a:p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191077" cy="11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zer\Desktop\Strength_ben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3564" y="2786034"/>
            <a:ext cx="12330436" cy="10215634"/>
          </a:xfrm>
          <a:prstGeom prst="rect">
            <a:avLst/>
          </a:prstGeom>
          <a:noFill/>
        </p:spPr>
      </p:pic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976366" y="857208"/>
            <a:ext cx="20645582" cy="15716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Кинетика</a:t>
            </a:r>
            <a:r>
              <a:rPr kumimoji="0" lang="ru-RU" alt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 набора прочности фосфогипса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2050" name="Picture 2" descr="C:\Users\Uzer\Desktop\Strength.jpg"/>
          <p:cNvPicPr>
            <a:picLocks noChangeAspect="1" noChangeArrowheads="1"/>
          </p:cNvPicPr>
          <p:nvPr/>
        </p:nvPicPr>
        <p:blipFill>
          <a:blip r:embed="rId4"/>
          <a:srcRect r="6293"/>
          <a:stretch>
            <a:fillRect/>
          </a:stretch>
        </p:blipFill>
        <p:spPr bwMode="auto">
          <a:xfrm>
            <a:off x="0" y="2714596"/>
            <a:ext cx="12482246" cy="10215634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6799225" y="7893057"/>
            <a:ext cx="11072890" cy="1588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90746" y="2143092"/>
            <a:ext cx="866789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4400" b="1" dirty="0" smtClean="0">
                <a:solidFill>
                  <a:schemeClr val="tx1"/>
                </a:solidFill>
              </a:rPr>
              <a:t>Прочность на сжатие</a:t>
            </a: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049388" y="2143092"/>
            <a:ext cx="866789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4400" b="1" dirty="0" smtClean="0">
                <a:solidFill>
                  <a:schemeClr val="tx1"/>
                </a:solidFill>
              </a:rPr>
              <a:t>Прочность на изгиб</a:t>
            </a: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976366" y="1000084"/>
            <a:ext cx="20645582" cy="15716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Выводы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7606" y="2428844"/>
            <a:ext cx="22788722" cy="10287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0" indent="-742950" algn="just">
              <a:lnSpc>
                <a:spcPct val="150000"/>
              </a:lnSpc>
              <a:buAutoNum type="arabicPeriod"/>
            </a:pPr>
            <a:r>
              <a:rPr lang="ru-RU" sz="4400" dirty="0" smtClean="0"/>
              <a:t>Результаты исследования показали, что по минимальным значениям пределов прочности на сжатие и изгиб фосфогипс соответствует марке Г-2 по ГОСТ 125-2018 «Вяжущие гипсовые. Технические условия».</a:t>
            </a:r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r>
              <a:rPr lang="ru-RU" sz="4400" dirty="0" smtClean="0"/>
              <a:t>При исследовании кинетики набора прочности выделено 2 основных этапа набора прочности. Первый этап характеризуется наиболее интенсивным ростом прочностных показателей и испарением воды. На втором этапе также наблюдается потеря воды и рост прочности, но уже менее значительные. </a:t>
            </a:r>
          </a:p>
          <a:p>
            <a:pPr marL="742950" indent="-742950" algn="just">
              <a:lnSpc>
                <a:spcPct val="150000"/>
              </a:lnSpc>
              <a:buFontTx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В итоге установлено, что набор прочности и окончание структурообразования у материла заканчиваются примерно на 45 сутки. На это время </a:t>
            </a:r>
            <a:r>
              <a:rPr lang="ru-RU" sz="4400" dirty="0" err="1" smtClean="0">
                <a:solidFill>
                  <a:schemeClr val="tx1"/>
                </a:solidFill>
              </a:rPr>
              <a:t>фосфогипсу</a:t>
            </a:r>
            <a:r>
              <a:rPr lang="ru-RU" sz="4400" dirty="0" smtClean="0">
                <a:solidFill>
                  <a:schemeClr val="tx1"/>
                </a:solidFill>
              </a:rPr>
              <a:t> присуща марка Г-19. 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976366" y="1000084"/>
            <a:ext cx="20645582" cy="15716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ru-RU" altLang="en-US" sz="4800" dirty="0" smtClean="0">
                <a:solidFill>
                  <a:schemeClr val="tx2"/>
                </a:solidFill>
                <a:latin typeface="Arial Black" pitchFamily="34" charset="0"/>
              </a:rPr>
              <a:t>Дальнейшие исследования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7606" y="2428844"/>
            <a:ext cx="22788722" cy="964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0" indent="-742950" algn="just">
              <a:lnSpc>
                <a:spcPct val="150000"/>
              </a:lnSpc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Оценка влияния </a:t>
            </a:r>
            <a:r>
              <a:rPr lang="en-US" sz="4400" i="1" dirty="0" smtClean="0">
                <a:solidFill>
                  <a:schemeClr val="tx1"/>
                </a:solidFill>
              </a:rPr>
              <a:t>P</a:t>
            </a:r>
            <a:r>
              <a:rPr lang="en-US" sz="4400" dirty="0" smtClean="0">
                <a:solidFill>
                  <a:schemeClr val="tx1"/>
                </a:solidFill>
              </a:rPr>
              <a:t>-</a:t>
            </a:r>
            <a:r>
              <a:rPr lang="ru-RU" sz="4400" dirty="0" smtClean="0">
                <a:solidFill>
                  <a:schemeClr val="tx1"/>
                </a:solidFill>
              </a:rPr>
              <a:t>примесей на ход твердения фосфогипса.</a:t>
            </a:r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Проведение подобных экспериментов на обычном гипсе (</a:t>
            </a:r>
            <a:r>
              <a:rPr lang="ru-RU" sz="4400" i="1" dirty="0" err="1" smtClean="0">
                <a:solidFill>
                  <a:schemeClr val="tx1"/>
                </a:solidFill>
              </a:rPr>
              <a:t>β</a:t>
            </a:r>
            <a:r>
              <a:rPr lang="ru-RU" sz="4400" dirty="0" err="1" smtClean="0">
                <a:solidFill>
                  <a:schemeClr val="tx1"/>
                </a:solidFill>
              </a:rPr>
              <a:t>-полугидрат</a:t>
            </a:r>
            <a:r>
              <a:rPr lang="ru-RU" sz="4400" dirty="0" smtClean="0">
                <a:solidFill>
                  <a:schemeClr val="tx1"/>
                </a:solidFill>
              </a:rPr>
              <a:t>).</a:t>
            </a:r>
          </a:p>
          <a:p>
            <a:pPr marL="742950" indent="-742950" algn="just">
              <a:lnSpc>
                <a:spcPct val="150000"/>
              </a:lnSpc>
              <a:buFontTx/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Сравнение результатов экспериментов для гипса и фосфогипса. 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333424" y="1000084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977686" y="12358726"/>
            <a:ext cx="11358642" cy="135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3200" dirty="0" smtClean="0">
                <a:solidFill>
                  <a:schemeClr val="tx1"/>
                </a:solidFill>
              </a:rPr>
              <a:t>Проникновение кислот в подземные воды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[Zhou et al., 2022 (https://doi.org/10.1016/j.mineng.2022.107420)]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zer\Desktop\Литвиновский\0_Фото\Фото_горы\Изображение WhatsApp 2025-05-05 в 09.05.20_c9d96cc2.jpg"/>
          <p:cNvPicPr>
            <a:picLocks noChangeAspect="1" noChangeArrowheads="1"/>
          </p:cNvPicPr>
          <p:nvPr/>
        </p:nvPicPr>
        <p:blipFill>
          <a:blip r:embed="rId3"/>
          <a:srcRect b="10630"/>
          <a:stretch>
            <a:fillRect/>
          </a:stretch>
        </p:blipFill>
        <p:spPr bwMode="auto">
          <a:xfrm>
            <a:off x="2690746" y="2714596"/>
            <a:ext cx="7645400" cy="9079651"/>
          </a:xfrm>
          <a:prstGeom prst="rect">
            <a:avLst/>
          </a:prstGeom>
          <a:noFill/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262250" y="1142960"/>
            <a:ext cx="17930938" cy="121444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Проблема накопления отходов фосфогипса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35206" y="2571720"/>
            <a:ext cx="6467002" cy="99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85956" y="12011060"/>
            <a:ext cx="8501122" cy="1643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3200" dirty="0" smtClean="0"/>
              <a:t>Отвалы фосфогипса 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3200" dirty="0" smtClean="0"/>
              <a:t>(Московская область, г. Воскресенск)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333424" y="107152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405522" y="12358726"/>
            <a:ext cx="11358642" cy="135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3200" dirty="0" smtClean="0">
                <a:solidFill>
                  <a:schemeClr val="tx1"/>
                </a:solidFill>
              </a:rPr>
              <a:t>Схема утилизации фосфогипса в строительной отрасли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[Zhang et al., 2024 (https://doi.org/10.1016/j.jobe.2024.109734)]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333688" y="1142960"/>
            <a:ext cx="17930938" cy="121444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ru-RU" altLang="en-US" sz="4800" dirty="0" smtClean="0">
                <a:solidFill>
                  <a:schemeClr val="tx2"/>
                </a:solidFill>
                <a:latin typeface="Arial Black" pitchFamily="34" charset="0"/>
              </a:rPr>
              <a:t>Утилизация </a:t>
            </a:r>
            <a:r>
              <a:rPr kumimoji="0" lang="ru-RU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фосфогипса в строительной</a:t>
            </a:r>
            <a:r>
              <a:rPr kumimoji="0" lang="ru-RU" alt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 отрасли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432" y="2357406"/>
            <a:ext cx="20145516" cy="100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91208" y="12358726"/>
            <a:ext cx="11358642" cy="135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3200" dirty="0" smtClean="0">
                <a:solidFill>
                  <a:schemeClr val="tx1"/>
                </a:solidFill>
              </a:rPr>
              <a:t>Наличие примесей в </a:t>
            </a:r>
            <a:r>
              <a:rPr lang="ru-RU" sz="3200" dirty="0" err="1" smtClean="0">
                <a:solidFill>
                  <a:schemeClr val="tx1"/>
                </a:solidFill>
              </a:rPr>
              <a:t>фосфогипсе</a:t>
            </a:r>
            <a:endParaRPr lang="ru-RU" sz="32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[Chen et al., 2024 (https://doi.org/10.1021/acs.iecr.4c03674)]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333688" y="1142960"/>
            <a:ext cx="17930938" cy="121444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ru-RU" altLang="en-US" sz="4800" dirty="0" smtClean="0">
                <a:solidFill>
                  <a:schemeClr val="tx2"/>
                </a:solidFill>
                <a:latin typeface="Arial Black" pitchFamily="34" charset="0"/>
              </a:rPr>
              <a:t>Влияние фосфорных примесей на свойства строительных материалов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44" y="3000348"/>
            <a:ext cx="15189022" cy="914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37956" y="2500282"/>
            <a:ext cx="24146044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4400" b="1" dirty="0" smtClean="0"/>
              <a:t>Целью </a:t>
            </a:r>
            <a:r>
              <a:rPr lang="ru-RU" sz="4400" dirty="0" smtClean="0"/>
              <a:t>данной работы является исследования кинетики набора прочности фосфогипса.</a:t>
            </a:r>
          </a:p>
          <a:p>
            <a:pPr lvl="0" algn="l">
              <a:lnSpc>
                <a:spcPct val="150000"/>
              </a:lnSpc>
              <a:buClr>
                <a:srgbClr val="FF5500"/>
              </a:buClr>
            </a:pPr>
            <a:r>
              <a:rPr lang="ru-RU" sz="4400" dirty="0" smtClean="0">
                <a:solidFill>
                  <a:schemeClr val="tx1"/>
                </a:solidFill>
              </a:rPr>
              <a:t>Исходные материалы для исследования:</a:t>
            </a:r>
          </a:p>
          <a:p>
            <a:pPr lvl="0" algn="l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r>
              <a:rPr lang="ru-RU" sz="4400" dirty="0" smtClean="0">
                <a:solidFill>
                  <a:schemeClr val="tx1"/>
                </a:solidFill>
              </a:rPr>
              <a:t> отмытый от редкоземельных элементов фосфогипс;</a:t>
            </a: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r>
              <a:rPr lang="ru-RU" sz="4400" dirty="0" smtClean="0">
                <a:solidFill>
                  <a:schemeClr val="tx1"/>
                </a:solidFill>
              </a:rPr>
              <a:t> вода;</a:t>
            </a: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водофосфогипсовое</a:t>
            </a:r>
            <a:r>
              <a:rPr lang="ru-RU" sz="4400" dirty="0" smtClean="0">
                <a:solidFill>
                  <a:schemeClr val="tx1"/>
                </a:solidFill>
              </a:rPr>
              <a:t> отношение принято 0.41.</a:t>
            </a:r>
          </a:p>
          <a:p>
            <a:pPr lvl="0" algn="just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rgbClr val="FF5500"/>
              </a:buClr>
            </a:pPr>
            <a:r>
              <a:rPr lang="ru-RU" sz="4400" dirty="0" smtClean="0">
                <a:solidFill>
                  <a:schemeClr val="tx1"/>
                </a:solidFill>
              </a:rPr>
              <a:t>Испытания фосфогипса проводили по требованиям ГОСТ 23789-2018 «Вяжущие гипсовые. Методы испытаний». </a:t>
            </a: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333688" y="857208"/>
            <a:ext cx="17930938" cy="121444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ru-RU" altLang="en-US" sz="4800" dirty="0" smtClean="0">
                <a:solidFill>
                  <a:schemeClr val="tx2"/>
                </a:solidFill>
                <a:latin typeface="Arial Black" pitchFamily="34" charset="0"/>
              </a:rPr>
              <a:t>Цель исследования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262250" y="928646"/>
            <a:ext cx="17930938" cy="121444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alt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Состав отмытого фосфогипса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176" y="2143092"/>
            <a:ext cx="21550377" cy="33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Безымянный"/>
          <p:cNvPicPr>
            <a:picLocks noChangeAspect="1" noChangeArrowheads="1"/>
          </p:cNvPicPr>
          <p:nvPr/>
        </p:nvPicPr>
        <p:blipFill>
          <a:blip r:embed="rId4"/>
          <a:srcRect r="787"/>
          <a:stretch>
            <a:fillRect/>
          </a:stretch>
        </p:blipFill>
        <p:spPr bwMode="auto">
          <a:xfrm>
            <a:off x="1619176" y="5929306"/>
            <a:ext cx="8247555" cy="48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292" y="11287156"/>
            <a:ext cx="110992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PG_2"/>
          <p:cNvPicPr>
            <a:picLocks noChangeAspect="1" noChangeArrowheads="1"/>
          </p:cNvPicPr>
          <p:nvPr/>
        </p:nvPicPr>
        <p:blipFill>
          <a:blip r:embed="rId6"/>
          <a:srcRect l="9962" r="6642"/>
          <a:stretch>
            <a:fillRect/>
          </a:stretch>
        </p:blipFill>
        <p:spPr bwMode="auto">
          <a:xfrm>
            <a:off x="12477752" y="5572116"/>
            <a:ext cx="9799303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549322" y="12501602"/>
            <a:ext cx="9262327" cy="69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l">
              <a:lnSpc>
                <a:spcPct val="150000"/>
              </a:lnSpc>
              <a:buClr>
                <a:srgbClr val="FF5500"/>
              </a:buClr>
            </a:pP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ИК спектр отмытого фосфогипса</a:t>
            </a: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3292" y="5572116"/>
            <a:ext cx="23503102" cy="158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834306" y="9644058"/>
            <a:ext cx="8143884" cy="158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5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084" y="5929306"/>
            <a:ext cx="5143536" cy="288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048332" y="8572512"/>
            <a:ext cx="6215105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l">
              <a:lnSpc>
                <a:spcPct val="150000"/>
              </a:lnSpc>
              <a:buClr>
                <a:srgbClr val="FF5500"/>
              </a:buClr>
            </a:pPr>
            <a:r>
              <a:rPr lang="ru-RU" sz="3600" dirty="0" smtClean="0"/>
              <a:t>кристаллы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3600" i="1" dirty="0" err="1" smtClean="0"/>
              <a:t>β</a:t>
            </a:r>
            <a:r>
              <a:rPr lang="ru-RU" sz="3600" dirty="0" err="1" smtClean="0"/>
              <a:t>-полугидрата</a:t>
            </a:r>
            <a:endParaRPr lang="ru-RU" sz="36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62580" y="5786430"/>
            <a:ext cx="6000792" cy="3714776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3763636" y="9786958"/>
            <a:ext cx="500066" cy="785818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762052" y="1428712"/>
            <a:ext cx="9072626" cy="121444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Гранулометрический состав отмытого</a:t>
            </a:r>
            <a:r>
              <a:rPr kumimoji="0" lang="ru-RU" alt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 фосфогипса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93120"/>
            <a:ext cx="12501650" cy="1012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619176" y="5143488"/>
            <a:ext cx="6143668" cy="357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en-US" sz="4200" b="1" dirty="0" smtClean="0">
                <a:solidFill>
                  <a:srgbClr val="FF0000"/>
                </a:solidFill>
              </a:rPr>
              <a:t>S</a:t>
            </a:r>
            <a:r>
              <a:rPr lang="ru-RU" sz="4200" b="1" baseline="-25000" dirty="0" smtClean="0">
                <a:solidFill>
                  <a:srgbClr val="FF0000"/>
                </a:solidFill>
              </a:rPr>
              <a:t>уд</a:t>
            </a:r>
            <a:r>
              <a:rPr lang="ru-RU" sz="4200" b="1" dirty="0" smtClean="0">
                <a:solidFill>
                  <a:srgbClr val="FF0000"/>
                </a:solidFill>
              </a:rPr>
              <a:t>=4276 см</a:t>
            </a:r>
            <a:r>
              <a:rPr lang="ru-RU" sz="42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4200" b="1" dirty="0" smtClean="0">
                <a:solidFill>
                  <a:srgbClr val="FF0000"/>
                </a:solidFill>
              </a:rPr>
              <a:t>/г</a:t>
            </a:r>
            <a:r>
              <a:rPr lang="en-US" sz="4200" b="1" dirty="0" smtClean="0">
                <a:solidFill>
                  <a:srgbClr val="FF0000"/>
                </a:solidFill>
              </a:rPr>
              <a:t> (</a:t>
            </a:r>
            <a:r>
              <a:rPr lang="ru-RU" sz="4200" b="1" dirty="0" smtClean="0">
                <a:solidFill>
                  <a:srgbClr val="FF0000"/>
                </a:solidFill>
              </a:rPr>
              <a:t>ПСХ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ru-RU" sz="4200" dirty="0" smtClean="0">
              <a:solidFill>
                <a:srgbClr val="FF0000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33424" y="4214794"/>
            <a:ext cx="678661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en-US" sz="4200" b="1" dirty="0" smtClean="0">
                <a:solidFill>
                  <a:srgbClr val="002060"/>
                </a:solidFill>
              </a:rPr>
              <a:t>S</a:t>
            </a:r>
            <a:r>
              <a:rPr lang="ru-RU" sz="4200" b="1" baseline="-25000" dirty="0" smtClean="0">
                <a:solidFill>
                  <a:srgbClr val="002060"/>
                </a:solidFill>
              </a:rPr>
              <a:t>уд</a:t>
            </a:r>
            <a:r>
              <a:rPr lang="ru-RU" sz="4200" b="1" dirty="0" smtClean="0">
                <a:solidFill>
                  <a:srgbClr val="002060"/>
                </a:solidFill>
              </a:rPr>
              <a:t>=9941 см</a:t>
            </a:r>
            <a:r>
              <a:rPr lang="ru-RU" sz="4200" b="1" baseline="30000" dirty="0" smtClean="0">
                <a:solidFill>
                  <a:srgbClr val="002060"/>
                </a:solidFill>
              </a:rPr>
              <a:t>2</a:t>
            </a:r>
            <a:r>
              <a:rPr lang="ru-RU" sz="4200" b="1" dirty="0" smtClean="0">
                <a:solidFill>
                  <a:srgbClr val="002060"/>
                </a:solidFill>
              </a:rPr>
              <a:t>/г</a:t>
            </a:r>
            <a:r>
              <a:rPr lang="en-US" sz="4200" b="1" dirty="0" smtClean="0">
                <a:solidFill>
                  <a:srgbClr val="002060"/>
                </a:solidFill>
              </a:rPr>
              <a:t> (</a:t>
            </a:r>
            <a:r>
              <a:rPr lang="ru-RU" sz="4200" b="1" dirty="0" smtClean="0">
                <a:solidFill>
                  <a:srgbClr val="002060"/>
                </a:solidFill>
              </a:rPr>
              <a:t>МЛГ</a:t>
            </a:r>
            <a:r>
              <a:rPr lang="en-US" sz="4200" b="1" dirty="0" smtClean="0">
                <a:solidFill>
                  <a:srgbClr val="002060"/>
                </a:solidFill>
              </a:rPr>
              <a:t>)</a:t>
            </a:r>
            <a:endParaRPr lang="ru-RU" sz="4200" dirty="0" smtClean="0">
              <a:solidFill>
                <a:srgbClr val="002060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298389" y="7322323"/>
            <a:ext cx="12715916" cy="71438"/>
          </a:xfrm>
          <a:prstGeom prst="line">
            <a:avLst/>
          </a:prstGeom>
          <a:noFill/>
          <a:ln w="2540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13835074" y="4357670"/>
            <a:ext cx="9715568" cy="121444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ru-RU" altLang="en-US" sz="5200" dirty="0" smtClean="0">
                <a:solidFill>
                  <a:schemeClr val="tx2"/>
                </a:solidFill>
                <a:latin typeface="Arial Black" pitchFamily="34" charset="0"/>
              </a:rPr>
              <a:t>Сроки схватывания фосфогипса</a:t>
            </a:r>
            <a:endParaRPr kumimoji="0" lang="ru-RU" altLang="en-US" sz="5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835074" y="6215058"/>
            <a:ext cx="9977422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4800" b="1" dirty="0" smtClean="0">
                <a:solidFill>
                  <a:schemeClr val="tx1"/>
                </a:solidFill>
              </a:rPr>
              <a:t>Начало схватывания – </a:t>
            </a:r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r>
              <a:rPr lang="ru-RU" sz="4800" b="1" dirty="0" smtClean="0">
                <a:solidFill>
                  <a:schemeClr val="tx1"/>
                </a:solidFill>
              </a:rPr>
              <a:t> мин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4800" b="1" dirty="0" smtClean="0">
                <a:solidFill>
                  <a:schemeClr val="tx1"/>
                </a:solidFill>
              </a:rPr>
              <a:t>Конец схватывания – </a:t>
            </a:r>
            <a:r>
              <a:rPr lang="ru-RU" sz="4800" b="1" dirty="0" smtClean="0">
                <a:solidFill>
                  <a:srgbClr val="C00000"/>
                </a:solidFill>
              </a:rPr>
              <a:t>12</a:t>
            </a:r>
            <a:r>
              <a:rPr lang="ru-RU" sz="4800" b="1" dirty="0" smtClean="0">
                <a:solidFill>
                  <a:schemeClr val="tx1"/>
                </a:solidFill>
              </a:rPr>
              <a:t> мин</a:t>
            </a:r>
            <a:endParaRPr lang="ru-RU" sz="48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262250" y="1500150"/>
            <a:ext cx="17930938" cy="221457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alt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Эксперимент</a:t>
            </a:r>
            <a:r>
              <a:rPr kumimoji="0" lang="ru-RU" altLang="en-US" sz="56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sym typeface="Helvetica Light"/>
              </a:rPr>
              <a:t> </a:t>
            </a:r>
            <a:r>
              <a:rPr lang="ru-RU" altLang="en-US" sz="5600" dirty="0" smtClean="0">
                <a:solidFill>
                  <a:srgbClr val="C00000"/>
                </a:solidFill>
                <a:latin typeface="Arial Black" pitchFamily="34" charset="0"/>
              </a:rPr>
              <a:t>по кинетике набора прочности фосфогипса</a:t>
            </a:r>
            <a:endParaRPr kumimoji="0" lang="ru-RU" altLang="en-US" sz="5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9810" y="4214794"/>
            <a:ext cx="23884190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r>
              <a:rPr lang="ru-RU" sz="4800" b="1" dirty="0" smtClean="0">
                <a:solidFill>
                  <a:schemeClr val="tx1"/>
                </a:solidFill>
              </a:rPr>
              <a:t> средняя плотность материала;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r>
              <a:rPr lang="ru-RU" sz="4800" b="1" dirty="0" smtClean="0">
                <a:solidFill>
                  <a:schemeClr val="tx1"/>
                </a:solidFill>
              </a:rPr>
              <a:t> прочность материала на сжатие;</a:t>
            </a: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r>
              <a:rPr lang="ru-RU" sz="4800" b="1" dirty="0" smtClean="0">
                <a:solidFill>
                  <a:schemeClr val="tx1"/>
                </a:solidFill>
              </a:rPr>
              <a:t>Срок проведения экспериментов – 2 часа, 1, 3, 7, 28, 45, 60, 90 суток</a:t>
            </a: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  <a:buFontTx/>
              <a:buChar char="-"/>
            </a:pPr>
            <a:endParaRPr lang="ru-RU" sz="44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FF5500"/>
              </a:buClr>
            </a:pPr>
            <a:endParaRPr lang="ru-RU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zer\Desktop\Den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622" y="1785902"/>
            <a:ext cx="19073946" cy="11602343"/>
          </a:xfrm>
          <a:prstGeom prst="rect">
            <a:avLst/>
          </a:prstGeom>
          <a:noFill/>
        </p:spPr>
      </p:pic>
      <p:sp>
        <p:nvSpPr>
          <p:cNvPr id="58" name="Линия"/>
          <p:cNvSpPr/>
          <p:nvPr/>
        </p:nvSpPr>
        <p:spPr>
          <a:xfrm>
            <a:off x="1404862" y="857208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>
          <a:xfrm>
            <a:off x="23622080" y="12787354"/>
            <a:ext cx="315790" cy="513601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976366" y="785770"/>
            <a:ext cx="20645582" cy="157163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ru-RU" altLang="en-US" sz="4800" dirty="0" smtClean="0">
                <a:solidFill>
                  <a:schemeClr val="tx2"/>
                </a:solidFill>
                <a:latin typeface="Arial Black" pitchFamily="34" charset="0"/>
              </a:rPr>
              <a:t>Изменение плотности материала</a:t>
            </a:r>
            <a:endParaRPr kumimoji="0" lang="ru-RU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395</Words>
  <Application>Microsoft Office PowerPoint</Application>
  <PresentationFormat>Произвольный</PresentationFormat>
  <Paragraphs>82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</dc:creator>
  <cp:lastModifiedBy>Uzer</cp:lastModifiedBy>
  <cp:revision>529</cp:revision>
  <dcterms:modified xsi:type="dcterms:W3CDTF">2025-05-27T05:10:37Z</dcterms:modified>
</cp:coreProperties>
</file>