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4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\venediktova_ma\Desktop\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31890424021006E-2"/>
          <c:y val="0.19821748200817194"/>
          <c:w val="0.74484683128639162"/>
          <c:h val="0.69923341850905441"/>
        </c:manualLayout>
      </c:layout>
      <c:scatterChart>
        <c:scatterStyle val="smoothMarker"/>
        <c:varyColors val="0"/>
        <c:ser>
          <c:idx val="0"/>
          <c:order val="0"/>
          <c:tx>
            <c:v>1</c:v>
          </c:tx>
          <c:xVal>
            <c:numRef>
              <c:f>Лист2!$C$4:$C$11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12</c:v>
                </c:pt>
                <c:pt idx="7">
                  <c:v>15</c:v>
                </c:pt>
              </c:numCache>
            </c:numRef>
          </c:xVal>
          <c:yVal>
            <c:numRef>
              <c:f>Лист2!$D$4:$D$11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3.3</c:v>
                </c:pt>
                <c:pt idx="3">
                  <c:v>3.6</c:v>
                </c:pt>
                <c:pt idx="4">
                  <c:v>3.9</c:v>
                </c:pt>
                <c:pt idx="5">
                  <c:v>5.3</c:v>
                </c:pt>
                <c:pt idx="6">
                  <c:v>5.6</c:v>
                </c:pt>
                <c:pt idx="7">
                  <c:v>5.8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A67-45B5-B560-FC8DF2B6EB61}"/>
            </c:ext>
          </c:extLst>
        </c:ser>
        <c:ser>
          <c:idx val="1"/>
          <c:order val="1"/>
          <c:tx>
            <c:v>2</c:v>
          </c:tx>
          <c:xVal>
            <c:numRef>
              <c:f>Лист2!$C$13:$C$20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12</c:v>
                </c:pt>
                <c:pt idx="7">
                  <c:v>15</c:v>
                </c:pt>
              </c:numCache>
            </c:numRef>
          </c:xVal>
          <c:yVal>
            <c:numRef>
              <c:f>Лист2!$D$13:$D$20</c:f>
              <c:numCache>
                <c:formatCode>General</c:formatCode>
                <c:ptCount val="8"/>
                <c:pt idx="0">
                  <c:v>3</c:v>
                </c:pt>
                <c:pt idx="1">
                  <c:v>8.1999999999999993</c:v>
                </c:pt>
                <c:pt idx="2">
                  <c:v>9.1</c:v>
                </c:pt>
                <c:pt idx="3">
                  <c:v>10.4</c:v>
                </c:pt>
                <c:pt idx="4">
                  <c:v>13.1</c:v>
                </c:pt>
                <c:pt idx="5">
                  <c:v>19.899999999999999</c:v>
                </c:pt>
                <c:pt idx="6">
                  <c:v>20.5</c:v>
                </c:pt>
                <c:pt idx="7">
                  <c:v>20.9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A67-45B5-B560-FC8DF2B6EB61}"/>
            </c:ext>
          </c:extLst>
        </c:ser>
        <c:ser>
          <c:idx val="2"/>
          <c:order val="2"/>
          <c:tx>
            <c:v>3</c:v>
          </c:tx>
          <c:xVal>
            <c:numRef>
              <c:f>Лист2!$C$22:$C$29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12</c:v>
                </c:pt>
                <c:pt idx="7">
                  <c:v>15</c:v>
                </c:pt>
              </c:numCache>
            </c:numRef>
          </c:xVal>
          <c:yVal>
            <c:numRef>
              <c:f>Лист2!$D$22:$D$29</c:f>
              <c:numCache>
                <c:formatCode>General</c:formatCode>
                <c:ptCount val="8"/>
                <c:pt idx="0">
                  <c:v>3</c:v>
                </c:pt>
                <c:pt idx="1">
                  <c:v>10.5</c:v>
                </c:pt>
                <c:pt idx="2">
                  <c:v>14.1</c:v>
                </c:pt>
                <c:pt idx="3">
                  <c:v>15.9</c:v>
                </c:pt>
                <c:pt idx="4">
                  <c:v>20.9</c:v>
                </c:pt>
                <c:pt idx="5">
                  <c:v>23.2</c:v>
                </c:pt>
                <c:pt idx="6">
                  <c:v>23.9</c:v>
                </c:pt>
                <c:pt idx="7">
                  <c:v>24.2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A67-45B5-B560-FC8DF2B6EB61}"/>
            </c:ext>
          </c:extLst>
        </c:ser>
        <c:ser>
          <c:idx val="3"/>
          <c:order val="3"/>
          <c:tx>
            <c:v>4</c:v>
          </c:tx>
          <c:xVal>
            <c:numRef>
              <c:f>Лист2!$C$31:$C$38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12</c:v>
                </c:pt>
                <c:pt idx="7">
                  <c:v>15</c:v>
                </c:pt>
              </c:numCache>
            </c:numRef>
          </c:xVal>
          <c:yVal>
            <c:numRef>
              <c:f>Лист2!$D$31:$D$38</c:f>
              <c:numCache>
                <c:formatCode>General</c:formatCode>
                <c:ptCount val="8"/>
                <c:pt idx="0">
                  <c:v>3</c:v>
                </c:pt>
                <c:pt idx="1">
                  <c:v>12.4</c:v>
                </c:pt>
                <c:pt idx="2">
                  <c:v>17.2</c:v>
                </c:pt>
                <c:pt idx="3">
                  <c:v>20.100000000000001</c:v>
                </c:pt>
                <c:pt idx="4">
                  <c:v>23.7</c:v>
                </c:pt>
                <c:pt idx="5">
                  <c:v>26.1</c:v>
                </c:pt>
                <c:pt idx="6">
                  <c:v>26.6</c:v>
                </c:pt>
                <c:pt idx="7">
                  <c:v>27.1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A67-45B5-B560-FC8DF2B6E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11008"/>
        <c:axId val="116699520"/>
      </c:scatterChart>
      <c:valAx>
        <c:axId val="116011008"/>
        <c:scaling>
          <c:orientation val="minMax"/>
          <c:max val="15"/>
        </c:scaling>
        <c:delete val="0"/>
        <c:axPos val="b"/>
        <c:majorGridlines/>
        <c:minorGridlines/>
        <c:numFmt formatCode="General" sourceLinked="1"/>
        <c:majorTickMark val="out"/>
        <c:minorTickMark val="cross"/>
        <c:tickLblPos val="nextTo"/>
        <c:crossAx val="116699520"/>
        <c:crosses val="autoZero"/>
        <c:crossBetween val="midCat"/>
        <c:majorUnit val="1"/>
        <c:minorUnit val="0.5"/>
      </c:valAx>
      <c:valAx>
        <c:axId val="116699520"/>
        <c:scaling>
          <c:orientation val="minMax"/>
          <c:max val="30"/>
          <c:min val="3"/>
        </c:scaling>
        <c:delete val="0"/>
        <c:axPos val="l"/>
        <c:majorGridlines/>
        <c:minorGridlines/>
        <c:numFmt formatCode="General" sourceLinked="1"/>
        <c:majorTickMark val="out"/>
        <c:minorTickMark val="cross"/>
        <c:tickLblPos val="nextTo"/>
        <c:crossAx val="116011008"/>
        <c:crosses val="autoZero"/>
        <c:crossBetween val="midCat"/>
        <c:minorUnit val="1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F276A-DCEE-8948-826D-E5E0414A9083}" type="doc">
      <dgm:prSet loTypeId="urn:microsoft.com/office/officeart/2005/8/layout/matrix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9C2C40-B724-8D4D-967F-32ACEDEDBE5C}">
      <dgm:prSet phldrT="[Текст]" custT="1"/>
      <dgm:spPr/>
      <dgm:t>
        <a:bodyPr/>
        <a:lstStyle/>
        <a:p>
          <a:r>
            <a:rPr lang="ru-RU" sz="1800" dirty="0">
              <a:solidFill>
                <a:srgbClr val="00338D"/>
              </a:solidFill>
            </a:rPr>
            <a:t>Эффективность</a:t>
          </a:r>
        </a:p>
        <a:p>
          <a:r>
            <a:rPr lang="ru-RU" sz="1800" smtClean="0">
              <a:solidFill>
                <a:srgbClr val="00338D"/>
              </a:solidFill>
            </a:rPr>
            <a:t>ВЗО-11</a:t>
          </a:r>
          <a:endParaRPr lang="ru-RU" sz="1800" dirty="0">
            <a:solidFill>
              <a:srgbClr val="00338D"/>
            </a:solidFill>
          </a:endParaRPr>
        </a:p>
      </dgm:t>
    </dgm:pt>
    <dgm:pt modelId="{8C3B7C00-7309-2F4E-B5CD-BAF25AA0B197}" type="parTrans" cxnId="{94B8E17D-FD1E-3046-9827-304C5CD743EE}">
      <dgm:prSet/>
      <dgm:spPr/>
      <dgm:t>
        <a:bodyPr/>
        <a:lstStyle/>
        <a:p>
          <a:endParaRPr lang="ru-RU"/>
        </a:p>
      </dgm:t>
    </dgm:pt>
    <dgm:pt modelId="{34F212F7-5614-D24D-A552-F8FA9518D617}" type="sibTrans" cxnId="{94B8E17D-FD1E-3046-9827-304C5CD743EE}">
      <dgm:prSet/>
      <dgm:spPr/>
      <dgm:t>
        <a:bodyPr/>
        <a:lstStyle/>
        <a:p>
          <a:endParaRPr lang="ru-RU"/>
        </a:p>
      </dgm:t>
    </dgm:pt>
    <dgm:pt modelId="{6E79042F-332D-DB4C-AC5B-09A46CC8E2B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/>
            <a:t>Температура эксплуатации </a:t>
          </a:r>
        </a:p>
        <a:p>
          <a:pPr>
            <a:lnSpc>
              <a:spcPct val="100000"/>
            </a:lnSpc>
          </a:pPr>
          <a:r>
            <a:rPr lang="ru-RU" sz="1600" b="1" dirty="0"/>
            <a:t> до +200 ℃</a:t>
          </a:r>
        </a:p>
        <a:p>
          <a:pPr>
            <a:lnSpc>
              <a:spcPct val="90000"/>
            </a:lnSpc>
          </a:pPr>
          <a:r>
            <a:rPr lang="ru-RU" sz="1600" dirty="0"/>
            <a:t>( стойкость к воздействию ТС-1)</a:t>
          </a:r>
        </a:p>
      </dgm:t>
    </dgm:pt>
    <dgm:pt modelId="{09A633FC-6022-2E4C-869A-E780E3A26BF9}" type="parTrans" cxnId="{4A908FFA-CF49-FA45-A9E8-D57B51F267EF}">
      <dgm:prSet/>
      <dgm:spPr/>
      <dgm:t>
        <a:bodyPr/>
        <a:lstStyle/>
        <a:p>
          <a:endParaRPr lang="ru-RU"/>
        </a:p>
      </dgm:t>
    </dgm:pt>
    <dgm:pt modelId="{442E0C5A-F440-B249-B6F3-8FBFE522E450}" type="sibTrans" cxnId="{4A908FFA-CF49-FA45-A9E8-D57B51F267EF}">
      <dgm:prSet/>
      <dgm:spPr/>
      <dgm:t>
        <a:bodyPr/>
        <a:lstStyle/>
        <a:p>
          <a:endParaRPr lang="ru-RU"/>
        </a:p>
      </dgm:t>
    </dgm:pt>
    <dgm:pt modelId="{692A4F0B-80D9-C14E-8C31-F71C5CEC9943}">
      <dgm:prSet phldrT="[Текст]" custT="1"/>
      <dgm:spPr/>
      <dgm:t>
        <a:bodyPr/>
        <a:lstStyle/>
        <a:p>
          <a:r>
            <a:rPr lang="ru-RU" sz="1600" b="1" dirty="0"/>
            <a:t>Простая технология нанесения </a:t>
          </a:r>
        </a:p>
        <a:p>
          <a:r>
            <a:rPr lang="ru-RU" sz="1600" dirty="0"/>
            <a:t>(не требуется смешивать компоненты) </a:t>
          </a:r>
        </a:p>
      </dgm:t>
    </dgm:pt>
    <dgm:pt modelId="{D8FC26A8-8566-6D4C-B4B1-06283E641124}" type="parTrans" cxnId="{5B2B0061-AC3D-F049-978A-012DDEDC6B8C}">
      <dgm:prSet/>
      <dgm:spPr/>
      <dgm:t>
        <a:bodyPr/>
        <a:lstStyle/>
        <a:p>
          <a:endParaRPr lang="ru-RU"/>
        </a:p>
      </dgm:t>
    </dgm:pt>
    <dgm:pt modelId="{FFF7DF96-553D-A34E-8436-F6872A16A362}" type="sibTrans" cxnId="{5B2B0061-AC3D-F049-978A-012DDEDC6B8C}">
      <dgm:prSet/>
      <dgm:spPr/>
      <dgm:t>
        <a:bodyPr/>
        <a:lstStyle/>
        <a:p>
          <a:endParaRPr lang="ru-RU"/>
        </a:p>
      </dgm:t>
    </dgm:pt>
    <dgm:pt modelId="{6A7BEAC6-F0EF-E040-93C9-62C26423C7CD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b="1" dirty="0"/>
            <a:t>  Огненепроницаемость</a:t>
          </a:r>
          <a:endParaRPr lang="ru-RU" sz="1600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/>
            <a:t>(при </a:t>
          </a:r>
          <a:r>
            <a:rPr lang="ru-RU" sz="1600" dirty="0" smtClean="0"/>
            <a:t>Т = </a:t>
          </a:r>
          <a:r>
            <a:rPr lang="ru-RU" sz="1600" dirty="0"/>
            <a:t>1150</a:t>
          </a:r>
          <a:r>
            <a:rPr lang="ru-RU" sz="1600" dirty="0">
              <a:effectLst/>
              <a:ea typeface="Times New Roman"/>
              <a:cs typeface="Times New Roman" pitchFamily="18" charset="0"/>
            </a:rPr>
            <a:t> </a:t>
          </a:r>
          <a:r>
            <a:rPr lang="ru-RU" sz="1600" dirty="0">
              <a:effectLst/>
              <a:latin typeface="+mn-lt"/>
              <a:ea typeface="Times New Roman"/>
              <a:cs typeface="Times New Roman" pitchFamily="18" charset="0"/>
            </a:rPr>
            <a:t>℃ </a:t>
          </a:r>
          <a:r>
            <a:rPr lang="ru-RU" sz="1600" dirty="0" smtClean="0"/>
            <a:t>)</a:t>
          </a:r>
          <a:endParaRPr lang="ru-RU" sz="700" dirty="0"/>
        </a:p>
      </dgm:t>
    </dgm:pt>
    <dgm:pt modelId="{DDAECB78-E23E-C742-8210-B2C82D61CA4F}" type="parTrans" cxnId="{78312A71-BCFD-474C-A48E-BD6CFC1CDC79}">
      <dgm:prSet/>
      <dgm:spPr/>
      <dgm:t>
        <a:bodyPr/>
        <a:lstStyle/>
        <a:p>
          <a:endParaRPr lang="ru-RU"/>
        </a:p>
      </dgm:t>
    </dgm:pt>
    <dgm:pt modelId="{D9B4A76A-1231-6444-AE8E-E7E8468F5F63}" type="sibTrans" cxnId="{78312A71-BCFD-474C-A48E-BD6CFC1CDC79}">
      <dgm:prSet/>
      <dgm:spPr/>
      <dgm:t>
        <a:bodyPr/>
        <a:lstStyle/>
        <a:p>
          <a:endParaRPr lang="ru-RU"/>
        </a:p>
      </dgm:t>
    </dgm:pt>
    <dgm:pt modelId="{C919D0E1-BF59-C049-B2A5-DD4DAA073FA9}">
      <dgm:prSet phldrT="[Текст]" custT="1"/>
      <dgm:spPr/>
      <dgm:t>
        <a:bodyPr/>
        <a:lstStyle/>
        <a:p>
          <a:r>
            <a:rPr lang="ru-RU" sz="1600" b="1" dirty="0"/>
            <a:t>Экологичность </a:t>
          </a:r>
        </a:p>
        <a:p>
          <a:r>
            <a:rPr lang="ru-RU" sz="1600" dirty="0"/>
            <a:t>(отсутствие растворителей при применении)</a:t>
          </a:r>
        </a:p>
      </dgm:t>
    </dgm:pt>
    <dgm:pt modelId="{D7A67A2B-B924-D04E-9CEC-ED690B347E5C}" type="parTrans" cxnId="{43F56983-91AA-A240-BC5B-A816278050D2}">
      <dgm:prSet/>
      <dgm:spPr/>
      <dgm:t>
        <a:bodyPr/>
        <a:lstStyle/>
        <a:p>
          <a:endParaRPr lang="ru-RU"/>
        </a:p>
      </dgm:t>
    </dgm:pt>
    <dgm:pt modelId="{2F7924F2-DFBF-0C45-B3CE-AF319376EC2C}" type="sibTrans" cxnId="{43F56983-91AA-A240-BC5B-A816278050D2}">
      <dgm:prSet/>
      <dgm:spPr/>
      <dgm:t>
        <a:bodyPr/>
        <a:lstStyle/>
        <a:p>
          <a:endParaRPr lang="ru-RU"/>
        </a:p>
      </dgm:t>
    </dgm:pt>
    <dgm:pt modelId="{4B1A49F5-DA07-0044-A1F8-CF127931391C}" type="pres">
      <dgm:prSet presAssocID="{006F276A-DCEE-8948-826D-E5E0414A908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A203A6-784A-C849-9C61-2A1E7ADC07C9}" type="pres">
      <dgm:prSet presAssocID="{006F276A-DCEE-8948-826D-E5E0414A9083}" presName="matrix" presStyleCnt="0"/>
      <dgm:spPr/>
    </dgm:pt>
    <dgm:pt modelId="{C981D199-9ED7-984E-8C5C-001C642EAFA2}" type="pres">
      <dgm:prSet presAssocID="{006F276A-DCEE-8948-826D-E5E0414A9083}" presName="tile1" presStyleLbl="node1" presStyleIdx="0" presStyleCnt="4" custScaleX="87139" custLinFactNeighborX="2633" custLinFactNeighborY="235"/>
      <dgm:spPr/>
      <dgm:t>
        <a:bodyPr/>
        <a:lstStyle/>
        <a:p>
          <a:endParaRPr lang="ru-RU"/>
        </a:p>
      </dgm:t>
    </dgm:pt>
    <dgm:pt modelId="{152CD19C-6C33-E945-8321-A9FA11DE11F0}" type="pres">
      <dgm:prSet presAssocID="{006F276A-DCEE-8948-826D-E5E0414A908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8B026-ECEE-0F4D-B196-9AEF7AF15FAF}" type="pres">
      <dgm:prSet presAssocID="{006F276A-DCEE-8948-826D-E5E0414A9083}" presName="tile2" presStyleLbl="node1" presStyleIdx="1" presStyleCnt="4" custScaleX="85318" custLinFactNeighborX="-4680" custLinFactNeighborY="-647"/>
      <dgm:spPr/>
      <dgm:t>
        <a:bodyPr/>
        <a:lstStyle/>
        <a:p>
          <a:endParaRPr lang="ru-RU"/>
        </a:p>
      </dgm:t>
    </dgm:pt>
    <dgm:pt modelId="{3D5A4906-54CA-DF4F-821E-10C021EB08D4}" type="pres">
      <dgm:prSet presAssocID="{006F276A-DCEE-8948-826D-E5E0414A908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3C2E1-F38D-8E4D-BFF9-D84AC8304966}" type="pres">
      <dgm:prSet presAssocID="{006F276A-DCEE-8948-826D-E5E0414A9083}" presName="tile3" presStyleLbl="node1" presStyleIdx="2" presStyleCnt="4" custScaleX="92946"/>
      <dgm:spPr/>
      <dgm:t>
        <a:bodyPr/>
        <a:lstStyle/>
        <a:p>
          <a:endParaRPr lang="ru-RU"/>
        </a:p>
      </dgm:t>
    </dgm:pt>
    <dgm:pt modelId="{CD8F86B7-B1E6-3B42-A0BD-50C09A571D0E}" type="pres">
      <dgm:prSet presAssocID="{006F276A-DCEE-8948-826D-E5E0414A908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1CD81-A46E-5540-B24C-40C4F428FF13}" type="pres">
      <dgm:prSet presAssocID="{006F276A-DCEE-8948-826D-E5E0414A9083}" presName="tile4" presStyleLbl="node1" presStyleIdx="3" presStyleCnt="4" custScaleX="92659"/>
      <dgm:spPr/>
      <dgm:t>
        <a:bodyPr/>
        <a:lstStyle/>
        <a:p>
          <a:endParaRPr lang="ru-RU"/>
        </a:p>
      </dgm:t>
    </dgm:pt>
    <dgm:pt modelId="{D1F142DB-320F-F24B-82CB-E7E9DA993E2D}" type="pres">
      <dgm:prSet presAssocID="{006F276A-DCEE-8948-826D-E5E0414A908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20DDC-0D15-B042-A211-8C191A65F77B}" type="pres">
      <dgm:prSet presAssocID="{006F276A-DCEE-8948-826D-E5E0414A908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8540BFC-1FA4-410A-B503-686660445E9D}" type="presOf" srcId="{C919D0E1-BF59-C049-B2A5-DD4DAA073FA9}" destId="{D1F142DB-320F-F24B-82CB-E7E9DA993E2D}" srcOrd="1" destOrd="0" presId="urn:microsoft.com/office/officeart/2005/8/layout/matrix1"/>
    <dgm:cxn modelId="{94B8E17D-FD1E-3046-9827-304C5CD743EE}" srcId="{006F276A-DCEE-8948-826D-E5E0414A9083}" destId="{109C2C40-B724-8D4D-967F-32ACEDEDBE5C}" srcOrd="0" destOrd="0" parTransId="{8C3B7C00-7309-2F4E-B5CD-BAF25AA0B197}" sibTransId="{34F212F7-5614-D24D-A552-F8FA9518D617}"/>
    <dgm:cxn modelId="{DDD437DA-E812-474D-A728-1A7F8A9AEA0F}" type="presOf" srcId="{C919D0E1-BF59-C049-B2A5-DD4DAA073FA9}" destId="{5011CD81-A46E-5540-B24C-40C4F428FF13}" srcOrd="0" destOrd="0" presId="urn:microsoft.com/office/officeart/2005/8/layout/matrix1"/>
    <dgm:cxn modelId="{CF38D086-9BDF-4F5D-9A2A-76898FA0FDE1}" type="presOf" srcId="{006F276A-DCEE-8948-826D-E5E0414A9083}" destId="{4B1A49F5-DA07-0044-A1F8-CF127931391C}" srcOrd="0" destOrd="0" presId="urn:microsoft.com/office/officeart/2005/8/layout/matrix1"/>
    <dgm:cxn modelId="{DC87E561-731E-4A39-BBB6-E1456E9A7333}" type="presOf" srcId="{692A4F0B-80D9-C14E-8C31-F71C5CEC9943}" destId="{C728B026-ECEE-0F4D-B196-9AEF7AF15FAF}" srcOrd="0" destOrd="0" presId="urn:microsoft.com/office/officeart/2005/8/layout/matrix1"/>
    <dgm:cxn modelId="{5B2B0061-AC3D-F049-978A-012DDEDC6B8C}" srcId="{109C2C40-B724-8D4D-967F-32ACEDEDBE5C}" destId="{692A4F0B-80D9-C14E-8C31-F71C5CEC9943}" srcOrd="1" destOrd="0" parTransId="{D8FC26A8-8566-6D4C-B4B1-06283E641124}" sibTransId="{FFF7DF96-553D-A34E-8436-F6872A16A362}"/>
    <dgm:cxn modelId="{43F56983-91AA-A240-BC5B-A816278050D2}" srcId="{109C2C40-B724-8D4D-967F-32ACEDEDBE5C}" destId="{C919D0E1-BF59-C049-B2A5-DD4DAA073FA9}" srcOrd="3" destOrd="0" parTransId="{D7A67A2B-B924-D04E-9CEC-ED690B347E5C}" sibTransId="{2F7924F2-DFBF-0C45-B3CE-AF319376EC2C}"/>
    <dgm:cxn modelId="{890AB7F1-9FCE-407C-A750-0540FB271ACC}" type="presOf" srcId="{109C2C40-B724-8D4D-967F-32ACEDEDBE5C}" destId="{48120DDC-0D15-B042-A211-8C191A65F77B}" srcOrd="0" destOrd="0" presId="urn:microsoft.com/office/officeart/2005/8/layout/matrix1"/>
    <dgm:cxn modelId="{FAF5800D-87F7-4844-BDF1-BE5185D5300E}" type="presOf" srcId="{692A4F0B-80D9-C14E-8C31-F71C5CEC9943}" destId="{3D5A4906-54CA-DF4F-821E-10C021EB08D4}" srcOrd="1" destOrd="0" presId="urn:microsoft.com/office/officeart/2005/8/layout/matrix1"/>
    <dgm:cxn modelId="{4285B98A-B2AB-41E1-ADE5-1D53D78BFA44}" type="presOf" srcId="{6E79042F-332D-DB4C-AC5B-09A46CC8E2B9}" destId="{C981D199-9ED7-984E-8C5C-001C642EAFA2}" srcOrd="0" destOrd="0" presId="urn:microsoft.com/office/officeart/2005/8/layout/matrix1"/>
    <dgm:cxn modelId="{E0AC4AFC-92AD-4F8C-B2A7-C4BFEF26BF4A}" type="presOf" srcId="{6A7BEAC6-F0EF-E040-93C9-62C26423C7CD}" destId="{CD8F86B7-B1E6-3B42-A0BD-50C09A571D0E}" srcOrd="1" destOrd="0" presId="urn:microsoft.com/office/officeart/2005/8/layout/matrix1"/>
    <dgm:cxn modelId="{854DE500-DAB4-4686-91B1-8D2ADAC47F56}" type="presOf" srcId="{6A7BEAC6-F0EF-E040-93C9-62C26423C7CD}" destId="{DDF3C2E1-F38D-8E4D-BFF9-D84AC8304966}" srcOrd="0" destOrd="0" presId="urn:microsoft.com/office/officeart/2005/8/layout/matrix1"/>
    <dgm:cxn modelId="{4A908FFA-CF49-FA45-A9E8-D57B51F267EF}" srcId="{109C2C40-B724-8D4D-967F-32ACEDEDBE5C}" destId="{6E79042F-332D-DB4C-AC5B-09A46CC8E2B9}" srcOrd="0" destOrd="0" parTransId="{09A633FC-6022-2E4C-869A-E780E3A26BF9}" sibTransId="{442E0C5A-F440-B249-B6F3-8FBFE522E450}"/>
    <dgm:cxn modelId="{B2280698-ED93-45E2-B594-0EEA19B5CB67}" type="presOf" srcId="{6E79042F-332D-DB4C-AC5B-09A46CC8E2B9}" destId="{152CD19C-6C33-E945-8321-A9FA11DE11F0}" srcOrd="1" destOrd="0" presId="urn:microsoft.com/office/officeart/2005/8/layout/matrix1"/>
    <dgm:cxn modelId="{78312A71-BCFD-474C-A48E-BD6CFC1CDC79}" srcId="{109C2C40-B724-8D4D-967F-32ACEDEDBE5C}" destId="{6A7BEAC6-F0EF-E040-93C9-62C26423C7CD}" srcOrd="2" destOrd="0" parTransId="{DDAECB78-E23E-C742-8210-B2C82D61CA4F}" sibTransId="{D9B4A76A-1231-6444-AE8E-E7E8468F5F63}"/>
    <dgm:cxn modelId="{19B893B4-676D-42CE-93AF-1B9D1D919BF3}" type="presParOf" srcId="{4B1A49F5-DA07-0044-A1F8-CF127931391C}" destId="{19A203A6-784A-C849-9C61-2A1E7ADC07C9}" srcOrd="0" destOrd="0" presId="urn:microsoft.com/office/officeart/2005/8/layout/matrix1"/>
    <dgm:cxn modelId="{2DBA18A1-F191-44FE-9F00-E927ECDB4885}" type="presParOf" srcId="{19A203A6-784A-C849-9C61-2A1E7ADC07C9}" destId="{C981D199-9ED7-984E-8C5C-001C642EAFA2}" srcOrd="0" destOrd="0" presId="urn:microsoft.com/office/officeart/2005/8/layout/matrix1"/>
    <dgm:cxn modelId="{3E606370-9805-43BE-9F00-6391B3A7EA88}" type="presParOf" srcId="{19A203A6-784A-C849-9C61-2A1E7ADC07C9}" destId="{152CD19C-6C33-E945-8321-A9FA11DE11F0}" srcOrd="1" destOrd="0" presId="urn:microsoft.com/office/officeart/2005/8/layout/matrix1"/>
    <dgm:cxn modelId="{C43A5E55-467B-4604-97A2-C37BCECC1C35}" type="presParOf" srcId="{19A203A6-784A-C849-9C61-2A1E7ADC07C9}" destId="{C728B026-ECEE-0F4D-B196-9AEF7AF15FAF}" srcOrd="2" destOrd="0" presId="urn:microsoft.com/office/officeart/2005/8/layout/matrix1"/>
    <dgm:cxn modelId="{BB944978-8C0D-4EC1-B014-C2B1F289DCE9}" type="presParOf" srcId="{19A203A6-784A-C849-9C61-2A1E7ADC07C9}" destId="{3D5A4906-54CA-DF4F-821E-10C021EB08D4}" srcOrd="3" destOrd="0" presId="urn:microsoft.com/office/officeart/2005/8/layout/matrix1"/>
    <dgm:cxn modelId="{791BE577-D15B-43FD-8C08-4A1DA7E7F21B}" type="presParOf" srcId="{19A203A6-784A-C849-9C61-2A1E7ADC07C9}" destId="{DDF3C2E1-F38D-8E4D-BFF9-D84AC8304966}" srcOrd="4" destOrd="0" presId="urn:microsoft.com/office/officeart/2005/8/layout/matrix1"/>
    <dgm:cxn modelId="{E5FEFFA2-31DE-460E-BD1F-6A2A0B48C814}" type="presParOf" srcId="{19A203A6-784A-C849-9C61-2A1E7ADC07C9}" destId="{CD8F86B7-B1E6-3B42-A0BD-50C09A571D0E}" srcOrd="5" destOrd="0" presId="urn:microsoft.com/office/officeart/2005/8/layout/matrix1"/>
    <dgm:cxn modelId="{124ABF17-C781-4926-98FB-A50B28FA083E}" type="presParOf" srcId="{19A203A6-784A-C849-9C61-2A1E7ADC07C9}" destId="{5011CD81-A46E-5540-B24C-40C4F428FF13}" srcOrd="6" destOrd="0" presId="urn:microsoft.com/office/officeart/2005/8/layout/matrix1"/>
    <dgm:cxn modelId="{184B19E2-AA96-4C9B-B81F-0AA4D052F11F}" type="presParOf" srcId="{19A203A6-784A-C849-9C61-2A1E7ADC07C9}" destId="{D1F142DB-320F-F24B-82CB-E7E9DA993E2D}" srcOrd="7" destOrd="0" presId="urn:microsoft.com/office/officeart/2005/8/layout/matrix1"/>
    <dgm:cxn modelId="{B65A0649-C0B4-4F7F-B336-E447439B2675}" type="presParOf" srcId="{4B1A49F5-DA07-0044-A1F8-CF127931391C}" destId="{48120DDC-0D15-B042-A211-8C191A65F77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1D199-9ED7-984E-8C5C-001C642EAFA2}">
      <dsp:nvSpPr>
        <dsp:cNvPr id="0" name=""/>
        <dsp:cNvSpPr/>
      </dsp:nvSpPr>
      <dsp:spPr>
        <a:xfrm rot="16200000">
          <a:off x="994227" y="-600762"/>
          <a:ext cx="2484275" cy="3697477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Температура эксплуатации 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до +200 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( стойкость к воздействию ТС-1)</a:t>
          </a:r>
        </a:p>
      </dsp:txBody>
      <dsp:txXfrm rot="5400000">
        <a:off x="387626" y="5838"/>
        <a:ext cx="3697477" cy="1863207"/>
      </dsp:txXfrm>
    </dsp:sp>
    <dsp:sp modelId="{C728B026-ECEE-0F4D-B196-9AEF7AF15FAF}">
      <dsp:nvSpPr>
        <dsp:cNvPr id="0" name=""/>
        <dsp:cNvSpPr/>
      </dsp:nvSpPr>
      <dsp:spPr>
        <a:xfrm>
          <a:off x="4359150" y="0"/>
          <a:ext cx="3620208" cy="248427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Простая технология нанесения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(не требуется смешивать компоненты) </a:t>
          </a:r>
        </a:p>
      </dsp:txBody>
      <dsp:txXfrm>
        <a:off x="4359150" y="0"/>
        <a:ext cx="3620208" cy="1863207"/>
      </dsp:txXfrm>
    </dsp:sp>
    <dsp:sp modelId="{DDF3C2E1-F38D-8E4D-BFF9-D84AC8304966}">
      <dsp:nvSpPr>
        <dsp:cNvPr id="0" name=""/>
        <dsp:cNvSpPr/>
      </dsp:nvSpPr>
      <dsp:spPr>
        <a:xfrm rot="10800000">
          <a:off x="152701" y="2484275"/>
          <a:ext cx="3943879" cy="248427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 Огненепроницаемость</a:t>
          </a:r>
          <a:endParaRPr lang="ru-RU" sz="1600" kern="1200" dirty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/>
            <a:t>(при </a:t>
          </a:r>
          <a:r>
            <a:rPr lang="ru-RU" sz="1600" kern="1200" dirty="0" smtClean="0"/>
            <a:t>Т = </a:t>
          </a:r>
          <a:r>
            <a:rPr lang="ru-RU" sz="1600" kern="1200" dirty="0"/>
            <a:t>1150</a:t>
          </a:r>
          <a:r>
            <a:rPr lang="ru-RU" sz="1600" kern="1200" dirty="0">
              <a:effectLst/>
              <a:ea typeface="Times New Roman"/>
              <a:cs typeface="Times New Roman" pitchFamily="18" charset="0"/>
            </a:rPr>
            <a:t> </a:t>
          </a:r>
          <a:r>
            <a:rPr lang="ru-RU" sz="1600" kern="1200" dirty="0">
              <a:effectLst/>
              <a:latin typeface="+mn-lt"/>
              <a:ea typeface="Times New Roman"/>
              <a:cs typeface="Times New Roman" pitchFamily="18" charset="0"/>
            </a:rPr>
            <a:t>℃ </a:t>
          </a:r>
          <a:r>
            <a:rPr lang="ru-RU" sz="1600" kern="1200" dirty="0" smtClean="0"/>
            <a:t>)</a:t>
          </a:r>
          <a:endParaRPr lang="ru-RU" sz="700" kern="1200" dirty="0"/>
        </a:p>
      </dsp:txBody>
      <dsp:txXfrm rot="10800000">
        <a:off x="152701" y="3105344"/>
        <a:ext cx="3943879" cy="1863207"/>
      </dsp:txXfrm>
    </dsp:sp>
    <dsp:sp modelId="{5011CD81-A46E-5540-B24C-40C4F428FF13}">
      <dsp:nvSpPr>
        <dsp:cNvPr id="0" name=""/>
        <dsp:cNvSpPr/>
      </dsp:nvSpPr>
      <dsp:spPr>
        <a:xfrm rot="5400000">
          <a:off x="5125698" y="1760563"/>
          <a:ext cx="2484275" cy="393170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Экологичность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(отсутствие растворителей при применении)</a:t>
          </a:r>
        </a:p>
      </dsp:txBody>
      <dsp:txXfrm rot="-5400000">
        <a:off x="4401985" y="3105344"/>
        <a:ext cx="3931701" cy="1863207"/>
      </dsp:txXfrm>
    </dsp:sp>
    <dsp:sp modelId="{48120DDC-0D15-B042-A211-8C191A65F77B}">
      <dsp:nvSpPr>
        <dsp:cNvPr id="0" name=""/>
        <dsp:cNvSpPr/>
      </dsp:nvSpPr>
      <dsp:spPr>
        <a:xfrm>
          <a:off x="2970236" y="1863206"/>
          <a:ext cx="2545916" cy="1242137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338D"/>
              </a:solidFill>
            </a:rPr>
            <a:t>Эффективность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338D"/>
              </a:solidFill>
            </a:rPr>
            <a:t>ВЗО-11</a:t>
          </a:r>
          <a:endParaRPr lang="ru-RU" sz="1800" kern="1200" dirty="0">
            <a:solidFill>
              <a:srgbClr val="00338D"/>
            </a:solidFill>
          </a:endParaRPr>
        </a:p>
      </dsp:txBody>
      <dsp:txXfrm>
        <a:off x="3030872" y="1923842"/>
        <a:ext cx="2424644" cy="1120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0.85321</cdr:x>
      <cdr:y>0.90889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8011" y="2418507"/>
          <a:ext cx="644849" cy="242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b="1" dirty="0">
              <a:latin typeface="Times New Roman" pitchFamily="18" charset="0"/>
              <a:cs typeface="Times New Roman" pitchFamily="18" charset="0"/>
            </a:rPr>
            <a:t>τ</a:t>
          </a:r>
          <a:r>
            <a:rPr lang="ru-RU" sz="1100" b="1" dirty="0">
              <a:latin typeface="Times New Roman" pitchFamily="18" charset="0"/>
              <a:cs typeface="Times New Roman" pitchFamily="18" charset="0"/>
            </a:rPr>
            <a:t>, мин</a:t>
          </a:r>
        </a:p>
      </cdr:txBody>
    </cdr:sp>
  </cdr:relSizeAnchor>
  <cdr:relSizeAnchor xmlns:cdr="http://schemas.openxmlformats.org/drawingml/2006/chartDrawing">
    <cdr:from>
      <cdr:x>0.00153</cdr:x>
      <cdr:y>0.03728</cdr:y>
    </cdr:from>
    <cdr:to>
      <cdr:x>0.05239</cdr:x>
      <cdr:y>0.28658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322261" y="463551"/>
          <a:ext cx="896938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>
              <a:latin typeface="Times New Roman" pitchFamily="18" charset="0"/>
              <a:cs typeface="Times New Roman" pitchFamily="18" charset="0"/>
            </a:rPr>
            <a:t>h</a:t>
          </a:r>
          <a:r>
            <a:rPr lang="ru-RU" sz="1100" b="1">
              <a:latin typeface="Times New Roman" pitchFamily="18" charset="0"/>
              <a:cs typeface="Times New Roman" pitchFamily="18" charset="0"/>
            </a:rPr>
            <a:t>,</a:t>
          </a:r>
          <a:r>
            <a:rPr lang="ru-RU" sz="1100" b="1" baseline="0">
              <a:latin typeface="Times New Roman" pitchFamily="18" charset="0"/>
              <a:cs typeface="Times New Roman" pitchFamily="18" charset="0"/>
            </a:rPr>
            <a:t> мм</a:t>
          </a:r>
          <a:endParaRPr lang="ru-RU" sz="1100" b="1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A0631-2A13-41CD-89F7-9F1BD5845B8B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178D-7D54-43A0-8796-EB83B29C5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4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CA98-7BE7-448B-8123-4CB9B8518F5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CA98-7BE7-448B-8123-4CB9B8518F5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CA98-7BE7-448B-8123-4CB9B8518F5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CA98-7BE7-448B-8123-4CB9B8518F5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ED4AD6-A163-93AA-71C3-8979C3B32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4CBEC1E-2B1E-16F6-334A-5850FE1B8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E9DC2D14-A3EC-134E-ACAC-78918FD75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0056317-01FC-A3F2-85C1-A6E5F8684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CA98-7BE7-448B-8123-4CB9B8518F5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39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EED4AD6-A163-93AA-71C3-8979C3B32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4CBEC1E-2B1E-16F6-334A-5850FE1B8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E9DC2D14-A3EC-134E-ACAC-78918FD75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0056317-01FC-A3F2-85C1-A6E5F8684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CA98-7BE7-448B-8123-4CB9B8518F5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2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9293EE3-518B-9555-35D6-6F5E3B335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9644149-3D69-3AC4-27A0-0D097B5D9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1AECAC2B-6859-164F-22F4-3C1D33DC5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1C9AD2-D492-5882-62EC-BCFD5C51F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3CA98-7BE7-448B-8123-4CB9B8518F5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4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9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7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7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0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6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1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0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3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2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CE84-5FA7-4990-95F1-FADCDAB261A3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9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80" y="1196752"/>
            <a:ext cx="8662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научно-практическая конференция «Материаловедение, формообразующие технологии 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2025»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38860"/>
            <a:ext cx="51845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"/>
              </a:rPr>
              <a:t>Авторы:</a:t>
            </a:r>
          </a:p>
          <a:p>
            <a:r>
              <a:rPr lang="ru-RU" b="1" u="sng" dirty="0">
                <a:solidFill>
                  <a:srgbClr val="00338D"/>
                </a:solidFill>
                <a:latin typeface="Arial "/>
              </a:rPr>
              <a:t>Евдокимов </a:t>
            </a:r>
            <a:endParaRPr lang="ru-RU" b="1" u="sng" dirty="0" smtClean="0">
              <a:solidFill>
                <a:srgbClr val="00338D"/>
              </a:solidFill>
              <a:latin typeface="Arial "/>
            </a:endParaRPr>
          </a:p>
          <a:p>
            <a:r>
              <a:rPr lang="ru-RU" b="1" u="sng" dirty="0" smtClean="0">
                <a:solidFill>
                  <a:srgbClr val="00338D"/>
                </a:solidFill>
                <a:latin typeface="Arial "/>
              </a:rPr>
              <a:t>Антон </a:t>
            </a:r>
            <a:r>
              <a:rPr lang="ru-RU" b="1" u="sng" dirty="0">
                <a:solidFill>
                  <a:srgbClr val="00338D"/>
                </a:solidFill>
                <a:latin typeface="Arial "/>
              </a:rPr>
              <a:t>Андреевич</a:t>
            </a:r>
            <a:r>
              <a:rPr lang="ru-RU" b="1" dirty="0">
                <a:solidFill>
                  <a:srgbClr val="00338D"/>
                </a:solidFill>
                <a:latin typeface="Arial "/>
              </a:rPr>
              <a:t>, </a:t>
            </a:r>
            <a:br>
              <a:rPr lang="ru-RU" b="1" dirty="0">
                <a:solidFill>
                  <a:srgbClr val="00338D"/>
                </a:solidFill>
                <a:latin typeface="Arial "/>
              </a:rPr>
            </a:br>
            <a:r>
              <a:rPr lang="ru-RU" b="1" dirty="0" smtClean="0">
                <a:solidFill>
                  <a:srgbClr val="00338D"/>
                </a:solidFill>
                <a:latin typeface="Arial "/>
              </a:rPr>
              <a:t>Венедиктова</a:t>
            </a:r>
            <a:r>
              <a:rPr lang="ru-RU" sz="2800" b="1" dirty="0" smtClean="0">
                <a:solidFill>
                  <a:srgbClr val="00338D"/>
                </a:solidFill>
                <a:latin typeface="Arial "/>
              </a:rPr>
              <a:t> </a:t>
            </a:r>
            <a:endParaRPr lang="ru-RU" sz="2800" b="1" dirty="0">
              <a:solidFill>
                <a:srgbClr val="00338D"/>
              </a:solidFill>
              <a:latin typeface="Arial "/>
            </a:endParaRPr>
          </a:p>
          <a:p>
            <a:r>
              <a:rPr lang="ru-RU" b="1" dirty="0" smtClean="0">
                <a:solidFill>
                  <a:srgbClr val="00338D"/>
                </a:solidFill>
                <a:latin typeface="Arial "/>
              </a:rPr>
              <a:t>Мария Анатольевна, </a:t>
            </a:r>
          </a:p>
          <a:p>
            <a:r>
              <a:rPr lang="ru-RU" b="1" dirty="0" smtClean="0">
                <a:solidFill>
                  <a:srgbClr val="00338D"/>
                </a:solidFill>
                <a:latin typeface="Arial "/>
              </a:rPr>
              <a:t>Пушница </a:t>
            </a:r>
          </a:p>
          <a:p>
            <a:r>
              <a:rPr lang="ru-RU" b="1" dirty="0" smtClean="0">
                <a:solidFill>
                  <a:srgbClr val="00338D"/>
                </a:solidFill>
                <a:latin typeface="Arial "/>
              </a:rPr>
              <a:t>Анна Сергеевна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339536"/>
            <a:ext cx="6336704" cy="1305488"/>
          </a:xfrm>
          <a:prstGeom prst="rect">
            <a:avLst/>
          </a:prstGeom>
          <a:noFill/>
        </p:spPr>
        <p:txBody>
          <a:bodyPr wrap="square" lIns="104141" tIns="52071" rIns="104141" bIns="52071">
            <a:spAutoFit/>
          </a:bodyPr>
          <a:lstStyle/>
          <a:p>
            <a:pPr>
              <a:defRPr/>
            </a:pPr>
            <a:r>
              <a:rPr lang="ru-RU" altLang="ru-RU" sz="2600" dirty="0" smtClean="0">
                <a:solidFill>
                  <a:srgbClr val="00338D"/>
                </a:solidFill>
                <a:latin typeface="Impact" pitchFamily="34" charset="0"/>
              </a:rPr>
              <a:t>ПОЛИМЕРНЫЕ ОГНЕЗАЩИТНЫЕ ПОКРЫТИЯ РАЗРАБОТКИ НИЦ «КУРЧАТОВСКИЙ ИНСТИТУТ»-ВИАМ</a:t>
            </a:r>
            <a:endParaRPr lang="ru-RU" altLang="ru-RU" sz="2600" dirty="0">
              <a:solidFill>
                <a:srgbClr val="00338D"/>
              </a:solidFill>
              <a:latin typeface="Impact" pitchFamily="34" charset="0"/>
            </a:endParaRPr>
          </a:p>
        </p:txBody>
      </p:sp>
      <p:cxnSp>
        <p:nvCxnSpPr>
          <p:cNvPr id="11" name="Straight Connector 6"/>
          <p:cNvCxnSpPr/>
          <p:nvPr/>
        </p:nvCxnSpPr>
        <p:spPr>
          <a:xfrm>
            <a:off x="251520" y="2181460"/>
            <a:ext cx="84096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48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07801" y="260648"/>
            <a:ext cx="7917657" cy="43087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Актуальность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работы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683568" y="1196752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914239"/>
            <a:endParaRPr lang="ru-RU" sz="2000" b="1" i="1" dirty="0">
              <a:solidFill>
                <a:srgbClr val="000000"/>
              </a:solidFill>
              <a:ea typeface="Arial CYR"/>
              <a:cs typeface="Arial CYR"/>
            </a:endParaRPr>
          </a:p>
        </p:txBody>
      </p:sp>
      <p:sp>
        <p:nvSpPr>
          <p:cNvPr id="25" name="Номер слайда 3"/>
          <p:cNvSpPr txBox="1">
            <a:spLocks/>
          </p:cNvSpPr>
          <p:nvPr/>
        </p:nvSpPr>
        <p:spPr>
          <a:xfrm>
            <a:off x="8532440" y="6510992"/>
            <a:ext cx="765448" cy="432048"/>
          </a:xfrm>
          <a:prstGeom prst="rect">
            <a:avLst/>
          </a:prstGeom>
        </p:spPr>
        <p:txBody>
          <a:bodyPr vert="horz" lIns="91969" tIns="45985" rIns="91969" bIns="45985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774316A-714F-49B4-B445-58B057322FF4}" type="slidenum"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953F53-7A69-4D17-8D32-9A82BE71956B}"/>
              </a:ext>
            </a:extLst>
          </p:cNvPr>
          <p:cNvSpPr txBox="1"/>
          <p:nvPr/>
        </p:nvSpPr>
        <p:spPr bwMode="auto">
          <a:xfrm>
            <a:off x="236313" y="991503"/>
            <a:ext cx="529049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предъявляет жесткие требования к огневой и тепловой защите элементов оборудования и конструкций авиационной, ракетной техники, транспорта, объектов капитального строительства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огне-, теплозащитные материалы способствуют предотвращению развития пожара и соответственно не дают аварийной ситуации перерасти в катастрофу.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перспективной конкурентноспособной авиационной техники невозможно без применения такого рода материалов, обеспечивающих лучшие эксплуатационные, весовые, скоростные и экономические характеристики.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  <a:ea typeface="Arial CYR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784C50B-9E27-412F-878E-B7339B314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876"/>
          <a:stretch/>
        </p:blipFill>
        <p:spPr>
          <a:xfrm>
            <a:off x="5754053" y="991503"/>
            <a:ext cx="3273067" cy="2711512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" y="3453611"/>
            <a:ext cx="2257796" cy="181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65" y="4795968"/>
            <a:ext cx="2451274" cy="171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0C00B86-F556-4243-B3CA-937F204C9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3856311"/>
            <a:ext cx="2464865" cy="1804937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2D3A86C4-8876-4871-8F38-A5EE217F7D6F}"/>
              </a:ext>
            </a:extLst>
          </p:cNvPr>
          <p:cNvSpPr/>
          <p:nvPr/>
        </p:nvSpPr>
        <p:spPr>
          <a:xfrm>
            <a:off x="5920775" y="5799583"/>
            <a:ext cx="330299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kern="50" dirty="0">
                <a:latin typeface="Times New Roman" panose="02020603050405020304" pitchFamily="18" charset="0"/>
                <a:ea typeface="Arial Unicode MS"/>
              </a:rPr>
              <a:t>Самолет </a:t>
            </a:r>
            <a:r>
              <a:rPr lang="ru-RU" sz="1200" kern="50" dirty="0" smtClean="0">
                <a:latin typeface="Times New Roman" panose="02020603050405020304" pitchFamily="18" charset="0"/>
                <a:ea typeface="Arial Unicode MS"/>
              </a:rPr>
              <a:t>В-737, </a:t>
            </a:r>
          </a:p>
          <a:p>
            <a:pPr algn="ctr"/>
            <a:r>
              <a:rPr lang="ru-RU" sz="1200" kern="50" dirty="0" smtClean="0">
                <a:latin typeface="Times New Roman" panose="02020603050405020304" pitchFamily="18" charset="0"/>
                <a:ea typeface="Arial Unicode MS"/>
              </a:rPr>
              <a:t>Окинава, Япония </a:t>
            </a:r>
          </a:p>
          <a:p>
            <a:pPr algn="ctr"/>
            <a:r>
              <a:rPr lang="ru-RU" sz="1200" kern="50" dirty="0" smtClean="0">
                <a:latin typeface="Times New Roman" panose="02020603050405020304" pitchFamily="18" charset="0"/>
                <a:ea typeface="Arial Unicode MS"/>
              </a:rPr>
              <a:t>август </a:t>
            </a:r>
            <a:r>
              <a:rPr lang="ru-RU" sz="1200" kern="50" dirty="0">
                <a:latin typeface="Times New Roman" panose="02020603050405020304" pitchFamily="18" charset="0"/>
                <a:ea typeface="Arial Unicode MS"/>
              </a:rPr>
              <a:t>2007</a:t>
            </a:r>
            <a:endParaRPr lang="ru-RU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/>
          <a:stretch/>
        </p:blipFill>
        <p:spPr bwMode="auto">
          <a:xfrm>
            <a:off x="3203848" y="3221244"/>
            <a:ext cx="2850959" cy="32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8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115616" y="319392"/>
            <a:ext cx="7917657" cy="40009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Огнезащитные покрытия на кремнийорганической основе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683568" y="1196752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914239"/>
            <a:endParaRPr lang="ru-RU" sz="2000" b="1" i="1" dirty="0">
              <a:solidFill>
                <a:srgbClr val="000000"/>
              </a:solidFill>
              <a:ea typeface="Arial CYR"/>
              <a:cs typeface="Arial CYR"/>
            </a:endParaRPr>
          </a:p>
        </p:txBody>
      </p:sp>
      <p:sp>
        <p:nvSpPr>
          <p:cNvPr id="34" name="Номер слайда 3"/>
          <p:cNvSpPr txBox="1">
            <a:spLocks/>
          </p:cNvSpPr>
          <p:nvPr/>
        </p:nvSpPr>
        <p:spPr>
          <a:xfrm>
            <a:off x="8532440" y="6510992"/>
            <a:ext cx="765448" cy="432048"/>
          </a:xfrm>
          <a:prstGeom prst="rect">
            <a:avLst/>
          </a:prstGeom>
        </p:spPr>
        <p:txBody>
          <a:bodyPr vert="horz" lIns="91969" tIns="45985" rIns="91969" bIns="45985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774316A-714F-49B4-B445-58B057322FF4}" type="slidenum"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180859"/>
              </p:ext>
            </p:extLst>
          </p:nvPr>
        </p:nvGraphicFramePr>
        <p:xfrm>
          <a:off x="4640412" y="3818805"/>
          <a:ext cx="4392861" cy="266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6" y="4133111"/>
            <a:ext cx="4466108" cy="225986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65229"/>
              </p:ext>
            </p:extLst>
          </p:nvPr>
        </p:nvGraphicFramePr>
        <p:xfrm>
          <a:off x="4476" y="873352"/>
          <a:ext cx="705070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5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3301"/>
                <a:gridCol w="1081030">
                  <a:extLst>
                    <a:ext uri="{9D8B030D-6E8A-4147-A177-3AD203B41FA5}">
                      <a16:colId xmlns:a16="http://schemas.microsoft.com/office/drawing/2014/main" xmlns="" val="12452656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6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ВЗО-9А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ВЗО-9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ВОЗП-4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Квоты превосходства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84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Плотность материала, г/см</a:t>
                      </a:r>
                      <a:r>
                        <a:rPr lang="ru-RU" sz="10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, не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1,00±0,05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1,00±0,05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1,20±0,10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 прочности при разрыве, МПа (20±2)°С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0,93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22 –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71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Максимальное значение температуры воздуха с тыльной стороны образца при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толщине ОЗП</a:t>
                      </a: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2,7 ±0,5 мм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, °С (1100 ±50  °С в течение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15 минут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16 %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84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Горючесть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 остаточного горения – 0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5177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Кратность изменения объема при </a:t>
                      </a: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воздействия температуры 600 </a:t>
                      </a:r>
                      <a:r>
                        <a:rPr lang="ru-RU" sz="10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 течение 15 мин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прочность кокса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прочность кокса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прочность кокса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12-32 %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4844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Теплопроводность, Вт/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м·К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17 - 40 %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48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опасности катализатора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22747" y="3852267"/>
            <a:ext cx="46795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термогравиметрического анализа образцов огнезащитного материала в диапазоне температур от 50 до 1200 ºС в среде воздуха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65663" y="3864471"/>
            <a:ext cx="4542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Зависимость толщины вспененного слоя (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огнезащитного покрытия от времени теплового воздействия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при различных температурах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"/>
          <p:cNvSpPr txBox="1"/>
          <p:nvPr/>
        </p:nvSpPr>
        <p:spPr>
          <a:xfrm>
            <a:off x="5394700" y="6533673"/>
            <a:ext cx="2690506" cy="283964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1- 200 </a:t>
            </a:r>
            <a:r>
              <a:rPr lang="ru-RU" sz="10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С; 2- 400</a:t>
            </a:r>
            <a:r>
              <a:rPr lang="ru-RU" sz="10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aseline="30000" dirty="0">
                <a:solidFill>
                  <a:schemeClr val="dk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" dirty="0">
                <a:solidFill>
                  <a:schemeClr val="dk1"/>
                </a:solidFill>
                <a:effectLst/>
                <a:latin typeface="Times New Roman" pitchFamily="18" charset="0"/>
                <a:cs typeface="Times New Roman" pitchFamily="18" charset="0"/>
              </a:rPr>
              <a:t>С; 3 - 500 </a:t>
            </a:r>
            <a:r>
              <a:rPr lang="ru-RU" sz="1000" baseline="30000" dirty="0">
                <a:solidFill>
                  <a:schemeClr val="dk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" dirty="0">
                <a:solidFill>
                  <a:schemeClr val="dk1"/>
                </a:solidFill>
                <a:effectLst/>
                <a:latin typeface="Times New Roman" pitchFamily="18" charset="0"/>
                <a:cs typeface="Times New Roman" pitchFamily="18" charset="0"/>
              </a:rPr>
              <a:t>С; 4 - 600</a:t>
            </a:r>
            <a:r>
              <a:rPr lang="ru-RU" sz="1000" baseline="30000" dirty="0">
                <a:solidFill>
                  <a:schemeClr val="dk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" dirty="0">
                <a:solidFill>
                  <a:schemeClr val="dk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pic>
        <p:nvPicPr>
          <p:cNvPr id="41" name="Picture 2" descr="G:\Pictures\Новый альбом\IMG_20180810_141930.jpg">
            <a:extLst>
              <a:ext uri="{FF2B5EF4-FFF2-40B4-BE49-F238E27FC236}">
                <a16:creationId xmlns:a16="http://schemas.microsoft.com/office/drawing/2014/main" xmlns="" id="{60A62729-2360-42C5-9E53-5B112691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99" y="908720"/>
            <a:ext cx="2018691" cy="161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9E6E208-D177-4188-9075-507AF2B68711}"/>
              </a:ext>
            </a:extLst>
          </p:cNvPr>
          <p:cNvSpPr/>
          <p:nvPr/>
        </p:nvSpPr>
        <p:spPr>
          <a:xfrm>
            <a:off x="7006301" y="2564904"/>
            <a:ext cx="2132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образца после огневых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 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8391" y="764704"/>
            <a:ext cx="8984881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42235" y="332655"/>
            <a:ext cx="7917657" cy="43087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Топливостойкие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огнезащитные покрытия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683568" y="1196752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914239"/>
            <a:endParaRPr lang="ru-RU" sz="2000" b="1" i="1" dirty="0">
              <a:solidFill>
                <a:srgbClr val="000000"/>
              </a:solidFill>
              <a:ea typeface="Arial CYR"/>
              <a:cs typeface="Arial CYR"/>
            </a:endParaRPr>
          </a:p>
        </p:txBody>
      </p:sp>
      <p:sp>
        <p:nvSpPr>
          <p:cNvPr id="25" name="Номер слайда 3"/>
          <p:cNvSpPr txBox="1">
            <a:spLocks/>
          </p:cNvSpPr>
          <p:nvPr/>
        </p:nvSpPr>
        <p:spPr>
          <a:xfrm>
            <a:off x="8532440" y="6510992"/>
            <a:ext cx="765448" cy="432048"/>
          </a:xfrm>
          <a:prstGeom prst="rect">
            <a:avLst/>
          </a:prstGeom>
        </p:spPr>
        <p:txBody>
          <a:bodyPr vert="horz" lIns="91969" tIns="45985" rIns="91969" bIns="45985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774316A-714F-49B4-B445-58B057322FF4}" type="slidenum"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6820"/>
              </p:ext>
            </p:extLst>
          </p:nvPr>
        </p:nvGraphicFramePr>
        <p:xfrm>
          <a:off x="107504" y="973756"/>
          <a:ext cx="7042703" cy="315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1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/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ВЗО-9х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ВОЗП-1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Квоты превосходства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Плотность материала, г/см</a:t>
                      </a:r>
                      <a:r>
                        <a:rPr lang="ru-RU" sz="11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не более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1,00±0,05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1,20±0,05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17 %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8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 прочности при разрыве, МПа (20±2)°С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868">
                <a:tc>
                  <a:txBody>
                    <a:bodyPr/>
                    <a:lstStyle/>
                    <a:p>
                      <a:r>
                        <a:rPr lang="ru-RU" sz="1100" u="none" dirty="0">
                          <a:latin typeface="Times New Roman" pitchFamily="18" charset="0"/>
                          <a:cs typeface="Times New Roman" pitchFamily="18" charset="0"/>
                        </a:rPr>
                        <a:t>Относительное удлинение,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75 %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262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Максимальное значение температуры воздуха с тыльной стороны образца при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воздействии пламени с температурой (1100 ±50)  °С в течение 15 минут</a:t>
                      </a:r>
                      <a:endParaRPr lang="ru-RU" sz="11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</a:p>
                    <a:p>
                      <a:pPr marL="0" marR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толщина 3,0 мм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толщина 3,5 мм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 толщине)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59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Горючесть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 остаточного горения – 0 сек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2292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Кратность изменения объема при </a:t>
                      </a:r>
                      <a:r>
                        <a:rPr lang="ru-RU" sz="11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воздействия температуры 600 </a:t>
                      </a:r>
                      <a:r>
                        <a:rPr lang="ru-RU" sz="11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1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 течение 15 мин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397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Теплопроводность, Вт/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м·К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07586"/>
              </p:ext>
            </p:extLst>
          </p:nvPr>
        </p:nvGraphicFramePr>
        <p:xfrm>
          <a:off x="267512" y="4377392"/>
          <a:ext cx="6048672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790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5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8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00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Среда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Изменение массы,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Кратность изменения объема при воздействия температуры 600 °С в течение 15 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 сутки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 суток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10 суток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Формалин технический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Масло МТ-319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4,22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6,83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6,53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Mobil Jet Oil II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6,08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Масло ВНИИНТ 50-1-4у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3,60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6,83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Skidrol LD4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15,24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18,18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34,01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Топливо ТС-1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Топливо 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7,87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8,12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Стиральный порошок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4,39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 bwMode="auto">
          <a:xfrm>
            <a:off x="6197043" y="4215571"/>
            <a:ext cx="296971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i="1" u="none" strike="noStrike" kern="1200" baseline="0" dirty="0">
                <a:solidFill>
                  <a:srgbClr val="FF0000"/>
                </a:solidFill>
                <a:latin typeface="+mn-lt"/>
                <a:ea typeface="Arial CYR"/>
                <a:cs typeface="Arial CYR"/>
              </a:rPr>
              <a:t>Установлено, что максимальное</a:t>
            </a:r>
            <a:r>
              <a:rPr lang="ru-RU" sz="1600" b="1" i="1" u="none" strike="noStrike" kern="1200" dirty="0">
                <a:solidFill>
                  <a:srgbClr val="FF0000"/>
                </a:solidFill>
                <a:latin typeface="+mn-lt"/>
                <a:ea typeface="Arial CYR"/>
                <a:cs typeface="Arial CYR"/>
              </a:rPr>
              <a:t> изменение массы наблюдается при воздействии гидрожидкости, однако даже после сильного набухания материал сохраняет огнезащитные </a:t>
            </a:r>
            <a:r>
              <a:rPr lang="ru-RU" sz="1600" b="1" i="1" u="none" strike="noStrike" kern="1200" dirty="0" smtClean="0">
                <a:solidFill>
                  <a:srgbClr val="FF0000"/>
                </a:solidFill>
                <a:latin typeface="+mn-lt"/>
                <a:ea typeface="Arial CYR"/>
                <a:cs typeface="Arial CYR"/>
              </a:rPr>
              <a:t>свойства</a:t>
            </a:r>
            <a:endParaRPr lang="ru-RU" sz="1600" b="1" i="1" u="none" strike="noStrike" kern="1200" baseline="0" dirty="0">
              <a:solidFill>
                <a:srgbClr val="FF0000"/>
              </a:solidFill>
              <a:latin typeface="+mn-lt"/>
              <a:ea typeface="Arial CYR"/>
              <a:cs typeface="Arial CYR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89134" y="4077072"/>
            <a:ext cx="39029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Стойкость к воздействию агрессивных сред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3" b="4528"/>
          <a:stretch/>
        </p:blipFill>
        <p:spPr bwMode="auto">
          <a:xfrm>
            <a:off x="7165568" y="1396807"/>
            <a:ext cx="2001191" cy="157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9E6E208-D177-4188-9075-507AF2B68711}"/>
              </a:ext>
            </a:extLst>
          </p:cNvPr>
          <p:cNvSpPr/>
          <p:nvPr/>
        </p:nvSpPr>
        <p:spPr>
          <a:xfrm>
            <a:off x="7115039" y="3068959"/>
            <a:ext cx="2051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образца после огневых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 </a:t>
            </a:r>
          </a:p>
        </p:txBody>
      </p:sp>
    </p:spTree>
    <p:extLst>
      <p:ext uri="{BB962C8B-B14F-4D97-AF65-F5344CB8AC3E}">
        <p14:creationId xmlns:p14="http://schemas.microsoft.com/office/powerpoint/2010/main" val="12941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15616" y="292603"/>
            <a:ext cx="7917657" cy="40009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Огневые испытания огнезащитной пасты ВЗО-9х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83568" y="1196752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914239"/>
            <a:endParaRPr lang="ru-RU" sz="2000" b="1" i="1" dirty="0">
              <a:solidFill>
                <a:srgbClr val="000000"/>
              </a:solidFill>
              <a:ea typeface="Arial CYR"/>
              <a:cs typeface="Arial CYR"/>
            </a:endParaRP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8532440" y="6510992"/>
            <a:ext cx="765448" cy="432048"/>
          </a:xfrm>
          <a:prstGeom prst="rect">
            <a:avLst/>
          </a:prstGeom>
        </p:spPr>
        <p:txBody>
          <a:bodyPr vert="horz" lIns="91969" tIns="45985" rIns="91969" bIns="45985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774316A-714F-49B4-B445-58B057322FF4}" type="slidenum"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8D113314-CE42-4DDE-8456-826E815E7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49763"/>
              </p:ext>
            </p:extLst>
          </p:nvPr>
        </p:nvGraphicFramePr>
        <p:xfrm>
          <a:off x="220579" y="1196752"/>
          <a:ext cx="5287524" cy="2858262"/>
        </p:xfrm>
        <a:graphic>
          <a:graphicData uri="http://schemas.openxmlformats.org/drawingml/2006/table">
            <a:tbl>
              <a:tblPr firstRow="1" firstCol="1" bandRow="1"/>
              <a:tblGrid>
                <a:gridCol w="1557672">
                  <a:extLst>
                    <a:ext uri="{9D8B030D-6E8A-4147-A177-3AD203B41FA5}">
                      <a16:colId xmlns:a16="http://schemas.microsoft.com/office/drawing/2014/main" xmlns="" val="2394625746"/>
                    </a:ext>
                  </a:extLst>
                </a:gridCol>
                <a:gridCol w="1137565">
                  <a:extLst>
                    <a:ext uri="{9D8B030D-6E8A-4147-A177-3AD203B41FA5}">
                      <a16:colId xmlns:a16="http://schemas.microsoft.com/office/drawing/2014/main" xmlns="" val="153457476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074849188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xmlns="" val="29778889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Материал подложки</a:t>
                      </a:r>
                      <a:endParaRPr lang="ru-RU" sz="1100" b="1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Время </a:t>
                      </a:r>
                      <a:endParaRPr lang="ru-RU" sz="1100" b="1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испытаний, мин/</a:t>
                      </a:r>
                      <a:endParaRPr lang="ru-RU" sz="1100" b="1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температура испытаний, °С </a:t>
                      </a:r>
                      <a:endParaRPr lang="ru-RU" sz="1100" b="1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Температура на тыльной поверхности образца, °С</a:t>
                      </a:r>
                      <a:endParaRPr lang="ru-RU" sz="1100" b="1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Сквозное прогорание</a:t>
                      </a:r>
                      <a:endParaRPr lang="ru-RU" sz="1100" b="1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4528718"/>
                  </a:ext>
                </a:extLst>
              </a:tr>
              <a:tr h="15811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Сплав Д16АТ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5 / 1100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167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отсутствует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47513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15 / 1100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193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отсутствует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2559028"/>
                  </a:ext>
                </a:extLst>
              </a:tr>
              <a:tr h="17399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Стеклопластик марки ВПС-58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5 / 1100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148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отсутствует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8254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15 / 1100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304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прогар на 11 минуте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8055180"/>
                  </a:ext>
                </a:extLst>
              </a:tr>
              <a:tr h="33083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Стеклопластик ВПС-58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(после теплового ресурса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500 ч, Т=100°С )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5 / 1100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177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отсутствует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3862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15 / 1100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209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отсутствует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86298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Углепластик марки ВКУ-51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5 / 1100</a:t>
                      </a:r>
                      <a:endParaRPr lang="ru-RU" sz="1100" kern="5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142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отсутствует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93278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15 / 1100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359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отсутствует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032142"/>
                  </a:ext>
                </a:extLst>
              </a:tr>
            </a:tbl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994FFAE-2438-4539-A917-3E9DC8097499}"/>
              </a:ext>
            </a:extLst>
          </p:cNvPr>
          <p:cNvSpPr/>
          <p:nvPr/>
        </p:nvSpPr>
        <p:spPr>
          <a:xfrm>
            <a:off x="107504" y="920136"/>
            <a:ext cx="5371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испытаний на огнестойкость,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огненепроницаемость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Рисунок 22" descr="уголь 1">
            <a:extLst>
              <a:ext uri="{FF2B5EF4-FFF2-40B4-BE49-F238E27FC236}">
                <a16:creationId xmlns:a16="http://schemas.microsoft.com/office/drawing/2014/main" xmlns="" id="{00F933D3-5FCB-42D0-8D7A-AB4922F635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04" y="4149080"/>
            <a:ext cx="1281445" cy="197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стекло 1">
            <a:extLst>
              <a:ext uri="{FF2B5EF4-FFF2-40B4-BE49-F238E27FC236}">
                <a16:creationId xmlns:a16="http://schemas.microsoft.com/office/drawing/2014/main" xmlns="" id="{C0943968-A1E9-4829-87EB-745998EFB5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28" y="4158609"/>
            <a:ext cx="1320932" cy="19814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7ECB84C-4A00-460A-A491-21A98E84EE27}"/>
              </a:ext>
            </a:extLst>
          </p:cNvPr>
          <p:cNvSpPr/>
          <p:nvPr/>
        </p:nvSpPr>
        <p:spPr>
          <a:xfrm>
            <a:off x="2736322" y="6127561"/>
            <a:ext cx="2917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Испытание образцов при одностороннем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пламени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="" xmlns:a16="http://schemas.microsoft.com/office/drawing/2014/main" id="{ACD8959C-482A-4AC2-B22B-B247F7ABC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2421"/>
              </p:ext>
            </p:extLst>
          </p:nvPr>
        </p:nvGraphicFramePr>
        <p:xfrm>
          <a:off x="5617697" y="1196753"/>
          <a:ext cx="3490807" cy="4765044"/>
        </p:xfrm>
        <a:graphic>
          <a:graphicData uri="http://schemas.openxmlformats.org/drawingml/2006/table">
            <a:tbl>
              <a:tblPr firstRow="1" firstCol="1" bandRow="1"/>
              <a:tblGrid>
                <a:gridCol w="1114543">
                  <a:extLst>
                    <a:ext uri="{9D8B030D-6E8A-4147-A177-3AD203B41FA5}">
                      <a16:colId xmlns="" xmlns:a16="http://schemas.microsoft.com/office/drawing/2014/main" val="300421821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903304889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1689467991"/>
                    </a:ext>
                  </a:extLst>
                </a:gridCol>
              </a:tblGrid>
              <a:tr h="670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Наименование 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показателя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Система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Значение</a:t>
                      </a:r>
                    </a:p>
                    <a:p>
                      <a:pPr marL="0" marR="0" indent="0" algn="ctr" defTabSz="919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авиационная/строительная методика</a:t>
                      </a:r>
                      <a:endParaRPr lang="ru-RU" sz="1050" kern="50" dirty="0" smtClean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5051736"/>
                  </a:ext>
                </a:extLst>
              </a:tr>
              <a:tr h="3576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Группа </a:t>
                      </a: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горючести 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 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ВПС-58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+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ВЗО-9х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err="1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Трудносгорающий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/ Г1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6540839"/>
                  </a:ext>
                </a:extLst>
              </a:tr>
              <a:tr h="357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ВКУ-51+ 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ВЗО-9х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err="1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Трудносгорающий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/Г1</a:t>
                      </a: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 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1219058"/>
                  </a:ext>
                </a:extLst>
              </a:tr>
              <a:tr h="3576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Воспламеняемость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ВПС-58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+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ВЗО-9х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-/В2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63822"/>
                  </a:ext>
                </a:extLst>
              </a:tr>
              <a:tr h="357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ВКУ-51+ 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ВЗО-9х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-/В2</a:t>
                      </a: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 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2029071"/>
                  </a:ext>
                </a:extLst>
              </a:tr>
              <a:tr h="3576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Группа </a:t>
                      </a: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распространения пламени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ВПС-58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+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ВЗО-9х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-/РП1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0554646"/>
                  </a:ext>
                </a:extLst>
              </a:tr>
              <a:tr h="357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ВКУ-51+ 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ВЗО-9х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9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-/РП1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 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4855562"/>
                  </a:ext>
                </a:extLst>
              </a:tr>
              <a:tr h="89403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Коэффициента </a:t>
                      </a:r>
                      <a:r>
                        <a:rPr lang="ru-RU" sz="1200" kern="50" dirty="0" err="1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дымообразования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ВПС-58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+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ВЗО-9х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9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V)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Сильнодымящий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/Умеренная </a:t>
                      </a: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дымообразующая способность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3821111"/>
                  </a:ext>
                </a:extLst>
              </a:tr>
              <a:tr h="97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ВКУ-51+ 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ВЗО-9х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9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V)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Сильнодымящий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/Умеренная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дымообразующая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Arial Unicode MS"/>
                        </a:rPr>
                        <a:t>способность</a:t>
                      </a:r>
                      <a:endParaRPr lang="ru-RU" sz="1100" kern="50" dirty="0">
                        <a:effectLst/>
                        <a:latin typeface="Calibri" panose="020F0502020204030204" pitchFamily="34" charset="0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7581887"/>
                  </a:ext>
                </a:extLst>
              </a:tr>
            </a:tbl>
          </a:graphicData>
        </a:graphic>
      </p:graphicFrame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7" y="4555946"/>
            <a:ext cx="21050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7ECB84C-4A00-460A-A491-21A98E84EE27}"/>
              </a:ext>
            </a:extLst>
          </p:cNvPr>
          <p:cNvSpPr/>
          <p:nvPr/>
        </p:nvSpPr>
        <p:spPr>
          <a:xfrm>
            <a:off x="24713" y="6025971"/>
            <a:ext cx="2768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Лист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профилированного настила (лицевая сторона портальной стенки)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3AD9A9-7E08-0494-1DFF-5018C64C1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Номер слайда 3">
            <a:extLst>
              <a:ext uri="{FF2B5EF4-FFF2-40B4-BE49-F238E27FC236}">
                <a16:creationId xmlns:a16="http://schemas.microsoft.com/office/drawing/2014/main" xmlns="" id="{B9361F23-0E0B-26E3-B507-339D44DB24E6}"/>
              </a:ext>
            </a:extLst>
          </p:cNvPr>
          <p:cNvSpPr txBox="1">
            <a:spLocks/>
          </p:cNvSpPr>
          <p:nvPr/>
        </p:nvSpPr>
        <p:spPr>
          <a:xfrm>
            <a:off x="8532440" y="6510992"/>
            <a:ext cx="765448" cy="432048"/>
          </a:xfrm>
          <a:prstGeom prst="rect">
            <a:avLst/>
          </a:prstGeom>
        </p:spPr>
        <p:txBody>
          <a:bodyPr vert="horz" lIns="91969" tIns="45985" rIns="91969" bIns="45985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774316A-714F-49B4-B445-58B057322FF4}" type="slidenum"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Номер слайда 1">
            <a:extLst>
              <a:ext uri="{FF2B5EF4-FFF2-40B4-BE49-F238E27FC236}">
                <a16:creationId xmlns:a16="http://schemas.microsoft.com/office/drawing/2014/main" xmlns="" id="{A5622F81-A390-C130-1AE3-CB4994FE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8526" y="6899655"/>
            <a:ext cx="2495127" cy="402567"/>
          </a:xfrm>
        </p:spPr>
        <p:txBody>
          <a:bodyPr/>
          <a:lstStyle/>
          <a:p>
            <a:pPr>
              <a:defRPr/>
            </a:pPr>
            <a:fld id="{64E2EDB8-6547-4B3A-AD36-3DDE573E4BD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1" name="Rectangle 2">
            <a:extLst>
              <a:ext uri="{FF2B5EF4-FFF2-40B4-BE49-F238E27FC236}">
                <a16:creationId xmlns:a16="http://schemas.microsoft.com/office/drawing/2014/main" xmlns="" id="{9975D4FE-76A8-5EA4-3561-6D169B17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084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16286" y="4079640"/>
            <a:ext cx="1438622" cy="143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7D826BE-BB35-80C2-11D3-F47C1F0DD316}"/>
              </a:ext>
            </a:extLst>
          </p:cNvPr>
          <p:cNvSpPr/>
          <p:nvPr/>
        </p:nvSpPr>
        <p:spPr>
          <a:xfrm>
            <a:off x="1116910" y="304559"/>
            <a:ext cx="7491168" cy="40009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Перспективные исследования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96308" y="2658114"/>
          <a:ext cx="3456384" cy="29869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30277">
                <a:tc>
                  <a:txBody>
                    <a:bodyPr/>
                    <a:lstStyle/>
                    <a:p>
                      <a:pPr algn="ctr"/>
                      <a:endParaRPr lang="ru-RU" baseline="0" dirty="0"/>
                    </a:p>
                    <a:p>
                      <a:pPr algn="ctr"/>
                      <a:r>
                        <a:rPr lang="ru-RU" b="0" baseline="0" dirty="0"/>
                        <a:t>Интервал эксплуатации ОЗМ </a:t>
                      </a:r>
                    </a:p>
                    <a:p>
                      <a:pPr algn="ctr"/>
                      <a:r>
                        <a:rPr lang="ru-RU" baseline="0" dirty="0"/>
                        <a:t>от -60 до +150 °С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33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Непрочный, рыхлый кокс</a:t>
                      </a:r>
                    </a:p>
                    <a:p>
                      <a:r>
                        <a:rPr lang="ru-RU" dirty="0"/>
                        <a:t> (</a:t>
                      </a:r>
                      <a:r>
                        <a:rPr lang="ru-RU" sz="1600" dirty="0"/>
                        <a:t>унос при сильном тепловом потоке)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33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Сложная технология нанесения</a:t>
                      </a:r>
                    </a:p>
                    <a:p>
                      <a:pPr algn="ctr"/>
                      <a:r>
                        <a:rPr lang="ru-RU" b="0" dirty="0"/>
                        <a:t>(двухкомпонентный</a:t>
                      </a:r>
                      <a:r>
                        <a:rPr lang="ru-RU" b="0" baseline="0" dirty="0"/>
                        <a:t> состав, короткий срок годности)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55071"/>
              </p:ext>
            </p:extLst>
          </p:nvPr>
        </p:nvGraphicFramePr>
        <p:xfrm>
          <a:off x="5050982" y="2655267"/>
          <a:ext cx="3600400" cy="298694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51910">
                <a:tc>
                  <a:txBody>
                    <a:bodyPr/>
                    <a:lstStyle/>
                    <a:p>
                      <a:pPr algn="ctr"/>
                      <a:endParaRPr lang="ru-RU" baseline="0" dirty="0"/>
                    </a:p>
                    <a:p>
                      <a:pPr algn="ctr"/>
                      <a:r>
                        <a:rPr lang="ru-RU" b="0" baseline="0" dirty="0"/>
                        <a:t>Интервал эксплуатации ОЗМ </a:t>
                      </a:r>
                    </a:p>
                    <a:p>
                      <a:pPr algn="ctr"/>
                      <a:r>
                        <a:rPr lang="ru-RU" baseline="0" dirty="0"/>
                        <a:t>от -60 до +200 °С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01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Прочный</a:t>
                      </a:r>
                      <a:r>
                        <a:rPr lang="ru-RU" b="1" baseline="0" dirty="0"/>
                        <a:t> </a:t>
                      </a:r>
                      <a:r>
                        <a:rPr lang="ru-RU" b="1" dirty="0"/>
                        <a:t>кокс</a:t>
                      </a:r>
                    </a:p>
                    <a:p>
                      <a:pPr algn="ctr"/>
                      <a:r>
                        <a:rPr lang="ru-RU" b="0" dirty="0"/>
                        <a:t>(огненепроницаемость)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01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Простая технология нанесения</a:t>
                      </a:r>
                    </a:p>
                    <a:p>
                      <a:pPr algn="ctr"/>
                      <a:r>
                        <a:rPr lang="ru-RU" baseline="0" dirty="0"/>
                        <a:t>и </a:t>
                      </a:r>
                      <a:r>
                        <a:rPr lang="ru-RU" baseline="0" dirty="0" smtClean="0"/>
                        <a:t>долговечность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501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Экологичность</a:t>
                      </a:r>
                    </a:p>
                    <a:p>
                      <a:pPr algn="ctr"/>
                      <a:r>
                        <a:rPr lang="ru-RU" b="0" dirty="0"/>
                        <a:t>(отсутствие растворителей)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308" y="1342829"/>
            <a:ext cx="3456384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Недостатки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применяемых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ru-RU" dirty="0">
                <a:solidFill>
                  <a:srgbClr val="7030A0"/>
                </a:solidFill>
              </a:rPr>
              <a:t>огнезащитных </a:t>
            </a:r>
            <a:r>
              <a:rPr lang="ru-RU" dirty="0" smtClean="0">
                <a:solidFill>
                  <a:srgbClr val="7030A0"/>
                </a:solidFill>
              </a:rPr>
              <a:t>материалов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7678" y="1342829"/>
            <a:ext cx="3600400" cy="92333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Требования</a:t>
            </a:r>
            <a:r>
              <a:rPr lang="ru-RU" dirty="0">
                <a:solidFill>
                  <a:srgbClr val="7030A0"/>
                </a:solidFill>
              </a:rPr>
              <a:t> к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огнезащитным материалам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нового поколения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38637" y="3866308"/>
            <a:ext cx="866558" cy="42666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A3AD9A9-7E08-0494-1DFF-5018C64C1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915816" y="1053317"/>
            <a:ext cx="2808312" cy="1439579"/>
          </a:xfrm>
          <a:prstGeom prst="rect">
            <a:avLst/>
          </a:prstGeom>
        </p:spPr>
      </p:pic>
      <p:sp>
        <p:nvSpPr>
          <p:cNvPr id="62" name="Номер слайда 3">
            <a:extLst>
              <a:ext uri="{FF2B5EF4-FFF2-40B4-BE49-F238E27FC236}">
                <a16:creationId xmlns="" xmlns:a16="http://schemas.microsoft.com/office/drawing/2014/main" id="{B9361F23-0E0B-26E3-B507-339D44DB24E6}"/>
              </a:ext>
            </a:extLst>
          </p:cNvPr>
          <p:cNvSpPr txBox="1">
            <a:spLocks/>
          </p:cNvSpPr>
          <p:nvPr/>
        </p:nvSpPr>
        <p:spPr>
          <a:xfrm>
            <a:off x="8532440" y="6510992"/>
            <a:ext cx="765448" cy="432048"/>
          </a:xfrm>
          <a:prstGeom prst="rect">
            <a:avLst/>
          </a:prstGeom>
        </p:spPr>
        <p:txBody>
          <a:bodyPr vert="horz" lIns="91969" tIns="45985" rIns="91969" bIns="45985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774316A-714F-49B4-B445-58B057322FF4}" type="slidenum"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Номер слайда 1">
            <a:extLst>
              <a:ext uri="{FF2B5EF4-FFF2-40B4-BE49-F238E27FC236}">
                <a16:creationId xmlns="" xmlns:a16="http://schemas.microsoft.com/office/drawing/2014/main" id="{A5622F81-A390-C130-1AE3-CB4994FE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8526" y="6899655"/>
            <a:ext cx="2495127" cy="402567"/>
          </a:xfrm>
        </p:spPr>
        <p:txBody>
          <a:bodyPr/>
          <a:lstStyle/>
          <a:p>
            <a:pPr>
              <a:defRPr/>
            </a:pPr>
            <a:fld id="{64E2EDB8-6547-4B3A-AD36-3DDE573E4BD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1" name="Rectangle 2">
            <a:extLst>
              <a:ext uri="{FF2B5EF4-FFF2-40B4-BE49-F238E27FC236}">
                <a16:creationId xmlns="" xmlns:a16="http://schemas.microsoft.com/office/drawing/2014/main" id="{9975D4FE-76A8-5EA4-3561-6D169B17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084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5" y="913608"/>
            <a:ext cx="2801053" cy="15066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1009" y="2497250"/>
            <a:ext cx="2450023" cy="276999"/>
          </a:xfrm>
          <a:prstGeom prst="rect">
            <a:avLst/>
          </a:prstGeom>
          <a:ln>
            <a:solidFill>
              <a:srgbClr val="C5C5C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a typeface="Times New Roman" panose="02020603050405020304" pitchFamily="18" charset="0"/>
              </a:rPr>
              <a:t>TGA/DSC </a:t>
            </a:r>
            <a:r>
              <a:rPr lang="ru-RU" sz="1200" dirty="0" smtClean="0">
                <a:ea typeface="Times New Roman" panose="02020603050405020304" pitchFamily="18" charset="0"/>
              </a:rPr>
              <a:t>кривые ВЗО-11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05987" y="2420307"/>
            <a:ext cx="2427969" cy="4308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 smtClean="0">
                <a:ea typeface="Times New Roman" panose="02020603050405020304" pitchFamily="18" charset="0"/>
              </a:rPr>
              <a:t>Относительное удлинение образцов ВЗО-11 при разной  температуре</a:t>
            </a:r>
            <a:endParaRPr lang="ru-RU" sz="9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F4479FB-0188-812E-148E-DD0D956F77FB}"/>
              </a:ext>
            </a:extLst>
          </p:cNvPr>
          <p:cNvSpPr/>
          <p:nvPr/>
        </p:nvSpPr>
        <p:spPr>
          <a:xfrm>
            <a:off x="904648" y="286596"/>
            <a:ext cx="7917657" cy="707870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Результаты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исследования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самоклеящегося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огнезащитного материала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СОЗМ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2852936"/>
            <a:ext cx="394793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ea typeface="Calibri" panose="020F0502020204030204" pitchFamily="34" charset="0"/>
              </a:rPr>
              <a:t>Зависимость температуры на защищаемой поверхности образца от продолжительности воздействия пламени (1100 ± 50) °С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70059"/>
            <a:ext cx="3312368" cy="19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Таблица 42">
            <a:extLst>
              <a:ext uri="{FF2B5EF4-FFF2-40B4-BE49-F238E27FC236}">
                <a16:creationId xmlns="" xmlns:a16="http://schemas.microsoft.com/office/drawing/2014/main" id="{F716DADF-E9AB-7E1F-BA36-CF28551F9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69761"/>
              </p:ext>
            </p:extLst>
          </p:nvPr>
        </p:nvGraphicFramePr>
        <p:xfrm>
          <a:off x="64271" y="2924944"/>
          <a:ext cx="5155801" cy="33725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27609">
                  <a:extLst>
                    <a:ext uri="{9D8B030D-6E8A-4147-A177-3AD203B41FA5}">
                      <a16:colId xmlns="" xmlns:a16="http://schemas.microsoft.com/office/drawing/2014/main" val="2970320756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21819585"/>
                    </a:ext>
                  </a:extLst>
                </a:gridCol>
              </a:tblGrid>
              <a:tr h="2866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ВЗО-11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343688"/>
                  </a:ext>
                </a:extLst>
              </a:tr>
              <a:tr h="2424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100" b="0" dirty="0">
                          <a:effectLst/>
                        </a:rPr>
                        <a:t>Плотность, г/см</a:t>
                      </a:r>
                      <a:r>
                        <a:rPr lang="ru-RU" sz="1100" b="0" baseline="30000" dirty="0">
                          <a:effectLst/>
                        </a:rPr>
                        <a:t>3 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1,15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8003789"/>
                  </a:ext>
                </a:extLst>
              </a:tr>
              <a:tr h="3875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100" dirty="0">
                          <a:effectLst/>
                        </a:rPr>
                        <a:t>Коэффициент теплопроводности, Вт/(</a:t>
                      </a:r>
                      <a:r>
                        <a:rPr lang="ru-RU" sz="1100" dirty="0" err="1">
                          <a:effectLst/>
                        </a:rPr>
                        <a:t>м·К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0,23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9375092"/>
                  </a:ext>
                </a:extLst>
              </a:tr>
              <a:tr h="330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Кратность изменения объема при </a:t>
                      </a:r>
                      <a:r>
                        <a:rPr lang="ru-RU" sz="1100" kern="1200" dirty="0">
                          <a:effectLst/>
                        </a:rPr>
                        <a:t>воздействия температуры 1150 </a:t>
                      </a:r>
                      <a:r>
                        <a:rPr lang="ru-RU" sz="1100" kern="1200" baseline="30000" dirty="0" err="1">
                          <a:effectLst/>
                        </a:rPr>
                        <a:t>о</a:t>
                      </a:r>
                      <a:r>
                        <a:rPr lang="ru-RU" sz="1100" kern="1200" dirty="0" err="1">
                          <a:effectLst/>
                        </a:rPr>
                        <a:t>С</a:t>
                      </a:r>
                      <a:r>
                        <a:rPr lang="ru-RU" sz="1100" kern="1200" dirty="0">
                          <a:effectLst/>
                        </a:rPr>
                        <a:t> в течение 15 мин</a:t>
                      </a:r>
                      <a:endParaRPr lang="ru-RU" sz="1100" dirty="0"/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после </a:t>
                      </a:r>
                      <a:r>
                        <a:rPr lang="ru-RU" sz="1100" dirty="0" err="1">
                          <a:effectLst/>
                        </a:rPr>
                        <a:t>облива</a:t>
                      </a:r>
                      <a:r>
                        <a:rPr lang="ru-RU" sz="1100" dirty="0">
                          <a:effectLst/>
                        </a:rPr>
                        <a:t> топливом ТС-1 в течение 30 суток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effectLst/>
                        </a:rPr>
                        <a:t>9,0</a:t>
                      </a:r>
                      <a:endParaRPr lang="ru-RU" sz="1200" b="1" u="none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7985977"/>
                  </a:ext>
                </a:extLst>
              </a:tr>
              <a:tr h="330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Горючесть Продолжительность остаточного горения, с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4458148"/>
                  </a:ext>
                </a:extLst>
              </a:tr>
              <a:tr h="267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Кислородный индекс, 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</a:rPr>
                        <a:t>37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1077632"/>
                  </a:ext>
                </a:extLst>
              </a:tr>
              <a:tr h="5408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Температура на тыльной поверхности образца (СОЗМ 2,0 мм+ Д16АТ 2,0 мм ), °С: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   5 мин / 1100°С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15 мин /  1100°С	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effectLst/>
                        </a:rPr>
                        <a:t>46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effectLst/>
                        </a:rPr>
                        <a:t>204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5524039"/>
                  </a:ext>
                </a:extLst>
              </a:tr>
              <a:tr h="4018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Предел прочности при равномерном отрыве (адгезия) от алюминиевого сплава Д16АТ, МПа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3767048"/>
                  </a:ext>
                </a:extLst>
              </a:tr>
            </a:tbl>
          </a:graphicData>
        </a:graphic>
      </p:graphicFrame>
      <p:pic>
        <p:nvPicPr>
          <p:cNvPr id="44" name="Рисунок 43" descr="Изображение выглядит как человек, Бумажное изделие, пол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16F232C1-5014-7E3C-FABD-D6ADDEC83B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22" b="93750" l="2396" r="95417">
                        <a14:foregroundMark x1="51250" y1="39922" x2="51250" y2="39922"/>
                        <a14:foregroundMark x1="63646" y1="33750" x2="63646" y2="33750"/>
                        <a14:foregroundMark x1="59896" y1="30391" x2="48958" y2="30703"/>
                        <a14:foregroundMark x1="48958" y1="30703" x2="40729" y2="33906"/>
                        <a14:foregroundMark x1="40729" y1="33906" x2="45000" y2="42891"/>
                        <a14:foregroundMark x1="45000" y1="42891" x2="54375" y2="50234"/>
                        <a14:foregroundMark x1="54375" y1="50234" x2="65938" y2="48984"/>
                        <a14:foregroundMark x1="65938" y1="48984" x2="65417" y2="38203"/>
                        <a14:foregroundMark x1="65417" y1="38203" x2="60208" y2="32344"/>
                        <a14:foregroundMark x1="93229" y1="63750" x2="93229" y2="63750"/>
                        <a14:foregroundMark x1="95417" y1="64219" x2="95417" y2="64219"/>
                        <a14:foregroundMark x1="93542" y1="69219" x2="93542" y2="69219"/>
                        <a14:foregroundMark x1="33542" y1="93984" x2="33542" y2="93984"/>
                        <a14:foregroundMark x1="54479" y1="23047" x2="54479" y2="23047"/>
                        <a14:foregroundMark x1="70000" y1="23750" x2="70000" y2="23750"/>
                        <a14:foregroundMark x1="74792" y1="19219" x2="63542" y2="20859"/>
                        <a14:foregroundMark x1="63542" y1="20859" x2="72604" y2="25625"/>
                        <a14:foregroundMark x1="72604" y1="25625" x2="76667" y2="19453"/>
                        <a14:foregroundMark x1="73854" y1="17344" x2="83125" y2="17422"/>
                        <a14:foregroundMark x1="83125" y1="17422" x2="81458" y2="22344"/>
                        <a14:foregroundMark x1="13229" y1="46328" x2="1979" y2="51797"/>
                        <a14:foregroundMark x1="1979" y1="51797" x2="6875" y2="59141"/>
                        <a14:foregroundMark x1="6875" y1="59141" x2="16146" y2="58359"/>
                        <a14:foregroundMark x1="16146" y1="58359" x2="21146" y2="54922"/>
                        <a14:foregroundMark x1="2396" y1="54453" x2="3646" y2="6039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37"/>
          <a:stretch/>
        </p:blipFill>
        <p:spPr>
          <a:xfrm rot="2059037">
            <a:off x="5423127" y="3284269"/>
            <a:ext cx="1564099" cy="174892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Бумажное изделие, канцтовары, Прямоугольник, бумаг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74FBC22-93E7-5AA1-2435-CF520AFDEF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0" b="13378"/>
          <a:stretch/>
        </p:blipFill>
        <p:spPr>
          <a:xfrm>
            <a:off x="7175829" y="3553746"/>
            <a:ext cx="1463659" cy="114188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961844" y="4850679"/>
            <a:ext cx="2427969" cy="2616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</a:rPr>
              <a:t>О</a:t>
            </a:r>
            <a:r>
              <a:rPr lang="ru-RU" sz="1100" dirty="0" smtClean="0">
                <a:ea typeface="Times New Roman" panose="02020603050405020304" pitchFamily="18" charset="0"/>
              </a:rPr>
              <a:t>бразцы ВЗО-11 до испытаний</a:t>
            </a:r>
            <a:endParaRPr lang="ru-RU" sz="9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7" name="Рисунок 46" descr="Изображение выглядит как Предметная фотография, грязный, в помещении, земля&#10;&#10;Автоматически созданное описание">
            <a:extLst>
              <a:ext uri="{FF2B5EF4-FFF2-40B4-BE49-F238E27FC236}">
                <a16:creationId xmlns="" xmlns:a16="http://schemas.microsoft.com/office/drawing/2014/main" id="{E31EE1E0-6BCB-CE78-6A27-0FB41B0410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46784" r="11365" b="21775"/>
          <a:stretch/>
        </p:blipFill>
        <p:spPr>
          <a:xfrm>
            <a:off x="5422318" y="5149964"/>
            <a:ext cx="1597954" cy="107136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печь, черно-белый, устрой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85CAB333-A089-A719-3081-DDD94395E4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5" r="28396"/>
          <a:stretch/>
        </p:blipFill>
        <p:spPr>
          <a:xfrm rot="5400000">
            <a:off x="7531060" y="4815718"/>
            <a:ext cx="1071362" cy="1781824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5980056" y="6242311"/>
            <a:ext cx="2427969" cy="2616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</a:rPr>
              <a:t>О</a:t>
            </a:r>
            <a:r>
              <a:rPr lang="ru-RU" sz="1100" dirty="0" smtClean="0">
                <a:ea typeface="Times New Roman" panose="02020603050405020304" pitchFamily="18" charset="0"/>
              </a:rPr>
              <a:t>бразцы ВЗО-11 после  испытаний</a:t>
            </a:r>
            <a:endParaRPr lang="ru-RU" sz="9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C6F172-DD8E-C0D2-532A-E60474318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FB596ED-06E6-07A1-7CC0-29F6479055B9}"/>
              </a:ext>
            </a:extLst>
          </p:cNvPr>
          <p:cNvSpPr/>
          <p:nvPr/>
        </p:nvSpPr>
        <p:spPr>
          <a:xfrm>
            <a:off x="744369" y="265170"/>
            <a:ext cx="7917657" cy="40009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Значимость и 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эффективность разработки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BECB3C-5D10-151D-C7A4-7B17422F990B}"/>
              </a:ext>
            </a:extLst>
          </p:cNvPr>
          <p:cNvSpPr txBox="1"/>
          <p:nvPr/>
        </p:nvSpPr>
        <p:spPr bwMode="auto">
          <a:xfrm>
            <a:off x="683568" y="1196752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914239"/>
            <a:endParaRPr lang="ru-RU" sz="2000" b="1" i="1" dirty="0">
              <a:solidFill>
                <a:srgbClr val="000000"/>
              </a:solidFill>
              <a:ea typeface="Arial CYR"/>
              <a:cs typeface="Arial CYR"/>
            </a:endParaRPr>
          </a:p>
        </p:txBody>
      </p:sp>
      <p:sp>
        <p:nvSpPr>
          <p:cNvPr id="34" name="Номер слайда 3">
            <a:extLst>
              <a:ext uri="{FF2B5EF4-FFF2-40B4-BE49-F238E27FC236}">
                <a16:creationId xmlns="" xmlns:a16="http://schemas.microsoft.com/office/drawing/2014/main" id="{DD2AA2C3-75F8-CE9A-DD4B-F543D9EFB7D1}"/>
              </a:ext>
            </a:extLst>
          </p:cNvPr>
          <p:cNvSpPr txBox="1">
            <a:spLocks/>
          </p:cNvSpPr>
          <p:nvPr/>
        </p:nvSpPr>
        <p:spPr>
          <a:xfrm>
            <a:off x="8532440" y="6510992"/>
            <a:ext cx="765448" cy="432048"/>
          </a:xfrm>
          <a:prstGeom prst="rect">
            <a:avLst/>
          </a:prstGeom>
        </p:spPr>
        <p:txBody>
          <a:bodyPr vert="horz" lIns="91969" tIns="45985" rIns="91969" bIns="45985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774316A-714F-49B4-B445-58B057322FF4}" type="slidenum">
              <a:rPr lang="ru-RU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4D072A-8261-4515-1E33-C19E3D33F15E}"/>
              </a:ext>
            </a:extLst>
          </p:cNvPr>
          <p:cNvSpPr txBox="1"/>
          <p:nvPr/>
        </p:nvSpPr>
        <p:spPr>
          <a:xfrm>
            <a:off x="251520" y="1042864"/>
            <a:ext cx="85583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>
                <a:effectLst/>
              </a:rPr>
              <a:t>беспечение защиты от воздействия пламени конструкции авиационной техники</a:t>
            </a:r>
          </a:p>
          <a:p>
            <a:pPr algn="just"/>
            <a:endParaRPr lang="ru-RU" sz="1200" b="1" dirty="0">
              <a:effectLst/>
            </a:endParaRP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64A7149E-FDB2-90C2-132A-AB3C1A097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46901"/>
              </p:ext>
            </p:extLst>
          </p:nvPr>
        </p:nvGraphicFramePr>
        <p:xfrm>
          <a:off x="323528" y="1484784"/>
          <a:ext cx="848638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94760">
            <a:off x="5779959" y="2516216"/>
            <a:ext cx="1621219" cy="1654803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26EC0E57-93E1-5FC9-BF89-F1E2E01C1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r="48479"/>
          <a:stretch/>
        </p:blipFill>
        <p:spPr bwMode="auto">
          <a:xfrm>
            <a:off x="6308278" y="3983256"/>
            <a:ext cx="645128" cy="10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054778" y="4095875"/>
            <a:ext cx="1152128" cy="69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041983" y="4105697"/>
            <a:ext cx="1097169" cy="6996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93590"/>
            <a:ext cx="1789694" cy="11919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3393590"/>
            <a:ext cx="360040" cy="11919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393590"/>
            <a:ext cx="144016" cy="11919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628800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44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СПАСИБО </a:t>
            </a:r>
          </a:p>
          <a:p>
            <a:pPr fontAlgn="b"/>
            <a:r>
              <a:rPr lang="ru-RU" sz="44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ЗА ВНИМАНИЕ!</a:t>
            </a:r>
            <a:endParaRPr lang="ru-RU" sz="36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76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922</Words>
  <Application>Microsoft Office PowerPoint</Application>
  <PresentationFormat>Экран (4:3)</PresentationFormat>
  <Paragraphs>306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Цилин Евгений Алексеевич</dc:creator>
  <cp:lastModifiedBy>Евдокимов Антон Андреевич</cp:lastModifiedBy>
  <cp:revision>6</cp:revision>
  <dcterms:created xsi:type="dcterms:W3CDTF">2023-11-22T12:37:34Z</dcterms:created>
  <dcterms:modified xsi:type="dcterms:W3CDTF">2025-04-23T11:24:47Z</dcterms:modified>
</cp:coreProperties>
</file>