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9247E-4305-4104-B75E-B94D12D36DD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6D94F-6B7B-4FDE-A92A-7DDADF0DC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33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6D94F-6B7B-4FDE-A92A-7DDADF0DC08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152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76A9-4D5E-4414-BC0F-E5E4835FA490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26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E066-61ED-4760-9EB8-987968098D3D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74E3-9F78-4A7E-9D90-5DD84DFFCD1C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6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72E9-4806-48DD-BC5E-9324D76594BD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30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E7FF-003D-4804-BA35-4D7A319C5D38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01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F33E-2A79-458A-9308-02103EA547B1}" type="datetime1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09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8D8C-329E-4D1B-AA23-AD389467C9BD}" type="datetime1">
              <a:rPr lang="ru-RU" smtClean="0"/>
              <a:t>27.05.2025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34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8BFBA-3F62-464D-A1DF-090CD98F06B3}" type="datetime1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62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2DB5-594E-4FEC-9121-529B87DF90E9}" type="datetime1">
              <a:rPr lang="ru-RU" smtClean="0"/>
              <a:t>27.05.2025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58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A543-BCDA-4E2F-92BE-5D797D75DB7C}" type="datetime1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11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E0DDF-937C-4ACD-AB27-1AED12DBAF2B}" type="datetime1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9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D5CFA-C47A-4CF8-9FF2-0EB5583E9EF5}" type="datetime1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83AD0-F5DF-4E2E-A08B-05BB3A177D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9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cap="all" dirty="0"/>
              <a:t>Защитные покрытия для стали, осаждаемые из модифицированных растворов холодного </a:t>
            </a:r>
            <a:r>
              <a:rPr lang="ru-RU" b="1" cap="all" dirty="0" err="1"/>
              <a:t>фосфатирования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Автор: Коновалова В.С.</a:t>
            </a:r>
          </a:p>
          <a:p>
            <a:r>
              <a:rPr lang="ru-RU" dirty="0" smtClean="0"/>
              <a:t>Ивановский государственный политехнический университет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18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Целью работы </a:t>
            </a:r>
            <a:r>
              <a:rPr lang="ru-RU" dirty="0"/>
              <a:t>является оценка защитных свойств фосфатных покрытий, </a:t>
            </a:r>
            <a:r>
              <a:rPr lang="ru-RU" dirty="0" err="1"/>
              <a:t>осажденных</a:t>
            </a:r>
            <a:r>
              <a:rPr lang="ru-RU" dirty="0"/>
              <a:t> на поверхности углеродистой конструкционной стали при низкой температуре из растворов, содержащих в качестве модификаторов глицерин, глюкозу, </a:t>
            </a:r>
            <a:r>
              <a:rPr lang="ru-RU" dirty="0" err="1"/>
              <a:t>трилоны</a:t>
            </a:r>
            <a:r>
              <a:rPr lang="ru-RU" dirty="0"/>
              <a:t> А и Б, смачиватели и эмульгаторы в качестве модификаторов. Для этого определялась пористость фосфатных покрытий, и устанавливались показатели скорости коррозии защищаемого металла методом контактной коррозии.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79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улучшения структуры и снижения пористости фосфатных покрытий в традиционный раствор холодного </a:t>
            </a:r>
            <a:r>
              <a:rPr lang="ru-RU" sz="2000" dirty="0" err="1" smtClean="0"/>
              <a:t>фосфатирования</a:t>
            </a:r>
            <a:r>
              <a:rPr lang="ru-RU" sz="2000" dirty="0" smtClean="0"/>
              <a:t> предложено вводить 1 г/л глюкозы или 1 г/л глицерина. </a:t>
            </a:r>
          </a:p>
          <a:p>
            <a:pPr marL="0" indent="0">
              <a:buNone/>
            </a:pPr>
            <a:r>
              <a:rPr lang="ru-RU" sz="2000" dirty="0" smtClean="0"/>
              <a:t>Для поддержания рН растворов </a:t>
            </a:r>
            <a:r>
              <a:rPr lang="ru-RU" sz="2000" dirty="0" err="1" smtClean="0"/>
              <a:t>фосфатирования</a:t>
            </a:r>
            <a:r>
              <a:rPr lang="ru-RU" sz="2000" dirty="0" smtClean="0"/>
              <a:t> в пределах 2,6-3,2 и снижения </a:t>
            </a:r>
            <a:r>
              <a:rPr lang="ru-RU" sz="2000" dirty="0" err="1" smtClean="0"/>
              <a:t>шламообразования</a:t>
            </a:r>
            <a:r>
              <a:rPr lang="ru-RU" sz="2000" dirty="0" smtClean="0"/>
              <a:t>: </a:t>
            </a:r>
            <a:r>
              <a:rPr lang="ru-RU" sz="2000" dirty="0" err="1" smtClean="0"/>
              <a:t>трилон</a:t>
            </a:r>
            <a:r>
              <a:rPr lang="ru-RU" sz="2000" dirty="0" smtClean="0"/>
              <a:t> А, </a:t>
            </a:r>
            <a:r>
              <a:rPr lang="ru-RU" sz="2000" dirty="0" err="1" smtClean="0"/>
              <a:t>трилон</a:t>
            </a:r>
            <a:r>
              <a:rPr lang="ru-RU" sz="2000" dirty="0" smtClean="0"/>
              <a:t> Б.  </a:t>
            </a:r>
          </a:p>
          <a:p>
            <a:pPr marL="0" indent="0">
              <a:buNone/>
            </a:pPr>
            <a:r>
              <a:rPr lang="ru-RU" sz="2000" dirty="0" smtClean="0"/>
              <a:t>Введение в состав </a:t>
            </a:r>
            <a:r>
              <a:rPr lang="ru-RU" sz="2000" dirty="0" err="1" smtClean="0"/>
              <a:t>фосфатирующего</a:t>
            </a:r>
            <a:r>
              <a:rPr lang="ru-RU" sz="2000" dirty="0" smtClean="0"/>
              <a:t> раствора эмульгаторов типа ОП-7, ОП-10 и ОС-20 способствует обезжириванию поверхности стали и формированию более равномерного покрытия.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70833"/>
              </p:ext>
            </p:extLst>
          </p:nvPr>
        </p:nvGraphicFramePr>
        <p:xfrm>
          <a:off x="1475656" y="2852936"/>
          <a:ext cx="6120680" cy="3855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4059"/>
                <a:gridCol w="1772445"/>
                <a:gridCol w="1584176"/>
              </a:tblGrid>
              <a:tr h="44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Компоненты</a:t>
                      </a:r>
                      <a:endParaRPr lang="ru-RU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Раствор №1</a:t>
                      </a:r>
                      <a:endParaRPr lang="ru-RU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Раствор №2</a:t>
                      </a:r>
                      <a:endParaRPr lang="ru-RU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53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Препарат «</a:t>
                      </a:r>
                      <a:r>
                        <a:rPr lang="ru-RU" sz="2000" dirty="0" err="1">
                          <a:effectLst/>
                        </a:rPr>
                        <a:t>Мажеф</a:t>
                      </a:r>
                      <a:r>
                        <a:rPr lang="ru-RU" sz="2000" dirty="0">
                          <a:effectLst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Zn</a:t>
                      </a:r>
                      <a:r>
                        <a:rPr lang="ru-RU" sz="2000" dirty="0">
                          <a:effectLst/>
                        </a:rPr>
                        <a:t>(</a:t>
                      </a:r>
                      <a:r>
                        <a:rPr lang="en-US" sz="2000" dirty="0">
                          <a:effectLst/>
                        </a:rPr>
                        <a:t>NO</a:t>
                      </a:r>
                      <a:r>
                        <a:rPr lang="ru-RU" sz="2000" baseline="-25000" dirty="0">
                          <a:effectLst/>
                        </a:rPr>
                        <a:t>3</a:t>
                      </a:r>
                      <a:r>
                        <a:rPr lang="ru-RU" sz="2000" dirty="0">
                          <a:effectLst/>
                        </a:rPr>
                        <a:t>)</a:t>
                      </a:r>
                      <a:r>
                        <a:rPr lang="ru-RU" sz="2000" baseline="-25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NaNO</a:t>
                      </a:r>
                      <a:r>
                        <a:rPr lang="ru-RU" sz="2000" baseline="-25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Глюкоза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Глицерин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Трилон</a:t>
                      </a:r>
                      <a:r>
                        <a:rPr lang="ru-RU" sz="2000" dirty="0">
                          <a:effectLst/>
                        </a:rPr>
                        <a:t> 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Трилон</a:t>
                      </a:r>
                      <a:r>
                        <a:rPr lang="ru-RU" sz="2000" dirty="0">
                          <a:effectLst/>
                        </a:rPr>
                        <a:t> Б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Препарат ОП-7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Препарат ОП-10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Препарат ОС-20</a:t>
                      </a:r>
                      <a:endParaRPr lang="ru-RU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30 – 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50 – 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 – 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 – 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 – 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 – 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 – 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–</a:t>
                      </a:r>
                      <a:endParaRPr lang="ru-RU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35 – 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50 – 65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 – 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 – 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 – 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 – 10</a:t>
                      </a:r>
                      <a:endParaRPr lang="ru-RU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9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/>
              <a:t>Фосфатирование</a:t>
            </a:r>
            <a:r>
              <a:rPr lang="ru-RU" sz="2000" dirty="0"/>
              <a:t> проводилось из раствора при температуре 20 °С в течение 15 минут. Поверхность образцов предварительно зачищалась наждачной бумагой. Обезжиривание и травление металла не проводилось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/>
              <a:t>Вводимые в растворы </a:t>
            </a:r>
            <a:r>
              <a:rPr lang="ru-RU" sz="2000" dirty="0" err="1"/>
              <a:t>фосфатирования</a:t>
            </a:r>
            <a:r>
              <a:rPr lang="ru-RU" sz="2000" dirty="0"/>
              <a:t> модификаторы способствуют улучшению структуры покрытий, что проявляется не только в меньшей пористости, но и снижении шероховатости, повышении равномерности фосфатных </a:t>
            </a:r>
            <a:r>
              <a:rPr lang="ru-RU" sz="2000" dirty="0" err="1"/>
              <a:t>пленок</a:t>
            </a:r>
            <a:r>
              <a:rPr lang="ru-RU" sz="2000" dirty="0"/>
              <a:t> и формировании мелкокристаллической структуры, что видно на рисунке 1.</a:t>
            </a:r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4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5638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352" y="3203781"/>
            <a:ext cx="28098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922242" y="5940125"/>
                <a:ext cx="756084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600" i="1" dirty="0"/>
                  <a:t>Рисунок 1. Микрофотографии (</a:t>
                </a:r>
                <a14:m>
                  <m:oMath xmlns:m="http://schemas.openxmlformats.org/officeDocument/2006/math">
                    <m:r>
                      <a:rPr lang="ru-RU" sz="1600" i="1"/>
                      <m:t>×</m:t>
                    </m:r>
                  </m:oMath>
                </a14:m>
                <a:r>
                  <a:rPr lang="ru-RU" sz="1600" i="1" dirty="0"/>
                  <a:t>500) поверхности фосфатных покрытий, полученных в растворах: а – традиционном; </a:t>
                </a:r>
                <a:endParaRPr lang="ru-RU" sz="1600" i="1" dirty="0" smtClean="0"/>
              </a:p>
              <a:p>
                <a:pPr algn="ctr"/>
                <a:r>
                  <a:rPr lang="ru-RU" sz="1600" i="1" dirty="0" smtClean="0"/>
                  <a:t>б </a:t>
                </a:r>
                <a:r>
                  <a:rPr lang="ru-RU" sz="1600" i="1" dirty="0"/>
                  <a:t>– модифицированном № 1; в – модифицированном № 2</a:t>
                </a:r>
                <a:endParaRPr lang="ru-RU" sz="1600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242" y="5940125"/>
                <a:ext cx="7560840" cy="830997"/>
              </a:xfrm>
              <a:prstGeom prst="rect">
                <a:avLst/>
              </a:prstGeom>
              <a:blipFill rotWithShape="1">
                <a:blip r:embed="rId4"/>
                <a:stretch>
                  <a:fillRect t="-2190" b="-80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80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Исследование защитной способности фосфатных покрытий проводилось в 3,5 %-ом растворе </a:t>
            </a:r>
            <a:r>
              <a:rPr lang="en-US" sz="2400" dirty="0" err="1"/>
              <a:t>NaCl</a:t>
            </a:r>
            <a:r>
              <a:rPr lang="ru-RU" sz="2400" dirty="0"/>
              <a:t> методом контактной коррозии. Рабочими электродами являлись стальной образец и графитовый электрод, электродом сравнения служил хлорсеребряный электрод. Фиксировались значения электродных потенциалов и силы тока при разных величинах сопротивления в системе от 50000 Ом до 0 Ом.</a:t>
            </a:r>
          </a:p>
          <a:p>
            <a:pPr marL="0" indent="0" algn="just">
              <a:buNone/>
            </a:pPr>
            <a:r>
              <a:rPr lang="ru-RU" sz="2400" dirty="0"/>
              <a:t>На основании полученных результатов были построены коррозионные диаграммы и для максимальных значений коррозионного тока по формулам (1) и (2) рассчитаны показатели скорости коррозии стали.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5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463" y="4547109"/>
            <a:ext cx="4899031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614197" y="5696816"/>
                <a:ext cx="7992888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dirty="0"/>
                  <a:t>где: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600" i="1"/>
                        </m:ctrlPr>
                      </m:sSubSupPr>
                      <m:e>
                        <m:r>
                          <a:rPr lang="en-US" sz="1600" i="1"/>
                          <m:t>𝐾</m:t>
                        </m:r>
                      </m:e>
                      <m:sub>
                        <m:r>
                          <a:rPr lang="en-US" sz="1600" i="1"/>
                          <m:t>𝑚</m:t>
                        </m:r>
                      </m:sub>
                      <m:sup>
                        <m:r>
                          <a:rPr lang="ru-RU" sz="1600" i="1"/>
                          <m:t>−</m:t>
                        </m:r>
                      </m:sup>
                    </m:sSubSup>
                  </m:oMath>
                </a14:m>
                <a:r>
                  <a:rPr lang="ru-RU" sz="1600" dirty="0"/>
                  <a:t> – отрицательный показатель изменения массы, г/(м</a:t>
                </a:r>
                <a:r>
                  <a:rPr lang="ru-RU" sz="1600" baseline="30000" dirty="0"/>
                  <a:t>2</a:t>
                </a:r>
                <a:r>
                  <a:rPr lang="ru-RU" sz="1600" dirty="0"/>
                  <a:t>∙ч); </a:t>
                </a:r>
                <a:r>
                  <a:rPr lang="en-US" sz="1600" i="1" dirty="0"/>
                  <a:t>j</a:t>
                </a:r>
                <a:r>
                  <a:rPr lang="ru-RU" sz="1600" dirty="0"/>
                  <a:t> – плотность тока коррозии, А/м</a:t>
                </a:r>
                <a:r>
                  <a:rPr lang="ru-RU" sz="1600" baseline="30000" dirty="0"/>
                  <a:t>2</a:t>
                </a:r>
                <a:r>
                  <a:rPr lang="ru-RU" sz="1600" dirty="0"/>
                  <a:t>; </a:t>
                </a:r>
                <a:r>
                  <a:rPr lang="ru-RU" sz="1600" i="1" dirty="0"/>
                  <a:t>А </a:t>
                </a:r>
                <a:r>
                  <a:rPr lang="ru-RU" sz="1600" dirty="0"/>
                  <a:t>– атомная масса металла, г/моль; </a:t>
                </a:r>
                <a:r>
                  <a:rPr lang="en-US" sz="1600" i="1" dirty="0"/>
                  <a:t>z </a:t>
                </a:r>
                <a:r>
                  <a:rPr lang="ru-RU" sz="1600" dirty="0"/>
                  <a:t>– валентность иона металла, преходящего в раствор; 26,8 – постоянная Фарадея, </a:t>
                </a:r>
                <a:r>
                  <a:rPr lang="ru-RU" sz="1600" dirty="0" err="1"/>
                  <a:t>А·ч</a:t>
                </a:r>
                <a:r>
                  <a:rPr lang="ru-RU" sz="1600" dirty="0"/>
                  <a:t>/моль; </a:t>
                </a:r>
                <a:r>
                  <a:rPr lang="ru-RU" sz="1600" i="1" dirty="0"/>
                  <a:t>К</a:t>
                </a:r>
                <a:r>
                  <a:rPr lang="en-US" sz="1600" i="1" baseline="-25000" dirty="0"/>
                  <a:t>h </a:t>
                </a:r>
                <a:r>
                  <a:rPr lang="ru-RU" sz="1600" dirty="0"/>
                  <a:t>– глубинный показатель коррозии, мм/год; </a:t>
                </a:r>
                <a:r>
                  <a:rPr lang="ru-RU" sz="1600" i="1" dirty="0" err="1"/>
                  <a:t>ρ</a:t>
                </a:r>
                <a:r>
                  <a:rPr lang="ru-RU" sz="1600" baseline="-25000" dirty="0" err="1"/>
                  <a:t>ме</a:t>
                </a:r>
                <a:r>
                  <a:rPr lang="ru-RU" sz="1600" dirty="0"/>
                  <a:t> – плотность металла, г/см</a:t>
                </a:r>
                <a:r>
                  <a:rPr lang="ru-RU" sz="1600" baseline="30000" dirty="0"/>
                  <a:t>3</a:t>
                </a:r>
                <a:r>
                  <a:rPr lang="ru-RU" sz="1600" dirty="0"/>
                  <a:t>.</a:t>
                </a: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97" y="5696816"/>
                <a:ext cx="7992888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458" t="-1705" r="-381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131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600" b="1" dirty="0"/>
              <a:t>Данные испытаний </a:t>
            </a:r>
            <a:r>
              <a:rPr lang="ru-RU" sz="2600" b="1" dirty="0" smtClean="0"/>
              <a:t>защитной способности фосфатных покрытий на стали </a:t>
            </a:r>
            <a:r>
              <a:rPr lang="ru-RU" sz="2600" b="1" dirty="0"/>
              <a:t>марки Ст3 в 3,5 %-ом растворе </a:t>
            </a:r>
            <a:r>
              <a:rPr lang="en-US" sz="2600" b="1" dirty="0" err="1"/>
              <a:t>NaCl</a:t>
            </a:r>
            <a:endParaRPr lang="ru-RU" sz="26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6</a:t>
            </a:fld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6068149"/>
                  </p:ext>
                </p:extLst>
              </p:nvPr>
            </p:nvGraphicFramePr>
            <p:xfrm>
              <a:off x="971600" y="1268760"/>
              <a:ext cx="7344817" cy="399948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383488"/>
                    <a:gridCol w="1969231"/>
                    <a:gridCol w="1992098"/>
                  </a:tblGrid>
                  <a:tr h="7239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Состояние поверхности образцов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Показатель изменения массы образца 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ru-RU" sz="1800">
                                      <a:effectLst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>
                                      <a:effectLst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ru-RU" sz="1800">
                                      <a:effectLst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ru-RU" sz="1800">
                                      <a:effectLst/>
                                    </a:rPr>
                                    <m:t>−</m:t>
                                  </m:r>
                                </m:sup>
                              </m:sSubSup>
                            </m:oMath>
                          </a14:m>
                          <a:r>
                            <a:rPr lang="ru-RU" sz="1800">
                              <a:effectLst/>
                            </a:rPr>
                            <a:t>, г/(м</a:t>
                          </a:r>
                          <a:r>
                            <a:rPr lang="ru-RU" sz="1800" baseline="30000">
                              <a:effectLst/>
                            </a:rPr>
                            <a:t>2</a:t>
                          </a:r>
                          <a:r>
                            <a:rPr lang="ru-RU" sz="1800">
                              <a:effectLst/>
                            </a:rPr>
                            <a:t>·ч)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Глубинный показатель коррозии К</a:t>
                          </a:r>
                          <a:r>
                            <a:rPr lang="ru-RU" sz="1800" baseline="-25000">
                              <a:effectLst/>
                            </a:rPr>
                            <a:t>h</a:t>
                          </a:r>
                          <a:r>
                            <a:rPr lang="ru-RU" sz="1800">
                              <a:effectLst/>
                            </a:rPr>
                            <a:t>, мм/год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08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Без покрытия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0,5709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0,6351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08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Покрытие из традиционного фосфатного раствора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0,2351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0,2615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542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Покрытие из модифицированного фосфатного раствора №1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0,1482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0,1648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1717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Покрытие из модифицированного фосфатного раствора №2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0,1567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0,1744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6068149"/>
                  </p:ext>
                </p:extLst>
              </p:nvPr>
            </p:nvGraphicFramePr>
            <p:xfrm>
              <a:off x="971600" y="1268760"/>
              <a:ext cx="7344817" cy="3999484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383488"/>
                    <a:gridCol w="1969231"/>
                    <a:gridCol w="1992098"/>
                  </a:tblGrid>
                  <a:tr h="12415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Состояние поверхности образцов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71827" t="-3922" r="-101548" b="-2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Глубинный показатель коррозии К</a:t>
                          </a:r>
                          <a:r>
                            <a:rPr lang="ru-RU" sz="1800" baseline="-25000">
                              <a:effectLst/>
                            </a:rPr>
                            <a:t>h</a:t>
                          </a:r>
                          <a:r>
                            <a:rPr lang="ru-RU" sz="1800">
                              <a:effectLst/>
                            </a:rPr>
                            <a:t>, мм/год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29514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Без покрытия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0,5709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0,6351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61061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Покрытие из традиционного фосфатного раствора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0,2351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0,2615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92608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Покрытие из модифицированного фосфатного раствора №1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0,1482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0,1648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92608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Покрытие из модифицированного фосфатного раствора №2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>
                              <a:effectLst/>
                            </a:rPr>
                            <a:t>0,1567</a:t>
                          </a:r>
                          <a:endParaRPr lang="ru-RU" sz="180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800" dirty="0">
                              <a:effectLst/>
                            </a:rPr>
                            <a:t>0,1744</a:t>
                          </a:r>
                          <a:endParaRPr lang="ru-RU" sz="1800" dirty="0">
                            <a:effectLst/>
                            <a:latin typeface="Arial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Прямоугольник 5"/>
          <p:cNvSpPr/>
          <p:nvPr/>
        </p:nvSpPr>
        <p:spPr>
          <a:xfrm>
            <a:off x="323528" y="5373216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Фосфатные покрытия, полученные из модифицированных растворов </a:t>
            </a:r>
            <a:r>
              <a:rPr lang="ru-RU" sz="1600" dirty="0" err="1"/>
              <a:t>фосфатирования</a:t>
            </a:r>
            <a:r>
              <a:rPr lang="ru-RU" sz="1600" dirty="0"/>
              <a:t>, показывают почти одинаковый результат. Скорость коррозии стальных образцов с фосфатными покрытиями, полученными из модифицированных растворов, в 3,7 раза ниже, чем у образцов без защиты. При этом глубинный показатель коррозии у всех фосфатных покрытий не превышает 0,3 мм/год, а допустимый колеблется от 0,3 до 0,5 </a:t>
            </a:r>
            <a:r>
              <a:rPr lang="ru-RU" sz="1600" dirty="0" smtClean="0"/>
              <a:t>мм/год.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74714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Экспериментальные данные свидетельствуют о высоких защитных свойствах фосфатных покрытий, осаждаемых из модифицированных растворов при комнатной температуре. Фосфатные покрытия из растворов с модификаторами обладают мелкокристаллической структурой, пористостью в 2 раза меньшей и значениями показателей скорости коррозии в 1,5 раза сниженными по сравнению с покрытиями из традиционных растворов холодного </a:t>
            </a:r>
            <a:r>
              <a:rPr lang="ru-RU" dirty="0" err="1"/>
              <a:t>фосфатирования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Основываясь на этих результатах, фосфатные </a:t>
            </a:r>
            <a:r>
              <a:rPr lang="ru-RU" dirty="0" err="1"/>
              <a:t>пленки</a:t>
            </a:r>
            <a:r>
              <a:rPr lang="ru-RU" dirty="0"/>
              <a:t>, полученные из растворов, содержащих модификаторы, могут быть рекомендованы в качестве покрытий, отвечающих требованиям повышенной коррозионной стойкости.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83AD0-F5DF-4E2E-A08B-05BB3A177DF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985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682</Words>
  <Application>Microsoft Office PowerPoint</Application>
  <PresentationFormat>Экран (4:3)</PresentationFormat>
  <Paragraphs>75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Защитные покрытия для стали, осаждаемые из модифицированных растворов холодного фосфатирования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Данные испытаний защитной способности фосфатных покрытий на стали марки Ст3 в 3,5 %-ом растворе NaCl</vt:lpstr>
      <vt:lpstr>Выводы: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Защитные покрытия для стали, осаждаемые из модифицированных растворов холодного фосфатирования</dc:title>
  <dc:creator>Пользователь Windows</dc:creator>
  <cp:lastModifiedBy>Пользователь Windows</cp:lastModifiedBy>
  <cp:revision>5</cp:revision>
  <dcterms:created xsi:type="dcterms:W3CDTF">2025-05-27T13:55:04Z</dcterms:created>
  <dcterms:modified xsi:type="dcterms:W3CDTF">2025-05-27T14:20:17Z</dcterms:modified>
</cp:coreProperties>
</file>