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A16"/>
    <a:srgbClr val="044C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95" autoAdjust="0"/>
    <p:restoredTop sz="94660"/>
  </p:normalViewPr>
  <p:slideViewPr>
    <p:cSldViewPr>
      <p:cViewPr varScale="1">
        <p:scale>
          <a:sx n="88" d="100"/>
          <a:sy n="88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7561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36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254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800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3533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718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53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945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96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353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4FEFC20-DDCB-43B3-8324-8700927B1B47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06E779E-2E27-45E6-B72D-B1D40DA6D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229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9FB00-CF58-9D44-671F-8D182972B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44" y="2857496"/>
            <a:ext cx="9418320" cy="2075155"/>
          </a:xfrm>
        </p:spPr>
        <p:txBody>
          <a:bodyPr>
            <a:normAutofit/>
          </a:bodyPr>
          <a:lstStyle/>
          <a:p>
            <a:pPr algn="ctr"/>
            <a:r>
              <a:rPr lang="ru-RU" sz="3200" b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СТРУКТУРООБРАЗОВАНИЕ ОКСИДНОЙ КЕРАМИЧЕСКОЙ </a:t>
            </a:r>
            <a:r>
              <a:rPr lang="ru-RU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</a:t>
            </a:r>
            <a:r>
              <a:rPr lang="en-US" sz="3200" b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Zr-Si-Al</a:t>
            </a:r>
            <a:r>
              <a:rPr lang="ru-RU" sz="3200" b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ЕЁ РАДИАЦИОННАЯ УСТОЙЧИВОСТЬ</a:t>
            </a:r>
            <a:endParaRPr lang="ru-RU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9F79267-EAB6-A5CD-37C3-9878BCF2F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317278"/>
            <a:ext cx="10263416" cy="897804"/>
          </a:xfrm>
        </p:spPr>
        <p:txBody>
          <a:bodyPr>
            <a:normAutofit/>
          </a:bodyPr>
          <a:lstStyle/>
          <a:p>
            <a:r>
              <a:rPr lang="ru-RU" dirty="0" smtClean="0"/>
              <a:t>Зозуля А.А., </a:t>
            </a:r>
            <a:r>
              <a:rPr lang="ru-RU" dirty="0" err="1" smtClean="0"/>
              <a:t>Беличко</a:t>
            </a:r>
            <a:r>
              <a:rPr lang="ru-RU" dirty="0" smtClean="0"/>
              <a:t> Д.Р., Волкова Г.К., </a:t>
            </a:r>
            <a:r>
              <a:rPr lang="ru-RU" dirty="0" err="1" smtClean="0"/>
              <a:t>Малецкий</a:t>
            </a:r>
            <a:r>
              <a:rPr lang="ru-RU" dirty="0" smtClean="0"/>
              <a:t> А.В., Якименко М.Н.</a:t>
            </a:r>
            <a:endParaRPr lang="ru-RU" dirty="0"/>
          </a:p>
        </p:txBody>
      </p:sp>
      <p:pic>
        <p:nvPicPr>
          <p:cNvPr id="4" name="Picture 5" descr="Рисунок4">
            <a:extLst>
              <a:ext uri="{FF2B5EF4-FFF2-40B4-BE49-F238E27FC236}">
                <a16:creationId xmlns="" xmlns:a16="http://schemas.microsoft.com/office/drawing/2014/main" id="{B45E8555-DFEA-636A-D850-A6993CE3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52922"/>
              </a:clrFrom>
              <a:clrTo>
                <a:srgbClr val="252922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681" y="1380066"/>
            <a:ext cx="2509021" cy="167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зображение выглядит как круг, Графика, Красочность, искусство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9C08C0EF-941F-5843-55D7-7A9C26F93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43" y="1135722"/>
            <a:ext cx="2164376" cy="2164376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49853E1A-201D-A402-F31B-BB4075B7AB01}"/>
              </a:ext>
            </a:extLst>
          </p:cNvPr>
          <p:cNvSpPr txBox="1">
            <a:spLocks/>
          </p:cNvSpPr>
          <p:nvPr/>
        </p:nvSpPr>
        <p:spPr bwMode="auto">
          <a:xfrm>
            <a:off x="2709069" y="847817"/>
            <a:ext cx="6773863" cy="16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0014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Федеральное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государственное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бюджетное научное учреждение  «Донецкий физико-технический институт им. А.А. Галкина»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0014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lang="ru-RU" altLang="ru-RU" sz="1600" b="1" u="sng" dirty="0" smtClean="0">
              <a:latin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0014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ru-RU" altLang="ru-RU" sz="1600" b="1" u="sng" dirty="0" smtClean="0">
                <a:latin typeface="Arial"/>
              </a:rPr>
              <a:t>Лаборатория </a:t>
            </a:r>
            <a:r>
              <a:rPr lang="ru-RU" altLang="ru-RU" sz="1600" b="1" u="sng" dirty="0">
                <a:latin typeface="Arial"/>
              </a:rPr>
              <a:t>Новых функциональных материалов</a:t>
            </a:r>
            <a:endParaRPr kumimoji="0" lang="ru-RU" altLang="ru-RU" sz="2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99" y="182880"/>
            <a:ext cx="6225936" cy="777224"/>
          </a:xfrm>
        </p:spPr>
        <p:txBody>
          <a:bodyPr/>
          <a:lstStyle/>
          <a:p>
            <a:r>
              <a:rPr lang="ru-RU" dirty="0" smtClean="0"/>
              <a:t>Твердость по </a:t>
            </a:r>
            <a:r>
              <a:rPr lang="ru-RU" dirty="0" err="1" smtClean="0"/>
              <a:t>Виккерсу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1" name="Рисунок 6"/>
          <p:cNvPicPr>
            <a:picLocks noChangeAspect="1" noChangeArrowheads="1"/>
          </p:cNvPicPr>
          <p:nvPr/>
        </p:nvPicPr>
        <p:blipFill>
          <a:blip r:embed="rId2"/>
          <a:srcRect l="8255" t="10394" r="7310" b="5376"/>
          <a:stretch>
            <a:fillRect/>
          </a:stretch>
        </p:blipFill>
        <p:spPr bwMode="auto">
          <a:xfrm>
            <a:off x="1775520" y="1268760"/>
            <a:ext cx="7513529" cy="549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352584" y="5733256"/>
            <a:ext cx="839416" cy="1047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9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748" y="172629"/>
            <a:ext cx="9692640" cy="686976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032234"/>
            <a:ext cx="10450004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керамике на основе диоксида циркония при легировании оксидами кремния и алюминия наблюдается образование гибридных компонентов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циркона.</a:t>
            </a:r>
          </a:p>
          <a:p>
            <a:pPr marL="0" lvl="3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Протонное облучение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привело к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фазового состава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исследованных образцов.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 двоякий механизм воздействия протонного облучения: изменение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зарядового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состояния поверхности керамики; структурные преобразования поверхности под действием высокоэнергетических частиц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увеличения пористости облученных образцов произошло снижение их плотности и твердости по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Виккерсу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001388" y="5445224"/>
            <a:ext cx="1190612" cy="1335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9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9FB00-CF58-9D44-671F-8D182972B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43050"/>
            <a:ext cx="12192000" cy="2503783"/>
          </a:xfrm>
        </p:spPr>
        <p:txBody>
          <a:bodyPr>
            <a:noAutofit/>
          </a:bodyPr>
          <a:lstStyle/>
          <a:p>
            <a:pPr algn="ctr"/>
            <a:r>
              <a:rPr lang="ru-RU" sz="6600" b="1" kern="0" dirty="0" smtClean="0">
                <a:effectLst/>
                <a:latin typeface="Century Schoolbook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 за внимание!</a:t>
            </a:r>
            <a:endParaRPr lang="ru-RU" sz="41300" dirty="0">
              <a:latin typeface="Century Schoolbook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14" y="65499"/>
            <a:ext cx="10117159" cy="686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Керамика на основе диоксида циркония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8362125"/>
              </p:ext>
            </p:extLst>
          </p:nvPr>
        </p:nvGraphicFramePr>
        <p:xfrm>
          <a:off x="1442657" y="5013176"/>
          <a:ext cx="8939622" cy="1374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073"/>
                <a:gridCol w="2358086"/>
                <a:gridCol w="1057833"/>
                <a:gridCol w="4729630"/>
              </a:tblGrid>
              <a:tr h="458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ZrO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мол.%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→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полностью тетрагональная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керамика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→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дисперсное упрочнение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керамики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HfO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→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твердый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раствор замещения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5306851"/>
              </p:ext>
            </p:extLst>
          </p:nvPr>
        </p:nvGraphicFramePr>
        <p:xfrm>
          <a:off x="1391834" y="838340"/>
          <a:ext cx="8712967" cy="130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021"/>
                <a:gridCol w="2904021"/>
                <a:gridCol w="2904925"/>
              </a:tblGrid>
              <a:tr h="3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Моноклинная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Тетрагональная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Кубическая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&lt; 1100°C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1100 – 2380°C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2380 – 2710°C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≠ b ≠ c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α = γ = 90°, β ≠ 90°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= b ≠ c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α = β = γ = 90°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= b = c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α = β = γ = 90°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/>
          <p:nvPr/>
        </p:nvPicPr>
        <p:blipFill>
          <a:blip r:embed="rId2"/>
          <a:stretch>
            <a:fillRect/>
          </a:stretch>
        </p:blipFill>
        <p:spPr>
          <a:xfrm>
            <a:off x="1919536" y="2197017"/>
            <a:ext cx="1512168" cy="187200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799854" y="2245542"/>
            <a:ext cx="1944000" cy="187200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/>
          <a:stretch>
            <a:fillRect/>
          </a:stretch>
        </p:blipFill>
        <p:spPr>
          <a:xfrm>
            <a:off x="7680176" y="2193564"/>
            <a:ext cx="1944000" cy="1879893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023902" y="4193296"/>
            <a:ext cx="9692640" cy="6869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Исследуемая керамика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424592" y="5805264"/>
            <a:ext cx="767408" cy="975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9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86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3432" y="1508745"/>
            <a:ext cx="940340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ель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данной работы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/>
              <a:t>исследование процессов структурообразования в </a:t>
            </a:r>
            <a:r>
              <a:rPr lang="ru-RU" sz="2000" dirty="0" smtClean="0"/>
              <a:t>оксидной керамической системе </a:t>
            </a:r>
            <a:r>
              <a:rPr lang="en-US" sz="2000" dirty="0" err="1" smtClean="0"/>
              <a:t>Zr</a:t>
            </a:r>
            <a:r>
              <a:rPr lang="ru-RU" sz="2000" dirty="0" smtClean="0"/>
              <a:t>-</a:t>
            </a:r>
            <a:r>
              <a:rPr lang="en-US" sz="2000" dirty="0" smtClean="0"/>
              <a:t>Si</a:t>
            </a:r>
            <a:r>
              <a:rPr lang="ru-RU" sz="2000" dirty="0" smtClean="0"/>
              <a:t>-</a:t>
            </a:r>
            <a:r>
              <a:rPr lang="en-US" sz="2000" dirty="0" smtClean="0"/>
              <a:t>Al</a:t>
            </a:r>
            <a:r>
              <a:rPr lang="ru-RU" sz="2000" dirty="0" smtClean="0"/>
              <a:t>, а также </a:t>
            </a:r>
            <a:r>
              <a:rPr lang="ru-RU" sz="2000" dirty="0" smtClean="0"/>
              <a:t>анализ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влияния протонного облучения дозой 1·10</a:t>
            </a:r>
            <a:r>
              <a:rPr lang="ru-RU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ед/см</a:t>
            </a:r>
            <a:r>
              <a:rPr lang="ru-RU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с энергией 2 МэВ на структуру и свойства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материала. 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dirty="0"/>
              <a:t>В работе исследовалась керамика на основе </a:t>
            </a:r>
            <a:r>
              <a:rPr lang="ru-RU" sz="2000" dirty="0" err="1"/>
              <a:t>нанопорошков</a:t>
            </a:r>
            <a:r>
              <a:rPr lang="ru-RU" sz="2000" dirty="0"/>
              <a:t> состава </a:t>
            </a:r>
            <a:r>
              <a:rPr lang="en-US" sz="2000" b="1" dirty="0" err="1"/>
              <a:t>ZrO</a:t>
            </a:r>
            <a:r>
              <a:rPr lang="ru-RU" sz="2000" b="1" baseline="-25000" dirty="0"/>
              <a:t>2 </a:t>
            </a:r>
            <a:r>
              <a:rPr lang="ru-RU" sz="2000" b="1" dirty="0"/>
              <a:t>+ 3 мол.% </a:t>
            </a:r>
            <a:r>
              <a:rPr lang="en-US" sz="2000" b="1" dirty="0"/>
              <a:t>Y</a:t>
            </a:r>
            <a:r>
              <a:rPr lang="ru-RU" sz="2000" b="1" baseline="-25000" dirty="0"/>
              <a:t>2</a:t>
            </a:r>
            <a:r>
              <a:rPr lang="en-US" sz="2000" b="1" dirty="0"/>
              <a:t>O</a:t>
            </a:r>
            <a:r>
              <a:rPr lang="ru-RU" sz="2000" b="1" baseline="-25000" dirty="0"/>
              <a:t>3 </a:t>
            </a:r>
            <a:r>
              <a:rPr lang="ru-RU" sz="2000" b="1" dirty="0"/>
              <a:t>+ 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вес.% </a:t>
            </a:r>
            <a:r>
              <a:rPr lang="en-US" sz="2000" b="1" dirty="0" err="1" smtClean="0"/>
              <a:t>SiO</a:t>
            </a:r>
            <a:r>
              <a:rPr lang="ru-RU" sz="2000" b="1" baseline="-25000" dirty="0"/>
              <a:t>2 </a:t>
            </a:r>
            <a:r>
              <a:rPr lang="ru-RU" sz="2000" b="1" dirty="0"/>
              <a:t>+ 2 вес.% </a:t>
            </a:r>
            <a:r>
              <a:rPr lang="en-US" sz="2000" b="1" dirty="0"/>
              <a:t>Al</a:t>
            </a:r>
            <a:r>
              <a:rPr lang="ru-RU" sz="2000" b="1" baseline="-25000" dirty="0"/>
              <a:t>2</a:t>
            </a:r>
            <a:r>
              <a:rPr lang="en-US" sz="2000" b="1" dirty="0"/>
              <a:t>O</a:t>
            </a:r>
            <a:r>
              <a:rPr lang="ru-RU" sz="2000" b="1" baseline="-25000" dirty="0"/>
              <a:t>3</a:t>
            </a:r>
            <a:r>
              <a:rPr lang="ru-RU" sz="2000" dirty="0"/>
              <a:t>, где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ru-RU" sz="2000" dirty="0"/>
              <a:t>= 3, 5, 7, </a:t>
            </a:r>
            <a:r>
              <a:rPr lang="ru-RU" sz="2000" dirty="0" smtClean="0"/>
              <a:t>9. Полученные системы кратко будем называть </a:t>
            </a:r>
            <a:r>
              <a:rPr lang="en-US" sz="2000" b="1" dirty="0" err="1" smtClean="0"/>
              <a:t>YSZ</a:t>
            </a:r>
            <a:r>
              <a:rPr lang="en-US" sz="2000" b="1" i="1" dirty="0" err="1" smtClean="0"/>
              <a:t>n</a:t>
            </a:r>
            <a:r>
              <a:rPr lang="en-US" sz="2000" b="1" dirty="0" err="1" smtClean="0"/>
              <a:t>Si</a:t>
            </a:r>
            <a:r>
              <a:rPr lang="ru-RU" sz="2000" b="1" dirty="0"/>
              <a:t>2</a:t>
            </a:r>
            <a:r>
              <a:rPr lang="en-US" sz="2000" b="1" dirty="0" smtClean="0"/>
              <a:t>Al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ru-RU" sz="2000" dirty="0"/>
              <a:t>= 3, 5, 7, 9</a:t>
            </a:r>
            <a:r>
              <a:rPr lang="ru-RU" sz="2000" dirty="0" smtClean="0"/>
              <a:t>).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352584" y="5805264"/>
            <a:ext cx="839416" cy="975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12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авнобедренный треугольник 22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1F57D2-FE0A-6F8E-14BA-F686B85C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64" y="0"/>
            <a:ext cx="9692640" cy="768977"/>
          </a:xfrm>
        </p:spPr>
        <p:txBody>
          <a:bodyPr>
            <a:normAutofit/>
          </a:bodyPr>
          <a:lstStyle/>
          <a:p>
            <a:r>
              <a:rPr lang="ru-RU" sz="4000" dirty="0"/>
              <a:t>Материалы и методы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836" y="857232"/>
            <a:ext cx="2882096" cy="2286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Синтез</a:t>
            </a:r>
            <a:r>
              <a:rPr lang="ru-RU" dirty="0" smtClean="0">
                <a:solidFill>
                  <a:schemeClr val="tx1"/>
                </a:solidFill>
              </a:rPr>
              <a:t> методом </a:t>
            </a:r>
            <a:r>
              <a:rPr lang="ru-RU" b="1" dirty="0" smtClean="0">
                <a:solidFill>
                  <a:srgbClr val="C00000"/>
                </a:solidFill>
              </a:rPr>
              <a:t>химического соосаждения </a:t>
            </a:r>
            <a:r>
              <a:rPr lang="ru-RU" dirty="0" smtClean="0">
                <a:solidFill>
                  <a:schemeClr val="tx1"/>
                </a:solidFill>
              </a:rPr>
              <a:t>из растворов солей </a:t>
            </a:r>
            <a:r>
              <a:rPr lang="en-US" dirty="0" smtClean="0">
                <a:solidFill>
                  <a:schemeClr val="tx1"/>
                </a:solidFill>
              </a:rPr>
              <a:t>ZrOCl</a:t>
            </a:r>
            <a:r>
              <a:rPr lang="ru-RU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•</a:t>
            </a:r>
            <a:r>
              <a:rPr lang="ru-RU" dirty="0" smtClean="0">
                <a:solidFill>
                  <a:schemeClr val="tx1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ru-RU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Y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NO</a:t>
            </a:r>
            <a:r>
              <a:rPr lang="ru-RU" baseline="-25000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baseline="-25000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  и </a:t>
            </a:r>
            <a:r>
              <a:rPr lang="en-US" dirty="0" err="1" smtClean="0">
                <a:solidFill>
                  <a:schemeClr val="tx1"/>
                </a:solidFill>
              </a:rPr>
              <a:t>AlCl</a:t>
            </a:r>
            <a:r>
              <a:rPr lang="ru-RU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•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ru-RU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ru-RU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SiF</a:t>
            </a:r>
            <a:r>
              <a:rPr lang="ru-RU" baseline="-25000" dirty="0" smtClean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 smtClean="0">
                <a:solidFill>
                  <a:schemeClr val="tx1"/>
                </a:solidFill>
              </a:rPr>
              <a:t>комнатной температуре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084" y="3357562"/>
            <a:ext cx="3571900" cy="33575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50000"/>
            </a:pPr>
            <a:r>
              <a:rPr lang="ru-RU" b="1" dirty="0" smtClean="0">
                <a:solidFill>
                  <a:srgbClr val="C00000"/>
                </a:solidFill>
              </a:rPr>
              <a:t>Проведение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РФА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дифрактометре</a:t>
            </a:r>
            <a:r>
              <a:rPr lang="ru-RU" dirty="0" smtClean="0">
                <a:solidFill>
                  <a:schemeClr val="tx1"/>
                </a:solidFill>
              </a:rPr>
              <a:t> ДРОН-3М в </a:t>
            </a:r>
            <a:r>
              <a:rPr lang="en-US" dirty="0" err="1" smtClean="0">
                <a:solidFill>
                  <a:schemeClr val="tx1"/>
                </a:solidFill>
              </a:rPr>
              <a:t>CuKα</a:t>
            </a:r>
            <a:r>
              <a:rPr lang="ru-RU" dirty="0" smtClean="0">
                <a:solidFill>
                  <a:schemeClr val="tx1"/>
                </a:solidFill>
              </a:rPr>
              <a:t>‒излучении;</a:t>
            </a:r>
          </a:p>
          <a:p>
            <a:pPr algn="ctr">
              <a:buSzPct val="150000"/>
            </a:pPr>
            <a:r>
              <a:rPr lang="ru-RU" b="1" dirty="0" smtClean="0">
                <a:solidFill>
                  <a:srgbClr val="C00000"/>
                </a:solidFill>
              </a:rPr>
              <a:t>Определение </a:t>
            </a:r>
            <a:r>
              <a:rPr lang="en-US" b="1" dirty="0" smtClean="0">
                <a:solidFill>
                  <a:srgbClr val="C00000"/>
                </a:solidFill>
              </a:rPr>
              <a:t>ρ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en-US" b="1" dirty="0" smtClean="0">
                <a:solidFill>
                  <a:srgbClr val="C00000"/>
                </a:solidFill>
              </a:rPr>
              <a:t>ε</a:t>
            </a:r>
            <a:r>
              <a:rPr lang="ru-RU" dirty="0" smtClean="0">
                <a:solidFill>
                  <a:schemeClr val="tx1"/>
                </a:solidFill>
              </a:rPr>
              <a:t> методом гидростатического взвешивания;</a:t>
            </a:r>
          </a:p>
          <a:p>
            <a:pPr algn="ctr">
              <a:buSzPct val="150000"/>
            </a:pPr>
            <a:r>
              <a:rPr lang="ru-RU" b="1" dirty="0" smtClean="0">
                <a:solidFill>
                  <a:srgbClr val="C00000"/>
                </a:solidFill>
              </a:rPr>
              <a:t>Измерение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Hv</a:t>
            </a:r>
            <a:r>
              <a:rPr lang="ru-RU" dirty="0" smtClean="0">
                <a:solidFill>
                  <a:schemeClr val="tx1"/>
                </a:solidFill>
              </a:rPr>
              <a:t> на твердомере ТП‒7Р‒1 с  нагрузкой 30 кгс;</a:t>
            </a:r>
          </a:p>
          <a:p>
            <a:pPr algn="ctr">
              <a:buSzPct val="150000"/>
            </a:pPr>
            <a:r>
              <a:rPr lang="ru-RU" b="1" dirty="0" smtClean="0">
                <a:solidFill>
                  <a:srgbClr val="C00000"/>
                </a:solidFill>
              </a:rPr>
              <a:t>Изучение структуры </a:t>
            </a:r>
            <a:r>
              <a:rPr lang="ru-RU" dirty="0" smtClean="0">
                <a:solidFill>
                  <a:schemeClr val="tx1"/>
                </a:solidFill>
              </a:rPr>
              <a:t>поверхности на </a:t>
            </a:r>
            <a:r>
              <a:rPr lang="ru-RU" b="1" dirty="0" smtClean="0">
                <a:solidFill>
                  <a:srgbClr val="C00000"/>
                </a:solidFill>
              </a:rPr>
              <a:t>СЭМ</a:t>
            </a:r>
            <a:r>
              <a:rPr lang="ru-RU" dirty="0" smtClean="0">
                <a:solidFill>
                  <a:schemeClr val="tx1"/>
                </a:solidFill>
              </a:rPr>
              <a:t> JEOL JSM 6510lv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38612" y="1285860"/>
            <a:ext cx="2882096" cy="14287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Кристаллизация</a:t>
            </a:r>
            <a:r>
              <a:rPr lang="ru-RU" dirty="0" smtClean="0">
                <a:solidFill>
                  <a:schemeClr val="tx1"/>
                </a:solidFill>
              </a:rPr>
              <a:t> порошков на воздухе в течение 2 часов при 1000°С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3322" y="4143380"/>
            <a:ext cx="3071834" cy="200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Облучение</a:t>
            </a:r>
            <a:r>
              <a:rPr lang="ru-RU" dirty="0" smtClean="0">
                <a:solidFill>
                  <a:schemeClr val="tx1"/>
                </a:solidFill>
              </a:rPr>
              <a:t> образцов на электростатическом ускорителе ЭГ-5, мощность дозы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</a:rPr>
              <a:t>p</a:t>
            </a:r>
            <a:r>
              <a:rPr lang="ru-RU" dirty="0" smtClean="0">
                <a:solidFill>
                  <a:schemeClr val="tx1"/>
                </a:solidFill>
              </a:rPr>
              <a:t> = 1∙10</a:t>
            </a:r>
            <a:r>
              <a:rPr lang="ru-RU" baseline="30000" dirty="0" smtClean="0">
                <a:solidFill>
                  <a:schemeClr val="tx1"/>
                </a:solidFill>
              </a:rPr>
              <a:t>17 </a:t>
            </a:r>
            <a:r>
              <a:rPr lang="ru-RU" dirty="0" err="1" smtClean="0">
                <a:solidFill>
                  <a:schemeClr val="tx1"/>
                </a:solidFill>
              </a:rPr>
              <a:t>ед</a:t>
            </a:r>
            <a:r>
              <a:rPr lang="ru-RU" dirty="0" smtClean="0">
                <a:solidFill>
                  <a:schemeClr val="tx1"/>
                </a:solidFill>
              </a:rPr>
              <a:t>/см</a:t>
            </a:r>
            <a:r>
              <a:rPr lang="ru-RU" baseline="30000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 энергией 2 МэВ, в течение 18 ч.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38612" y="3000372"/>
            <a:ext cx="2882096" cy="10928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Проведение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РФА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дифрактометре</a:t>
            </a:r>
            <a:r>
              <a:rPr lang="ru-RU" dirty="0" smtClean="0">
                <a:solidFill>
                  <a:schemeClr val="tx1"/>
                </a:solidFill>
              </a:rPr>
              <a:t>    ДРОН-3М в </a:t>
            </a:r>
            <a:r>
              <a:rPr lang="en-US" dirty="0" err="1" smtClean="0">
                <a:solidFill>
                  <a:schemeClr val="tx1"/>
                </a:solidFill>
              </a:rPr>
              <a:t>CuKα</a:t>
            </a:r>
            <a:r>
              <a:rPr lang="ru-RU" dirty="0" smtClean="0">
                <a:solidFill>
                  <a:schemeClr val="tx1"/>
                </a:solidFill>
              </a:rPr>
              <a:t>‒излучении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6" idx="3"/>
            <a:endCxn id="14" idx="1"/>
          </p:cNvCxnSpPr>
          <p:nvPr/>
        </p:nvCxnSpPr>
        <p:spPr>
          <a:xfrm>
            <a:off x="3405932" y="2000240"/>
            <a:ext cx="8326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2"/>
            <a:endCxn id="17" idx="0"/>
          </p:cNvCxnSpPr>
          <p:nvPr/>
        </p:nvCxnSpPr>
        <p:spPr>
          <a:xfrm rot="5400000">
            <a:off x="5536784" y="2857495"/>
            <a:ext cx="2857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3"/>
            <a:endCxn id="13" idx="1"/>
          </p:cNvCxnSpPr>
          <p:nvPr/>
        </p:nvCxnSpPr>
        <p:spPr>
          <a:xfrm>
            <a:off x="7120708" y="2000240"/>
            <a:ext cx="9755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6" idx="1"/>
          </p:cNvCxnSpPr>
          <p:nvPr/>
        </p:nvCxnSpPr>
        <p:spPr>
          <a:xfrm rot="10800000">
            <a:off x="3738546" y="5143512"/>
            <a:ext cx="37147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096264" y="714356"/>
            <a:ext cx="3071834" cy="2571768"/>
            <a:chOff x="8093142" y="500041"/>
            <a:chExt cx="3071834" cy="257176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093142" y="500041"/>
              <a:ext cx="3071834" cy="25717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Формование керамики </a:t>
              </a:r>
              <a:r>
                <a:rPr lang="ru-RU" dirty="0" smtClean="0">
                  <a:solidFill>
                    <a:schemeClr val="tx1"/>
                  </a:solidFill>
                </a:rPr>
                <a:t>в форме таблеток     15 мм, высотой 3 мм в стальных пресс-формах с нагрузкой 50 МПа с дальнейшей обработкой ВГД = 400 МПа и спеканием на воздухе при Т = 1500°С, 1 ч.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10307720" y="857231"/>
              <a:ext cx="250034" cy="285752"/>
              <a:chOff x="9551514" y="992697"/>
              <a:chExt cx="250034" cy="285752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grpSpPr>
          <p:sp>
            <p:nvSpPr>
              <p:cNvPr id="46" name="Овал 45"/>
              <p:cNvSpPr/>
              <p:nvPr/>
            </p:nvSpPr>
            <p:spPr>
              <a:xfrm>
                <a:off x="9622952" y="1064135"/>
                <a:ext cx="135532" cy="145618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9533655" y="1010556"/>
                <a:ext cx="285752" cy="250034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6" name="Прямая со стрелкой 95"/>
          <p:cNvCxnSpPr>
            <a:stCxn id="13" idx="2"/>
            <a:endCxn id="16" idx="0"/>
          </p:cNvCxnSpPr>
          <p:nvPr/>
        </p:nvCxnSpPr>
        <p:spPr>
          <a:xfrm rot="5400000">
            <a:off x="8882082" y="3393281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352584" y="5805264"/>
            <a:ext cx="839416" cy="975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4550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5AFC2D-D07B-94FA-28F5-ABC6644B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64" y="142852"/>
            <a:ext cx="10002048" cy="777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Фазовый состав порошков и керамики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091" t="8333" r="12500" b="5544"/>
          <a:stretch/>
        </p:blipFill>
        <p:spPr>
          <a:xfrm>
            <a:off x="5002463" y="1142985"/>
            <a:ext cx="5974828" cy="502232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5266905"/>
              </p:ext>
            </p:extLst>
          </p:nvPr>
        </p:nvGraphicFramePr>
        <p:xfrm>
          <a:off x="407368" y="2060848"/>
          <a:ext cx="4176464" cy="347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448272"/>
              </a:tblGrid>
              <a:tr h="83496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Порошки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 - ZrO</a:t>
                      </a:r>
                      <a:r>
                        <a:rPr lang="en-US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9386"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Керамика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 - ZrO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4961">
                <a:tc v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-1.5%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 - ZrO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4961">
                <a:tc v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2-7.5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% 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ZrSiO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352584" y="5733256"/>
            <a:ext cx="839416" cy="1047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06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834788" cy="63434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Дифрактограммы</a:t>
            </a:r>
            <a:r>
              <a:rPr lang="ru-RU" dirty="0" smtClean="0"/>
              <a:t> до и после облучения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Рисунок 8"/>
          <p:cNvPicPr>
            <a:picLocks noChangeAspect="1" noChangeArrowheads="1"/>
          </p:cNvPicPr>
          <p:nvPr/>
        </p:nvPicPr>
        <p:blipFill>
          <a:blip r:embed="rId2"/>
          <a:srcRect l="5994" t="9412" r="13293" b="3729"/>
          <a:stretch>
            <a:fillRect/>
          </a:stretch>
        </p:blipFill>
        <p:spPr bwMode="auto">
          <a:xfrm>
            <a:off x="191344" y="1142985"/>
            <a:ext cx="5641303" cy="434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1304590"/>
              </p:ext>
            </p:extLst>
          </p:nvPr>
        </p:nvGraphicFramePr>
        <p:xfrm>
          <a:off x="2754705" y="5643566"/>
          <a:ext cx="6556364" cy="877546"/>
        </p:xfrm>
        <a:graphic>
          <a:graphicData uri="http://schemas.openxmlformats.org/drawingml/2006/table">
            <a:tbl>
              <a:tblPr/>
              <a:tblGrid>
                <a:gridCol w="1134028"/>
                <a:gridCol w="1355584"/>
                <a:gridCol w="1355584"/>
                <a:gridCol w="1355584"/>
                <a:gridCol w="1355584"/>
              </a:tblGrid>
              <a:tr h="197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entury Schoolbook" pitchFamily="18" charset="0"/>
                          <a:ea typeface="Calibri"/>
                          <a:cs typeface="Times New Roman"/>
                        </a:rPr>
                        <a:t>Система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YSZ3Si2Al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YSZ5Si2Al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YSZ7Si2Al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entury Schoolbook" pitchFamily="18" charset="0"/>
                          <a:ea typeface="Calibri"/>
                          <a:cs typeface="Times New Roman"/>
                        </a:rPr>
                        <a:t>YSZ9Si2Al</a:t>
                      </a:r>
                      <a:endParaRPr lang="ru-RU" sz="18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6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Century Schoolbook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20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</a:t>
                      </a:r>
                      <a:r>
                        <a:rPr lang="ru-RU" sz="1800" dirty="0" smtClean="0">
                          <a:latin typeface="Century Schoolbook" pitchFamily="18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ГПа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-2.28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-2.00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-0.93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-0.71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392" y="1662092"/>
            <a:ext cx="3886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993020" y="2444674"/>
            <a:ext cx="52476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/>
              <a:t>σ</a:t>
            </a:r>
            <a:r>
              <a:rPr lang="ru-RU" baseline="-25000" dirty="0" smtClean="0"/>
              <a:t>ср </a:t>
            </a:r>
            <a:r>
              <a:rPr lang="ru-RU" dirty="0" smtClean="0">
                <a:cs typeface="Times New Roman" pitchFamily="18" charset="0"/>
              </a:rPr>
              <a:t>- величина м</a:t>
            </a:r>
            <a:r>
              <a:rPr lang="ru-RU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акронапряжений;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= 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205 ГПа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модуль Юнга;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µ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= 0,29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коэффициент Пуассона;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межплоскостные расстояния рефлекса (222) в облучённой и необлучённой керамике, соответственно.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352584" y="5733256"/>
            <a:ext cx="839416" cy="1047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9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088140"/>
              </p:ext>
            </p:extLst>
          </p:nvPr>
        </p:nvGraphicFramePr>
        <p:xfrm>
          <a:off x="1023902" y="2670886"/>
          <a:ext cx="9572695" cy="1234440"/>
        </p:xfrm>
        <a:graphic>
          <a:graphicData uri="http://schemas.openxmlformats.org/drawingml/2006/table">
            <a:tbl>
              <a:tblPr/>
              <a:tblGrid>
                <a:gridCol w="2922959"/>
                <a:gridCol w="1662434"/>
                <a:gridCol w="1662434"/>
                <a:gridCol w="1662434"/>
                <a:gridCol w="1662434"/>
              </a:tblGrid>
              <a:tr h="542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Полуширина </a:t>
                      </a:r>
                      <a:r>
                        <a:rPr lang="ru-RU" sz="1800" dirty="0" smtClean="0">
                          <a:latin typeface="Century Schoolbook" pitchFamily="18" charset="0"/>
                          <a:ea typeface="Calibri"/>
                          <a:cs typeface="Times New Roman"/>
                        </a:rPr>
                        <a:t>β (</a:t>
                      </a: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222), рад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YSZ3Si2Al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YSZ5Si2Al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entury Schoolbook" pitchFamily="18" charset="0"/>
                          <a:ea typeface="Calibri"/>
                          <a:cs typeface="Times New Roman"/>
                        </a:rPr>
                        <a:t>YSZ7Si2Al</a:t>
                      </a:r>
                      <a:endParaRPr lang="ru-RU" sz="18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entury Schoolbook" pitchFamily="18" charset="0"/>
                          <a:ea typeface="Calibri"/>
                          <a:cs typeface="Times New Roman"/>
                        </a:rPr>
                        <a:t>YSZ9Si2Al</a:t>
                      </a:r>
                      <a:endParaRPr lang="ru-RU" sz="18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До облучения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3,05·10</a:t>
                      </a:r>
                      <a:r>
                        <a:rPr lang="ru-RU" sz="1800" baseline="300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3,92·10</a:t>
                      </a:r>
                      <a:r>
                        <a:rPr lang="ru-RU" sz="1800" baseline="300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3,81·10</a:t>
                      </a:r>
                      <a:r>
                        <a:rPr lang="ru-RU" sz="1800" baseline="300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entury Schoolbook" pitchFamily="18" charset="0"/>
                          <a:ea typeface="Calibri"/>
                          <a:cs typeface="Times New Roman"/>
                        </a:rPr>
                        <a:t>3,71·10</a:t>
                      </a:r>
                      <a:r>
                        <a:rPr lang="ru-RU" sz="1800" baseline="30000">
                          <a:latin typeface="Century Schoolbook" pitchFamily="18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8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entury Schoolbook" pitchFamily="18" charset="0"/>
                          <a:ea typeface="Calibri"/>
                          <a:cs typeface="Times New Roman"/>
                        </a:rPr>
                        <a:t>После облучения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2,83·10</a:t>
                      </a:r>
                      <a:r>
                        <a:rPr lang="ru-RU" sz="1800" baseline="300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3,40·10</a:t>
                      </a:r>
                      <a:r>
                        <a:rPr lang="ru-RU" sz="1800" baseline="300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3,23·10</a:t>
                      </a:r>
                      <a:r>
                        <a:rPr lang="ru-RU" sz="1800" baseline="300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3,05·10</a:t>
                      </a:r>
                      <a:r>
                        <a:rPr lang="ru-RU" sz="1800" baseline="300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11424" y="1352921"/>
            <a:ext cx="10042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Значения </a:t>
            </a:r>
            <a:r>
              <a:rPr lang="ru-RU" dirty="0"/>
              <a:t>полуширины </a:t>
            </a:r>
            <a:r>
              <a:rPr lang="ru-RU" dirty="0" smtClean="0">
                <a:latin typeface="Century Schoolbook" pitchFamily="18" charset="0"/>
                <a:ea typeface="Calibri"/>
                <a:cs typeface="Times New Roman"/>
              </a:rPr>
              <a:t>β (</a:t>
            </a:r>
            <a:r>
              <a:rPr lang="en-US" dirty="0"/>
              <a:t>FWHM</a:t>
            </a:r>
            <a:r>
              <a:rPr lang="ru-RU" dirty="0" smtClean="0">
                <a:latin typeface="Century Schoolbook" pitchFamily="18" charset="0"/>
                <a:ea typeface="Calibri"/>
                <a:cs typeface="Times New Roman"/>
              </a:rPr>
              <a:t>) </a:t>
            </a:r>
            <a:r>
              <a:rPr lang="ru-RU" dirty="0" smtClean="0"/>
              <a:t>дифракционного </a:t>
            </a:r>
            <a:r>
              <a:rPr lang="ru-RU" dirty="0"/>
              <a:t>пика (222) керамики составов </a:t>
            </a:r>
            <a:r>
              <a:rPr lang="en-US" dirty="0" err="1"/>
              <a:t>YSZnSi</a:t>
            </a:r>
            <a:r>
              <a:rPr lang="ru-RU" dirty="0"/>
              <a:t>2</a:t>
            </a:r>
            <a:r>
              <a:rPr lang="en-US" dirty="0"/>
              <a:t>Al</a:t>
            </a:r>
            <a:r>
              <a:rPr lang="ru-RU" dirty="0"/>
              <a:t> </a:t>
            </a:r>
            <a:r>
              <a:rPr lang="ru-RU" dirty="0" smtClean="0"/>
              <a:t>до и после </a:t>
            </a:r>
            <a:r>
              <a:rPr lang="ru-RU" dirty="0"/>
              <a:t>облучения </a:t>
            </a:r>
            <a:r>
              <a:rPr lang="ru-RU" dirty="0" smtClean="0"/>
              <a:t>протонами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388" y="505997"/>
            <a:ext cx="7471068" cy="634348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Расчет</a:t>
            </a:r>
            <a:r>
              <a:rPr lang="ru-RU" dirty="0" smtClean="0"/>
              <a:t> </a:t>
            </a:r>
            <a:r>
              <a:rPr lang="ru-RU" sz="4900" dirty="0" smtClean="0"/>
              <a:t>микронапряжений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1434" y="4422349"/>
            <a:ext cx="8516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* </a:t>
            </a:r>
            <a:r>
              <a:rPr lang="en-US" dirty="0" smtClean="0"/>
              <a:t>FWHM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full width at half maximum</a:t>
            </a:r>
            <a:r>
              <a:rPr lang="ru-RU" dirty="0"/>
              <a:t>) – полная ширина дифракционного пика (222) на половине высоты</a:t>
            </a:r>
            <a:endParaRPr lang="ru-RU" dirty="0"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352584" y="5733256"/>
            <a:ext cx="839416" cy="1047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9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030" y="-107038"/>
            <a:ext cx="8055373" cy="848948"/>
          </a:xfrm>
        </p:spPr>
        <p:txBody>
          <a:bodyPr>
            <a:normAutofit/>
          </a:bodyPr>
          <a:lstStyle/>
          <a:p>
            <a:r>
              <a:rPr lang="ru-RU" dirty="0" smtClean="0"/>
              <a:t>Микроструктура керамики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805699" y="4418044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57" name="Рисунок 522087130"/>
          <p:cNvPicPr>
            <a:picLocks noChangeAspect="1" noChangeArrowheads="1"/>
          </p:cNvPicPr>
          <p:nvPr/>
        </p:nvPicPr>
        <p:blipFill>
          <a:blip r:embed="rId2"/>
          <a:srcRect l="156" t="-720" r="-156" b="1248"/>
          <a:stretch>
            <a:fillRect/>
          </a:stretch>
        </p:blipFill>
        <p:spPr bwMode="auto">
          <a:xfrm>
            <a:off x="1203885" y="706963"/>
            <a:ext cx="3748067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Рисунок 959183200" descr="M:\старый винт\диск Д\облучённый гибрид\22.06.23\Zr3Y+5SiO2+2Al2O3_1500_x2500BE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2081" y="716548"/>
            <a:ext cx="3738606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Рисунок 998089350"/>
          <p:cNvPicPr>
            <a:picLocks noChangeAspect="1" noChangeArrowheads="1"/>
          </p:cNvPicPr>
          <p:nvPr/>
        </p:nvPicPr>
        <p:blipFill>
          <a:blip r:embed="rId4"/>
          <a:srcRect t="2" b="-304"/>
          <a:stretch>
            <a:fillRect/>
          </a:stretch>
        </p:blipFill>
        <p:spPr bwMode="auto">
          <a:xfrm>
            <a:off x="1184704" y="3589861"/>
            <a:ext cx="3768476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Рисунок 607688248" descr="M:\старый винт\диск Д\облучённый гибрид\22.06.23\Zr3Y+7SiO2+2Al2O3_1500_x2500BEI-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2081" y="3596396"/>
            <a:ext cx="3738605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5051886" y="3415446"/>
            <a:ext cx="1071570" cy="36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ZrSiO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3"/>
          <p:cNvCxnSpPr>
            <a:cxnSpLocks noChangeShapeType="1"/>
          </p:cNvCxnSpPr>
          <p:nvPr/>
        </p:nvCxnSpPr>
        <p:spPr bwMode="auto">
          <a:xfrm flipH="1">
            <a:off x="4579357" y="3838952"/>
            <a:ext cx="557910" cy="310128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10" name="Прямая со стрелкой 3"/>
          <p:cNvCxnSpPr>
            <a:cxnSpLocks noChangeShapeType="1"/>
          </p:cNvCxnSpPr>
          <p:nvPr/>
        </p:nvCxnSpPr>
        <p:spPr bwMode="auto">
          <a:xfrm flipV="1">
            <a:off x="5984603" y="2060848"/>
            <a:ext cx="654122" cy="1354599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11" name="Прямая со стрелкой 3"/>
          <p:cNvCxnSpPr>
            <a:cxnSpLocks noChangeShapeType="1"/>
          </p:cNvCxnSpPr>
          <p:nvPr/>
        </p:nvCxnSpPr>
        <p:spPr bwMode="auto">
          <a:xfrm flipH="1" flipV="1">
            <a:off x="4151784" y="3098776"/>
            <a:ext cx="1021179" cy="308357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3" name="Прямая со стрелкой 3"/>
          <p:cNvCxnSpPr>
            <a:cxnSpLocks noChangeShapeType="1"/>
          </p:cNvCxnSpPr>
          <p:nvPr/>
        </p:nvCxnSpPr>
        <p:spPr bwMode="auto">
          <a:xfrm>
            <a:off x="5983656" y="3784929"/>
            <a:ext cx="804815" cy="554650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57" name="Прямоугольник 56"/>
          <p:cNvSpPr/>
          <p:nvPr/>
        </p:nvSpPr>
        <p:spPr>
          <a:xfrm>
            <a:off x="6779259" y="6336821"/>
            <a:ext cx="240424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Century Schoolbook" pitchFamily="18" charset="0"/>
                <a:ea typeface="Calibri"/>
                <a:cs typeface="Times New Roman"/>
              </a:rPr>
              <a:t>После облучения</a:t>
            </a:r>
            <a:endParaRPr lang="ru-RU" sz="2000" b="1" dirty="0">
              <a:latin typeface="Century Schoolbook" pitchFamily="18" charset="0"/>
              <a:ea typeface="Calibri"/>
              <a:cs typeface="Times New Roman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96046" y="6332091"/>
            <a:ext cx="196374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Century Schoolbook" pitchFamily="18" charset="0"/>
                <a:ea typeface="Calibri"/>
                <a:cs typeface="Times New Roman"/>
              </a:rPr>
              <a:t>До облучения</a:t>
            </a:r>
            <a:endParaRPr lang="ru-RU" sz="2000" b="1" dirty="0">
              <a:latin typeface="Century Schoolbook" pitchFamily="18" charset="0"/>
              <a:ea typeface="Calibri"/>
              <a:cs typeface="Times New Roman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68792" y="742875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YSZ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Si</a:t>
            </a: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Al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36713" y="742875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YSZ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Si</a:t>
            </a: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Al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07475" y="3629910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YSZ</a:t>
            </a:r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</a:rPr>
              <a:t>Si</a:t>
            </a: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Al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393135" y="3624523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YSZ</a:t>
            </a:r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</a:rPr>
              <a:t>Si</a:t>
            </a: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Al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352584" y="5733256"/>
            <a:ext cx="839416" cy="1047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9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967" t="9117" r="6967" b="5295"/>
          <a:stretch>
            <a:fillRect/>
          </a:stretch>
        </p:blipFill>
        <p:spPr bwMode="auto">
          <a:xfrm>
            <a:off x="68576" y="1428736"/>
            <a:ext cx="5557374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7787" t="9412" r="6352" b="5000"/>
          <a:stretch>
            <a:fillRect/>
          </a:stretch>
        </p:blipFill>
        <p:spPr bwMode="auto">
          <a:xfrm>
            <a:off x="5735960" y="1428736"/>
            <a:ext cx="5521600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8" y="214290"/>
            <a:ext cx="10144924" cy="705786"/>
          </a:xfrm>
        </p:spPr>
        <p:txBody>
          <a:bodyPr/>
          <a:lstStyle/>
          <a:p>
            <a:r>
              <a:rPr lang="ru-RU" dirty="0" smtClean="0"/>
              <a:t>Плотность и пористость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810776" y="4429132"/>
            <a:ext cx="2381224" cy="2428868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10715648" y="-47616"/>
            <a:ext cx="1428736" cy="152396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0" y="0"/>
            <a:ext cx="1023902" cy="1142984"/>
          </a:xfrm>
          <a:prstGeom prst="triangle">
            <a:avLst>
              <a:gd name="adj" fmla="val 1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27260" y="5389650"/>
            <a:ext cx="178651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Century Schoolbook" pitchFamily="18" charset="0"/>
                <a:ea typeface="Calibri"/>
                <a:cs typeface="Times New Roman"/>
              </a:rPr>
              <a:t>До облучения</a:t>
            </a:r>
            <a:endParaRPr lang="ru-RU" b="1" dirty="0">
              <a:latin typeface="Century Schoolbook" pitchFamily="18" charset="0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01380" y="5389650"/>
            <a:ext cx="2181623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Century Schoolbook" pitchFamily="18" charset="0"/>
                <a:ea typeface="Calibri"/>
                <a:cs typeface="Times New Roman"/>
              </a:rPr>
              <a:t>После облучения</a:t>
            </a:r>
            <a:endParaRPr lang="ru-RU" b="1" dirty="0">
              <a:latin typeface="Century Schoolbook" pitchFamily="18" charset="0"/>
              <a:ea typeface="Calibri"/>
              <a:cs typeface="Times New Roman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761B99D-30EF-1EFE-9AB1-A196D1500955}"/>
              </a:ext>
            </a:extLst>
          </p:cNvPr>
          <p:cNvSpPr txBox="1">
            <a:spLocks/>
          </p:cNvSpPr>
          <p:nvPr/>
        </p:nvSpPr>
        <p:spPr>
          <a:xfrm>
            <a:off x="11352584" y="5733256"/>
            <a:ext cx="839416" cy="1047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9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556</Words>
  <Application>Microsoft Office PowerPoint</Application>
  <PresentationFormat>Произвольный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Вид</vt:lpstr>
      <vt:lpstr>СТРУКТУРООБРАЗОВАНИЕ ОКСИДНОЙ КЕРАМИЧЕСКОЙ СИСТЕМЫ Zr-Si-Al И ЕЁ РАДИАЦИОННАЯ УСТОЙЧИВОСТЬ</vt:lpstr>
      <vt:lpstr>Керамика на основе диоксида циркония</vt:lpstr>
      <vt:lpstr>Цель исследования</vt:lpstr>
      <vt:lpstr>Материалы и методы</vt:lpstr>
      <vt:lpstr>Фазовый состав порошков и керамики</vt:lpstr>
      <vt:lpstr>Дифрактограммы до и после облучения</vt:lpstr>
      <vt:lpstr>Расчет микронапряжений</vt:lpstr>
      <vt:lpstr>Микроструктура керамики</vt:lpstr>
      <vt:lpstr>Плотность и пористость</vt:lpstr>
      <vt:lpstr>Твердость по Виккерсу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СТРУКТУРООБРАЗОВАНИЕ ОКСИДНОЙ КЕРАМИЧЕСКОЙ СИСТЕМЫ Zr-Si-Al И ЕЁ РАДИАЦИОННАЯ УСТОЙЧИВОСТЬ</dc:title>
  <dc:creator>Данил</dc:creator>
  <cp:lastModifiedBy>Admin</cp:lastModifiedBy>
  <cp:revision>97</cp:revision>
  <dcterms:created xsi:type="dcterms:W3CDTF">2025-03-26T12:13:01Z</dcterms:created>
  <dcterms:modified xsi:type="dcterms:W3CDTF">2025-05-22T22:18:50Z</dcterms:modified>
</cp:coreProperties>
</file>