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51435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Open Sans" panose="020B0604020202020204" charset="0"/>
      <p:regular r:id="rId13"/>
    </p:embeddedFont>
    <p:embeddedFont>
      <p:font typeface="Unbounded Bold" panose="020B0604020202020204" charset="-52"/>
      <p:regular r:id="rId1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04" d="100"/>
          <a:sy n="104" d="100"/>
        </p:scale>
        <p:origin x="120" y="12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2182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3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3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3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3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3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3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96119" y="1735261"/>
            <a:ext cx="7683475" cy="31009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7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Исследование формоизменения и дефектообразования при многопроходной обкатке капиллярных труб</a:t>
            </a:r>
            <a:endParaRPr lang="en-US" sz="2750" dirty="0"/>
          </a:p>
        </p:txBody>
      </p:sp>
      <p:sp>
        <p:nvSpPr>
          <p:cNvPr id="4" name="Text 1"/>
          <p:cNvSpPr/>
          <p:nvPr/>
        </p:nvSpPr>
        <p:spPr>
          <a:xfrm>
            <a:off x="496119" y="3783955"/>
            <a:ext cx="4722763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Паршин С.В., Хлебников П.С. — Уральский федеральный университет, Екатеринбург</a:t>
            </a:r>
            <a:endParaRPr lang="en-US" sz="1100" dirty="0"/>
          </a:p>
        </p:txBody>
      </p:sp>
      <p:sp>
        <p:nvSpPr>
          <p:cNvPr id="7" name="Shape 4"/>
          <p:cNvSpPr/>
          <p:nvPr/>
        </p:nvSpPr>
        <p:spPr>
          <a:xfrm>
            <a:off x="496119" y="4444305"/>
            <a:ext cx="1158032" cy="275927"/>
          </a:xfrm>
          <a:prstGeom prst="roundRect">
            <a:avLst>
              <a:gd name="adj" fmla="val 17263"/>
            </a:avLst>
          </a:prstGeom>
          <a:noFill/>
          <a:ln w="4763">
            <a:solidFill>
              <a:srgbClr val="26A688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85937" y="4491557"/>
            <a:ext cx="1435596" cy="181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850" dirty="0">
                <a:solidFill>
                  <a:srgbClr val="26A68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DEFORM-3D · МКЭ</a:t>
            </a:r>
            <a:endParaRPr lang="en-US" sz="850" dirty="0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55BD8D8E-BDCA-4A49-B5F3-2147A0165A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477272"/>
              </p:ext>
            </p:extLst>
          </p:nvPr>
        </p:nvGraphicFramePr>
        <p:xfrm>
          <a:off x="7604401" y="628795"/>
          <a:ext cx="1150385" cy="505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orelDRAW" r:id="rId4" imgW="3084412" imgH="1354813" progId="CorelDraw.Graphic.22">
                  <p:embed/>
                </p:oleObj>
              </mc:Choice>
              <mc:Fallback>
                <p:oleObj name="CorelDRAW" r:id="rId4" imgW="3084412" imgH="1354813" progId="CorelDraw.Graphic.22">
                  <p:embed/>
                  <p:pic>
                    <p:nvPicPr>
                      <p:cNvPr id="22" name="Объект 2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04401" y="628795"/>
                        <a:ext cx="1150385" cy="505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741BAAA-E9CA-43E1-9954-9157D46248A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" t="15223" r="7163" b="15909"/>
          <a:stretch/>
        </p:blipFill>
        <p:spPr>
          <a:xfrm>
            <a:off x="225374" y="220740"/>
            <a:ext cx="2156721" cy="11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18654" y="366936"/>
            <a:ext cx="8725346" cy="74756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3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Введение: проблема и цель исследования</a:t>
            </a:r>
            <a:endParaRPr lang="en-US" sz="2350" dirty="0"/>
          </a:p>
        </p:txBody>
      </p:sp>
      <p:sp>
        <p:nvSpPr>
          <p:cNvPr id="4" name="Shape 1"/>
          <p:cNvSpPr/>
          <p:nvPr/>
        </p:nvSpPr>
        <p:spPr>
          <a:xfrm>
            <a:off x="418654" y="1265858"/>
            <a:ext cx="4877693" cy="1220539"/>
          </a:xfrm>
          <a:prstGeom prst="roundRect">
            <a:avLst>
              <a:gd name="adj" fmla="val 5619"/>
            </a:avLst>
          </a:prstGeom>
          <a:solidFill>
            <a:srgbClr val="FFFFFF"/>
          </a:solidFill>
          <a:ln w="14288">
            <a:solidFill>
              <a:srgbClr val="BCDBD4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404366" y="1265858"/>
            <a:ext cx="57150" cy="1220539"/>
          </a:xfrm>
          <a:prstGeom prst="roundRect">
            <a:avLst>
              <a:gd name="adj" fmla="val 87907"/>
            </a:avLst>
          </a:prstGeom>
          <a:solidFill>
            <a:srgbClr val="26A688"/>
          </a:solidFill>
          <a:ln/>
        </p:spPr>
      </p:sp>
      <p:sp>
        <p:nvSpPr>
          <p:cNvPr id="6" name="Text 3"/>
          <p:cNvSpPr/>
          <p:nvPr/>
        </p:nvSpPr>
        <p:spPr>
          <a:xfrm>
            <a:off x="595387" y="1399729"/>
            <a:ext cx="2499866" cy="1868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Промышленный контекст</a:t>
            </a:r>
            <a:endParaRPr lang="en-US" sz="1150" dirty="0"/>
          </a:p>
        </p:txBody>
      </p:sp>
      <p:sp>
        <p:nvSpPr>
          <p:cNvPr id="7" name="Text 4"/>
          <p:cNvSpPr/>
          <p:nvPr/>
        </p:nvSpPr>
        <p:spPr>
          <a:xfrm>
            <a:off x="595387" y="1647081"/>
            <a:ext cx="4567089" cy="70544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3000"/>
              </a:lnSpc>
              <a:buNone/>
            </a:pPr>
            <a:r>
              <a:rPr lang="en-US" sz="9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Капиллярные трубы (D ≤ 5 мм) применяются в точном приборостроении, медицине и аэрокосмической отрасли. После длиннооправочного волочения труба плотно охватывает оправку из-за остаточных напряжений — необходима операция обкатки для создания радиального зазора.</a:t>
            </a:r>
            <a:endParaRPr lang="en-US" sz="900" dirty="0"/>
          </a:p>
        </p:txBody>
      </p:sp>
      <p:sp>
        <p:nvSpPr>
          <p:cNvPr id="8" name="Shape 5"/>
          <p:cNvSpPr/>
          <p:nvPr/>
        </p:nvSpPr>
        <p:spPr>
          <a:xfrm>
            <a:off x="418654" y="2587303"/>
            <a:ext cx="4877693" cy="1044178"/>
          </a:xfrm>
          <a:prstGeom prst="roundRect">
            <a:avLst>
              <a:gd name="adj" fmla="val 6568"/>
            </a:avLst>
          </a:prstGeom>
          <a:solidFill>
            <a:srgbClr val="FFFFFF"/>
          </a:solidFill>
          <a:ln w="14288">
            <a:solidFill>
              <a:srgbClr val="BCDBD4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404366" y="2587303"/>
            <a:ext cx="57150" cy="1044178"/>
          </a:xfrm>
          <a:prstGeom prst="roundRect">
            <a:avLst>
              <a:gd name="adj" fmla="val 87907"/>
            </a:avLst>
          </a:prstGeom>
          <a:solidFill>
            <a:srgbClr val="26A688"/>
          </a:solidFill>
          <a:ln/>
        </p:spPr>
      </p:sp>
      <p:sp>
        <p:nvSpPr>
          <p:cNvPr id="10" name="Text 7"/>
          <p:cNvSpPr/>
          <p:nvPr/>
        </p:nvSpPr>
        <p:spPr>
          <a:xfrm>
            <a:off x="595387" y="2721173"/>
            <a:ext cx="1495202" cy="1868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Проблема</a:t>
            </a:r>
            <a:endParaRPr lang="en-US" sz="1150" dirty="0"/>
          </a:p>
        </p:txBody>
      </p:sp>
      <p:sp>
        <p:nvSpPr>
          <p:cNvPr id="11" name="Text 8"/>
          <p:cNvSpPr/>
          <p:nvPr/>
        </p:nvSpPr>
        <p:spPr>
          <a:xfrm>
            <a:off x="595387" y="2968526"/>
            <a:ext cx="4567089" cy="5290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3000"/>
              </a:lnSpc>
              <a:buNone/>
            </a:pPr>
            <a:r>
              <a:rPr lang="en-US" sz="9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Многоклетьевые машины с 12 кассетами (угловая разориентация 30°) широко используются в производстве, однако выбор технологических параметров осуществляется </a:t>
            </a:r>
            <a:r>
              <a:rPr lang="en-US" sz="90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эмпирически</a:t>
            </a:r>
            <a:r>
              <a:rPr lang="en-US" sz="9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 без научного обоснования.</a:t>
            </a:r>
            <a:endParaRPr lang="en-US" sz="900" dirty="0"/>
          </a:p>
        </p:txBody>
      </p:sp>
      <p:sp>
        <p:nvSpPr>
          <p:cNvPr id="12" name="Shape 9"/>
          <p:cNvSpPr/>
          <p:nvPr/>
        </p:nvSpPr>
        <p:spPr>
          <a:xfrm>
            <a:off x="418654" y="3732386"/>
            <a:ext cx="4877693" cy="1044178"/>
          </a:xfrm>
          <a:prstGeom prst="roundRect">
            <a:avLst>
              <a:gd name="adj" fmla="val 6568"/>
            </a:avLst>
          </a:prstGeom>
          <a:solidFill>
            <a:srgbClr val="FFFFFF"/>
          </a:solidFill>
          <a:ln w="14288">
            <a:solidFill>
              <a:srgbClr val="BCDBD4"/>
            </a:solidFill>
            <a:prstDash val="solid"/>
          </a:ln>
        </p:spPr>
      </p:sp>
      <p:sp>
        <p:nvSpPr>
          <p:cNvPr id="13" name="Shape 10"/>
          <p:cNvSpPr/>
          <p:nvPr/>
        </p:nvSpPr>
        <p:spPr>
          <a:xfrm>
            <a:off x="404366" y="3732386"/>
            <a:ext cx="57150" cy="1044178"/>
          </a:xfrm>
          <a:prstGeom prst="roundRect">
            <a:avLst>
              <a:gd name="adj" fmla="val 87907"/>
            </a:avLst>
          </a:prstGeom>
          <a:solidFill>
            <a:srgbClr val="26A688"/>
          </a:solidFill>
          <a:ln/>
        </p:spPr>
      </p:sp>
      <p:sp>
        <p:nvSpPr>
          <p:cNvPr id="14" name="Text 11"/>
          <p:cNvSpPr/>
          <p:nvPr/>
        </p:nvSpPr>
        <p:spPr>
          <a:xfrm>
            <a:off x="595387" y="3866257"/>
            <a:ext cx="1495202" cy="1868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Цель работы</a:t>
            </a:r>
            <a:endParaRPr lang="en-US" sz="1150" dirty="0"/>
          </a:p>
        </p:txBody>
      </p:sp>
      <p:sp>
        <p:nvSpPr>
          <p:cNvPr id="15" name="Text 12"/>
          <p:cNvSpPr/>
          <p:nvPr/>
        </p:nvSpPr>
        <p:spPr>
          <a:xfrm>
            <a:off x="595387" y="4113609"/>
            <a:ext cx="4567089" cy="5290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3000"/>
              </a:lnSpc>
              <a:buNone/>
            </a:pPr>
            <a:r>
              <a:rPr lang="en-US" sz="9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Методом конечных элементов в DEFORM-3D исследовать влияние многопроходной обкатки на формоизменение и дефектообразование труб из стали 12Х18Н10Т и определить оптимальный режим обжатия.</a:t>
            </a:r>
            <a:endParaRPr lang="en-US" sz="900" dirty="0"/>
          </a:p>
        </p:txBody>
      </p:sp>
      <p:pic>
        <p:nvPicPr>
          <p:cNvPr id="1026" name="Picture 2" descr="Трубы бесшовные капиллярные — Трубы бесшовные капиллярные">
            <a:extLst>
              <a:ext uri="{FF2B5EF4-FFF2-40B4-BE49-F238E27FC236}">
                <a16:creationId xmlns:a16="http://schemas.microsoft.com/office/drawing/2014/main" id="{8C059BB7-B0EC-423D-9ACB-03E9953282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0" r="63201" b="770"/>
          <a:stretch/>
        </p:blipFill>
        <p:spPr bwMode="auto">
          <a:xfrm>
            <a:off x="5569528" y="1114500"/>
            <a:ext cx="336492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8066" y="323031"/>
            <a:ext cx="5178028" cy="359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2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Методика исследования</a:t>
            </a:r>
            <a:endParaRPr lang="en-US" sz="2250" dirty="0"/>
          </a:p>
        </p:txBody>
      </p:sp>
      <p:sp>
        <p:nvSpPr>
          <p:cNvPr id="4" name="Text 1"/>
          <p:cNvSpPr/>
          <p:nvPr/>
        </p:nvSpPr>
        <p:spPr>
          <a:xfrm>
            <a:off x="5951488" y="1808336"/>
            <a:ext cx="2599060" cy="3598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Конечно-элементная модель</a:t>
            </a:r>
            <a:endParaRPr lang="en-US" sz="1100" dirty="0"/>
          </a:p>
        </p:txBody>
      </p:sp>
      <p:sp>
        <p:nvSpPr>
          <p:cNvPr id="5" name="Text 2"/>
          <p:cNvSpPr/>
          <p:nvPr/>
        </p:nvSpPr>
        <p:spPr>
          <a:xfrm>
            <a:off x="5951488" y="2261741"/>
            <a:ext cx="2599060" cy="66794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1000"/>
              </a:lnSpc>
              <a:buNone/>
            </a:pPr>
            <a:r>
              <a:rPr lang="en-US" sz="9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Процесс: последовательное прохождение через </a:t>
            </a:r>
            <a:r>
              <a:rPr lang="en-US" sz="90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12 кассет</a:t>
            </a:r>
            <a:r>
              <a:rPr lang="en-US" sz="9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с поворотом на 30°. Ролики вращаются за счёт трения. Труба — упруго-пластическое тело.</a:t>
            </a:r>
            <a:endParaRPr lang="en-US" sz="900" dirty="0"/>
          </a:p>
        </p:txBody>
      </p:sp>
      <p:sp>
        <p:nvSpPr>
          <p:cNvPr id="6" name="Shape 3"/>
          <p:cNvSpPr/>
          <p:nvPr/>
        </p:nvSpPr>
        <p:spPr>
          <a:xfrm>
            <a:off x="598066" y="4010620"/>
            <a:ext cx="2586856" cy="809774"/>
          </a:xfrm>
          <a:prstGeom prst="roundRect">
            <a:avLst>
              <a:gd name="adj" fmla="val 5974"/>
            </a:avLst>
          </a:prstGeom>
          <a:solidFill>
            <a:srgbClr val="D6F5EE"/>
          </a:solidFill>
          <a:ln w="4763">
            <a:solidFill>
              <a:srgbClr val="BCDBD4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717947" y="4130501"/>
            <a:ext cx="1439763" cy="1799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Объект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717947" y="4366543"/>
            <a:ext cx="2347094" cy="33397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1000"/>
              </a:lnSpc>
              <a:buNone/>
            </a:pPr>
            <a:r>
              <a:rPr lang="en-US" sz="9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Труба 12Х18Н10Т: D = 1 мм, s = 0,3 мм; оправка d = 0,4 мм</a:t>
            </a:r>
            <a:endParaRPr lang="en-US" sz="900" dirty="0"/>
          </a:p>
        </p:txBody>
      </p:sp>
      <p:sp>
        <p:nvSpPr>
          <p:cNvPr id="9" name="Shape 6"/>
          <p:cNvSpPr/>
          <p:nvPr/>
        </p:nvSpPr>
        <p:spPr>
          <a:xfrm>
            <a:off x="3278460" y="4010620"/>
            <a:ext cx="2586930" cy="809774"/>
          </a:xfrm>
          <a:prstGeom prst="roundRect">
            <a:avLst>
              <a:gd name="adj" fmla="val 5974"/>
            </a:avLst>
          </a:prstGeom>
          <a:solidFill>
            <a:srgbClr val="D6F5EE"/>
          </a:solidFill>
          <a:ln w="4763">
            <a:solidFill>
              <a:srgbClr val="BCDBD4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398341" y="4130501"/>
            <a:ext cx="1439763" cy="1799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Инструмент</a:t>
            </a:r>
            <a:endParaRPr lang="en-US" sz="1100" dirty="0"/>
          </a:p>
        </p:txBody>
      </p:sp>
      <p:sp>
        <p:nvSpPr>
          <p:cNvPr id="11" name="Text 8"/>
          <p:cNvSpPr/>
          <p:nvPr/>
        </p:nvSpPr>
        <p:spPr>
          <a:xfrm>
            <a:off x="3398341" y="4366543"/>
            <a:ext cx="2347168" cy="33397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1000"/>
              </a:lnSpc>
              <a:buNone/>
            </a:pPr>
            <a:r>
              <a:rPr lang="en-US" sz="9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Ролики D = 15 мм, расстояние до оси 10 мм; жёсткие тела</a:t>
            </a:r>
            <a:endParaRPr lang="en-US" sz="900" dirty="0"/>
          </a:p>
        </p:txBody>
      </p:sp>
      <p:sp>
        <p:nvSpPr>
          <p:cNvPr id="12" name="Shape 9"/>
          <p:cNvSpPr/>
          <p:nvPr/>
        </p:nvSpPr>
        <p:spPr>
          <a:xfrm>
            <a:off x="5958929" y="4010620"/>
            <a:ext cx="2586856" cy="809774"/>
          </a:xfrm>
          <a:prstGeom prst="roundRect">
            <a:avLst>
              <a:gd name="adj" fmla="val 5974"/>
            </a:avLst>
          </a:prstGeom>
          <a:solidFill>
            <a:srgbClr val="D6F5EE"/>
          </a:solidFill>
          <a:ln w="4763">
            <a:solidFill>
              <a:srgbClr val="BCDBD4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078810" y="4130501"/>
            <a:ext cx="1439763" cy="1799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Сетка</a:t>
            </a:r>
            <a:endParaRPr lang="en-US" sz="1100" dirty="0"/>
          </a:p>
        </p:txBody>
      </p:sp>
      <p:sp>
        <p:nvSpPr>
          <p:cNvPr id="14" name="Text 11"/>
          <p:cNvSpPr/>
          <p:nvPr/>
        </p:nvSpPr>
        <p:spPr>
          <a:xfrm>
            <a:off x="6078810" y="4366543"/>
            <a:ext cx="2347094" cy="33397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1000"/>
              </a:lnSpc>
              <a:buNone/>
            </a:pPr>
            <a:r>
              <a:rPr lang="en-US" sz="9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До 150 000 тетраэдральных элементов; скорость 0,5 мм/с</a:t>
            </a:r>
            <a:endParaRPr lang="en-US" sz="9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D3F6CC-2F72-497F-8232-B825CDDE1AF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47" y="1385305"/>
            <a:ext cx="2006513" cy="1922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AEB5B41-3713-4799-8323-A3B7EEDD3D1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041" y="1373310"/>
            <a:ext cx="2292050" cy="193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1108695"/>
            <a:ext cx="7873603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7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Исследуемые режимы обжатия</a:t>
            </a:r>
            <a:endParaRPr lang="en-US" sz="2750" dirty="0"/>
          </a:p>
        </p:txBody>
      </p:sp>
      <p:sp>
        <p:nvSpPr>
          <p:cNvPr id="3" name="Shape 1"/>
          <p:cNvSpPr/>
          <p:nvPr/>
        </p:nvSpPr>
        <p:spPr>
          <a:xfrm>
            <a:off x="496119" y="1835200"/>
            <a:ext cx="8151763" cy="1359694"/>
          </a:xfrm>
          <a:prstGeom prst="roundRect">
            <a:avLst>
              <a:gd name="adj" fmla="val 4379"/>
            </a:avLst>
          </a:prstGeom>
          <a:solidFill>
            <a:srgbClr val="D6F5EE"/>
          </a:solidFill>
          <a:ln w="4763">
            <a:solidFill>
              <a:srgbClr val="BCDBD4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500881" y="1839962"/>
            <a:ext cx="2714030" cy="1350169"/>
          </a:xfrm>
          <a:prstGeom prst="roundRect">
            <a:avLst>
              <a:gd name="adj" fmla="val 4410"/>
            </a:avLst>
          </a:prstGeom>
          <a:solidFill>
            <a:srgbClr val="D6F5EE"/>
          </a:solidFill>
          <a:ln/>
        </p:spPr>
      </p:sp>
      <p:sp>
        <p:nvSpPr>
          <p:cNvPr id="5" name="Text 3"/>
          <p:cNvSpPr/>
          <p:nvPr/>
        </p:nvSpPr>
        <p:spPr>
          <a:xfrm>
            <a:off x="642640" y="1981721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Режим I</a:t>
            </a:r>
            <a:endParaRPr lang="en-US" sz="1350" dirty="0"/>
          </a:p>
        </p:txBody>
      </p:sp>
      <p:sp>
        <p:nvSpPr>
          <p:cNvPr id="6" name="Text 4"/>
          <p:cNvSpPr/>
          <p:nvPr/>
        </p:nvSpPr>
        <p:spPr>
          <a:xfrm>
            <a:off x="642639" y="2557573"/>
            <a:ext cx="2430512" cy="5386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Ход ролика: </a:t>
            </a:r>
            <a:r>
              <a:rPr lang="en-US" sz="110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0,010 мм</a:t>
            </a:r>
            <a:endParaRPr lang="en-US" sz="1100" dirty="0"/>
          </a:p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Степень обжатия: </a:t>
            </a:r>
            <a:r>
              <a:rPr lang="en-US" sz="110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Δ = 0,4%</a:t>
            </a:r>
            <a:endParaRPr lang="en-US" sz="1100" dirty="0"/>
          </a:p>
        </p:txBody>
      </p:sp>
      <p:sp>
        <p:nvSpPr>
          <p:cNvPr id="7" name="Shape 5"/>
          <p:cNvSpPr/>
          <p:nvPr/>
        </p:nvSpPr>
        <p:spPr>
          <a:xfrm>
            <a:off x="3214911" y="1839962"/>
            <a:ext cx="2714104" cy="1350169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8" name="Shape 6"/>
          <p:cNvSpPr/>
          <p:nvPr/>
        </p:nvSpPr>
        <p:spPr>
          <a:xfrm>
            <a:off x="3214911" y="1839962"/>
            <a:ext cx="19050" cy="1350169"/>
          </a:xfrm>
          <a:prstGeom prst="roundRect">
            <a:avLst>
              <a:gd name="adj" fmla="val 312558"/>
            </a:avLst>
          </a:prstGeom>
          <a:solidFill>
            <a:srgbClr val="BCDBD4"/>
          </a:solidFill>
          <a:ln/>
        </p:spPr>
      </p:sp>
      <p:sp>
        <p:nvSpPr>
          <p:cNvPr id="9" name="Text 7"/>
          <p:cNvSpPr/>
          <p:nvPr/>
        </p:nvSpPr>
        <p:spPr>
          <a:xfrm>
            <a:off x="3356670" y="1981721"/>
            <a:ext cx="2430587" cy="44291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Режим II — оптимальный</a:t>
            </a:r>
            <a:endParaRPr lang="en-US" sz="1350" dirty="0"/>
          </a:p>
        </p:txBody>
      </p:sp>
      <p:sp>
        <p:nvSpPr>
          <p:cNvPr id="10" name="Text 8"/>
          <p:cNvSpPr/>
          <p:nvPr/>
        </p:nvSpPr>
        <p:spPr>
          <a:xfrm>
            <a:off x="3356670" y="2573670"/>
            <a:ext cx="2430587" cy="5386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Ход ролика: </a:t>
            </a:r>
            <a:r>
              <a:rPr lang="en-US" sz="110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0,015 мм</a:t>
            </a:r>
            <a:endParaRPr lang="en-US" sz="1100" dirty="0"/>
          </a:p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Степень обжатия: </a:t>
            </a:r>
            <a:r>
              <a:rPr lang="en-US" sz="110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Δ = 0,739%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5929015" y="1839962"/>
            <a:ext cx="2714104" cy="1350169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12" name="Shape 10"/>
          <p:cNvSpPr/>
          <p:nvPr/>
        </p:nvSpPr>
        <p:spPr>
          <a:xfrm>
            <a:off x="5929015" y="1839962"/>
            <a:ext cx="19050" cy="1350169"/>
          </a:xfrm>
          <a:prstGeom prst="roundRect">
            <a:avLst>
              <a:gd name="adj" fmla="val 312558"/>
            </a:avLst>
          </a:prstGeom>
          <a:solidFill>
            <a:srgbClr val="BCDBD4"/>
          </a:solidFill>
          <a:ln/>
        </p:spPr>
      </p:sp>
      <p:sp>
        <p:nvSpPr>
          <p:cNvPr id="13" name="Text 11"/>
          <p:cNvSpPr/>
          <p:nvPr/>
        </p:nvSpPr>
        <p:spPr>
          <a:xfrm>
            <a:off x="6070774" y="1981721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Режим III</a:t>
            </a:r>
            <a:endParaRPr lang="en-US" sz="1350" dirty="0"/>
          </a:p>
        </p:txBody>
      </p:sp>
      <p:sp>
        <p:nvSpPr>
          <p:cNvPr id="14" name="Text 12"/>
          <p:cNvSpPr/>
          <p:nvPr/>
        </p:nvSpPr>
        <p:spPr>
          <a:xfrm>
            <a:off x="6051724" y="2573863"/>
            <a:ext cx="2430587" cy="5386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Ход ролика: </a:t>
            </a:r>
            <a:r>
              <a:rPr lang="en-US" sz="110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0,020 мм</a:t>
            </a:r>
            <a:endParaRPr lang="en-US" sz="1100" dirty="0"/>
          </a:p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Степень обжатия: </a:t>
            </a:r>
            <a:r>
              <a:rPr lang="en-US" sz="110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Δ = 1,136%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496119" y="3354363"/>
            <a:ext cx="8151763" cy="68044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Три режима охватывают диапазон от минимального до предельного при статическом сжатии обжатия. Накопление деформации в 12 проходах с разориентацией клетей усиливает формоизменение по сравнению с однократным нагружением.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430411"/>
            <a:ext cx="8151763" cy="88597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7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Результаты: геометрические параметры после 12 проходов</a:t>
            </a:r>
            <a:endParaRPr lang="en-US" sz="2750" dirty="0"/>
          </a:p>
        </p:txBody>
      </p:sp>
      <p:sp>
        <p:nvSpPr>
          <p:cNvPr id="3" name="Shape 1"/>
          <p:cNvSpPr/>
          <p:nvPr/>
        </p:nvSpPr>
        <p:spPr>
          <a:xfrm>
            <a:off x="496119" y="1688455"/>
            <a:ext cx="3902943" cy="1876425"/>
          </a:xfrm>
          <a:prstGeom prst="roundRect">
            <a:avLst>
              <a:gd name="adj" fmla="val 3173"/>
            </a:avLst>
          </a:prstGeom>
          <a:noFill/>
          <a:ln w="4763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642789" y="1783035"/>
            <a:ext cx="570607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Режим, Δ%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1501676" y="1783035"/>
            <a:ext cx="1181174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D, мм</a:t>
            </a: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2513930" y="1783035"/>
            <a:ext cx="1181174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d, мм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3526185" y="1783035"/>
            <a:ext cx="1183556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s, мм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642789" y="2421062"/>
            <a:ext cx="1027807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0,4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1501676" y="2421062"/>
            <a:ext cx="1181174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0,982</a:t>
            </a: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2513930" y="2421062"/>
            <a:ext cx="1181174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0,409</a:t>
            </a:r>
            <a:endParaRPr lang="en-US" sz="1100" dirty="0"/>
          </a:p>
        </p:txBody>
      </p:sp>
      <p:sp>
        <p:nvSpPr>
          <p:cNvPr id="11" name="Text 9"/>
          <p:cNvSpPr/>
          <p:nvPr/>
        </p:nvSpPr>
        <p:spPr>
          <a:xfrm>
            <a:off x="3526185" y="2421062"/>
            <a:ext cx="1183556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0,292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642789" y="2832274"/>
            <a:ext cx="1027807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0,739 ✓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1501676" y="2832274"/>
            <a:ext cx="1181174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0,974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2513930" y="2832274"/>
            <a:ext cx="1181174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0,439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3526185" y="2832274"/>
            <a:ext cx="1183556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0,287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642789" y="3243486"/>
            <a:ext cx="1027807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1,136 ✗</a:t>
            </a:r>
            <a:endParaRPr lang="en-US" sz="1100" dirty="0"/>
          </a:p>
        </p:txBody>
      </p:sp>
      <p:sp>
        <p:nvSpPr>
          <p:cNvPr id="17" name="Text 15"/>
          <p:cNvSpPr/>
          <p:nvPr/>
        </p:nvSpPr>
        <p:spPr>
          <a:xfrm>
            <a:off x="1501676" y="3243486"/>
            <a:ext cx="1181174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0,965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2513930" y="3243486"/>
            <a:ext cx="1181174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0,459</a:t>
            </a:r>
            <a:endParaRPr lang="en-US" sz="1100" dirty="0"/>
          </a:p>
        </p:txBody>
      </p:sp>
      <p:sp>
        <p:nvSpPr>
          <p:cNvPr id="19" name="Text 17"/>
          <p:cNvSpPr/>
          <p:nvPr/>
        </p:nvSpPr>
        <p:spPr>
          <a:xfrm>
            <a:off x="3526185" y="3243486"/>
            <a:ext cx="1183556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0,282</a:t>
            </a:r>
            <a:endParaRPr lang="en-US" sz="1100" dirty="0"/>
          </a:p>
        </p:txBody>
      </p:sp>
      <p:sp>
        <p:nvSpPr>
          <p:cNvPr id="20" name="Shape 18"/>
          <p:cNvSpPr/>
          <p:nvPr/>
        </p:nvSpPr>
        <p:spPr>
          <a:xfrm>
            <a:off x="496119" y="3724349"/>
            <a:ext cx="3902943" cy="829196"/>
          </a:xfrm>
          <a:prstGeom prst="roundRect">
            <a:avLst>
              <a:gd name="adj" fmla="val 7181"/>
            </a:avLst>
          </a:prstGeom>
          <a:solidFill>
            <a:srgbClr val="B6D6FC"/>
          </a:solidFill>
          <a:ln/>
        </p:spPr>
      </p:sp>
      <p:pic>
        <p:nvPicPr>
          <p:cNvPr id="21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77" y="3944169"/>
            <a:ext cx="177180" cy="141759"/>
          </a:xfrm>
          <a:prstGeom prst="rect">
            <a:avLst/>
          </a:prstGeom>
        </p:spPr>
      </p:pic>
      <p:sp>
        <p:nvSpPr>
          <p:cNvPr id="22" name="Text 19"/>
          <p:cNvSpPr/>
          <p:nvPr/>
        </p:nvSpPr>
        <p:spPr>
          <a:xfrm>
            <a:off x="956816" y="3901529"/>
            <a:ext cx="3300487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Допуски ГОСТ 14162-79: ±0,04 мм по D; ±0,05 мм по d; ±0,04 мм по s</a:t>
            </a:r>
            <a:endParaRPr lang="en-US" sz="1100" dirty="0"/>
          </a:p>
        </p:txBody>
      </p:sp>
      <p:sp>
        <p:nvSpPr>
          <p:cNvPr id="23" name="Text 20"/>
          <p:cNvSpPr/>
          <p:nvPr/>
        </p:nvSpPr>
        <p:spPr>
          <a:xfrm>
            <a:off x="4749701" y="1670745"/>
            <a:ext cx="2811289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Анализ результатов</a:t>
            </a:r>
            <a:endParaRPr lang="en-US" sz="1350" dirty="0"/>
          </a:p>
        </p:txBody>
      </p:sp>
      <p:pic>
        <p:nvPicPr>
          <p:cNvPr id="24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02832" y="2058739"/>
            <a:ext cx="212601" cy="212601"/>
          </a:xfrm>
          <a:prstGeom prst="rect">
            <a:avLst/>
          </a:prstGeom>
        </p:spPr>
      </p:pic>
      <p:sp>
        <p:nvSpPr>
          <p:cNvPr id="25" name="Text 21"/>
          <p:cNvSpPr/>
          <p:nvPr/>
        </p:nvSpPr>
        <p:spPr>
          <a:xfrm>
            <a:off x="5210398" y="2051670"/>
            <a:ext cx="3442246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Δ = 0,4%:</a:t>
            </a:r>
            <a:r>
              <a:rPr lang="en-US" sz="11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все параметры в допуске, граненость минимальна, зазор достаточен</a:t>
            </a:r>
            <a:endParaRPr lang="en-US" sz="1100" dirty="0"/>
          </a:p>
        </p:txBody>
      </p:sp>
      <p:pic>
        <p:nvPicPr>
          <p:cNvPr id="26" name="Image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02832" y="2795885"/>
            <a:ext cx="212601" cy="212601"/>
          </a:xfrm>
          <a:prstGeom prst="rect">
            <a:avLst/>
          </a:prstGeom>
        </p:spPr>
      </p:pic>
      <p:sp>
        <p:nvSpPr>
          <p:cNvPr id="27" name="Text 22"/>
          <p:cNvSpPr/>
          <p:nvPr/>
        </p:nvSpPr>
        <p:spPr>
          <a:xfrm>
            <a:off x="5210398" y="2788816"/>
            <a:ext cx="3442246" cy="68044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Δ = 0,739%:</a:t>
            </a:r>
            <a:r>
              <a:rPr lang="en-US" sz="11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 = 0,439 мм — близко к верхней границе (0,45 мм); незначительная граненость; надёжный зазор для извлечения оправки</a:t>
            </a:r>
            <a:endParaRPr lang="en-US" sz="1100" dirty="0"/>
          </a:p>
        </p:txBody>
      </p:sp>
      <p:pic>
        <p:nvPicPr>
          <p:cNvPr id="28" name="Image 3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02832" y="3759845"/>
            <a:ext cx="212601" cy="212601"/>
          </a:xfrm>
          <a:prstGeom prst="rect">
            <a:avLst/>
          </a:prstGeom>
        </p:spPr>
      </p:pic>
      <p:sp>
        <p:nvSpPr>
          <p:cNvPr id="29" name="Text 23"/>
          <p:cNvSpPr/>
          <p:nvPr/>
        </p:nvSpPr>
        <p:spPr>
          <a:xfrm>
            <a:off x="5210398" y="3752776"/>
            <a:ext cx="3442246" cy="68044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Δ = 1,136%:</a:t>
            </a:r>
            <a:r>
              <a:rPr lang="en-US" sz="11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 = 0,459 мм </a:t>
            </a:r>
            <a:r>
              <a:rPr lang="en-US" sz="110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превышает допуск</a:t>
            </a:r>
            <a:r>
              <a:rPr lang="en-US" sz="11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; выраженная овализация и граненость — режим непригоден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21643" y="380256"/>
            <a:ext cx="5410051" cy="366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3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Усилия обкатки и выводы</a:t>
            </a:r>
            <a:endParaRPr lang="en-US" sz="23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77" y="1454239"/>
            <a:ext cx="3907110" cy="2812331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719861" y="990079"/>
            <a:ext cx="2241054" cy="1834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Ключевые выводы</a:t>
            </a:r>
            <a:endParaRPr lang="en-US" sz="1150" dirty="0"/>
          </a:p>
        </p:txBody>
      </p:sp>
      <p:sp>
        <p:nvSpPr>
          <p:cNvPr id="5" name="Shape 2"/>
          <p:cNvSpPr/>
          <p:nvPr/>
        </p:nvSpPr>
        <p:spPr>
          <a:xfrm>
            <a:off x="4719861" y="1282824"/>
            <a:ext cx="3907110" cy="1058912"/>
          </a:xfrm>
          <a:prstGeom prst="roundRect">
            <a:avLst>
              <a:gd name="adj" fmla="val 6476"/>
            </a:avLst>
          </a:prstGeom>
          <a:solidFill>
            <a:srgbClr val="FFFFFF"/>
          </a:solidFill>
          <a:ln w="14288">
            <a:solidFill>
              <a:srgbClr val="BCDBD4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705573" y="1282824"/>
            <a:ext cx="57150" cy="1058912"/>
          </a:xfrm>
          <a:prstGeom prst="roundRect">
            <a:avLst>
              <a:gd name="adj" fmla="val 86279"/>
            </a:avLst>
          </a:prstGeom>
          <a:solidFill>
            <a:srgbClr val="26A688"/>
          </a:solidFill>
          <a:ln/>
        </p:spPr>
      </p:sp>
      <p:sp>
        <p:nvSpPr>
          <p:cNvPr id="7" name="Text 4"/>
          <p:cNvSpPr/>
          <p:nvPr/>
        </p:nvSpPr>
        <p:spPr>
          <a:xfrm>
            <a:off x="4894362" y="1414463"/>
            <a:ext cx="2058516" cy="1834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Оптимальный режим</a:t>
            </a:r>
            <a:endParaRPr lang="en-US" sz="1150" dirty="0"/>
          </a:p>
        </p:txBody>
      </p:sp>
      <p:sp>
        <p:nvSpPr>
          <p:cNvPr id="8" name="Text 5"/>
          <p:cNvSpPr/>
          <p:nvPr/>
        </p:nvSpPr>
        <p:spPr>
          <a:xfrm>
            <a:off x="4894362" y="1695078"/>
            <a:ext cx="3600971" cy="5150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2000"/>
              </a:lnSpc>
              <a:buNone/>
            </a:pPr>
            <a:r>
              <a:rPr lang="en-US" sz="9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Δ = 0,739% (ход 0,015 мм): D = 0,974 мм, d = 0,439 мм, s = 0,287 мм — полное соответствие ГОСТ 14162-79, минимальная граненость, усилие ~180 Н</a:t>
            </a:r>
            <a:endParaRPr lang="en-US" sz="900" dirty="0"/>
          </a:p>
        </p:txBody>
      </p:sp>
      <p:sp>
        <p:nvSpPr>
          <p:cNvPr id="9" name="Shape 6"/>
          <p:cNvSpPr/>
          <p:nvPr/>
        </p:nvSpPr>
        <p:spPr>
          <a:xfrm>
            <a:off x="4719861" y="2438921"/>
            <a:ext cx="3907110" cy="1058912"/>
          </a:xfrm>
          <a:prstGeom prst="roundRect">
            <a:avLst>
              <a:gd name="adj" fmla="val 6476"/>
            </a:avLst>
          </a:prstGeom>
          <a:solidFill>
            <a:srgbClr val="FFFFFF"/>
          </a:solidFill>
          <a:ln w="14288">
            <a:solidFill>
              <a:srgbClr val="BCDBD4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4705573" y="2438921"/>
            <a:ext cx="57150" cy="1058912"/>
          </a:xfrm>
          <a:prstGeom prst="roundRect">
            <a:avLst>
              <a:gd name="adj" fmla="val 86279"/>
            </a:avLst>
          </a:prstGeom>
          <a:solidFill>
            <a:srgbClr val="26A688"/>
          </a:solidFill>
          <a:ln/>
        </p:spPr>
      </p:sp>
      <p:sp>
        <p:nvSpPr>
          <p:cNvPr id="11" name="Text 8"/>
          <p:cNvSpPr/>
          <p:nvPr/>
        </p:nvSpPr>
        <p:spPr>
          <a:xfrm>
            <a:off x="4894362" y="2570559"/>
            <a:ext cx="3345135" cy="1834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Эффект накопления деформации</a:t>
            </a:r>
            <a:endParaRPr lang="en-US" sz="1150" dirty="0"/>
          </a:p>
        </p:txBody>
      </p:sp>
      <p:sp>
        <p:nvSpPr>
          <p:cNvPr id="12" name="Text 9"/>
          <p:cNvSpPr/>
          <p:nvPr/>
        </p:nvSpPr>
        <p:spPr>
          <a:xfrm>
            <a:off x="4894362" y="2851175"/>
            <a:ext cx="3600971" cy="5150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2000"/>
              </a:lnSpc>
              <a:buNone/>
            </a:pPr>
            <a:r>
              <a:rPr lang="en-US" sz="9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Многопроходная схема с разворотом клетей 30° позволяет достичь равномерного зазора при меньших степенях обжатия по сравнению со статическим сжатием</a:t>
            </a:r>
            <a:endParaRPr lang="en-US" sz="900" dirty="0"/>
          </a:p>
        </p:txBody>
      </p:sp>
      <p:sp>
        <p:nvSpPr>
          <p:cNvPr id="13" name="Shape 10"/>
          <p:cNvSpPr/>
          <p:nvPr/>
        </p:nvSpPr>
        <p:spPr>
          <a:xfrm>
            <a:off x="4719861" y="3595018"/>
            <a:ext cx="3907110" cy="1058912"/>
          </a:xfrm>
          <a:prstGeom prst="roundRect">
            <a:avLst>
              <a:gd name="adj" fmla="val 6476"/>
            </a:avLst>
          </a:prstGeom>
          <a:solidFill>
            <a:srgbClr val="FFFFFF"/>
          </a:solidFill>
          <a:ln w="14288">
            <a:solidFill>
              <a:srgbClr val="BCDBD4"/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4705573" y="3595018"/>
            <a:ext cx="57150" cy="1058912"/>
          </a:xfrm>
          <a:prstGeom prst="roundRect">
            <a:avLst>
              <a:gd name="adj" fmla="val 86279"/>
            </a:avLst>
          </a:prstGeom>
          <a:solidFill>
            <a:srgbClr val="26A688"/>
          </a:solidFill>
          <a:ln/>
        </p:spPr>
      </p:sp>
      <p:sp>
        <p:nvSpPr>
          <p:cNvPr id="15" name="Text 12"/>
          <p:cNvSpPr/>
          <p:nvPr/>
        </p:nvSpPr>
        <p:spPr>
          <a:xfrm>
            <a:off x="4894362" y="3726656"/>
            <a:ext cx="2555156" cy="1834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Практическая значимость</a:t>
            </a:r>
            <a:endParaRPr lang="en-US" sz="1150" dirty="0"/>
          </a:p>
        </p:txBody>
      </p:sp>
      <p:sp>
        <p:nvSpPr>
          <p:cNvPr id="16" name="Text 13"/>
          <p:cNvSpPr/>
          <p:nvPr/>
        </p:nvSpPr>
        <p:spPr>
          <a:xfrm>
            <a:off x="4894362" y="4007272"/>
            <a:ext cx="3600971" cy="5150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2000"/>
              </a:lnSpc>
              <a:buNone/>
            </a:pPr>
            <a:r>
              <a:rPr lang="en-US" sz="9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Результаты позволяют научно обосновать настройку промышленных обкатных машин и могут быть распространены на другие типоразмеры труб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479</Words>
  <Application>Microsoft Office PowerPoint</Application>
  <PresentationFormat>Экран (16:9)</PresentationFormat>
  <Paragraphs>66</Paragraphs>
  <Slides>6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Calibri</vt:lpstr>
      <vt:lpstr>Arial</vt:lpstr>
      <vt:lpstr>Unbounded Bold</vt:lpstr>
      <vt:lpstr>Open Sans</vt:lpstr>
      <vt:lpstr>Office Theme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</dc:creator>
  <cp:lastModifiedBy>Паршин Сергей Владимирович</cp:lastModifiedBy>
  <cp:revision>3</cp:revision>
  <dcterms:created xsi:type="dcterms:W3CDTF">2026-05-26T04:07:15Z</dcterms:created>
  <dcterms:modified xsi:type="dcterms:W3CDTF">2026-05-26T04:21:02Z</dcterms:modified>
</cp:coreProperties>
</file>