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377BB-F84E-4F22-946B-4DEB2B53ACD9}" type="datetimeFigureOut">
              <a:rPr lang="ru-RU" smtClean="0"/>
              <a:t>26.03.2026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AB2BB-954B-4186-92CA-A924384F9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27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FA1F9-F58F-400D-BC12-695536EF3F38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3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A282-C5A1-477A-BEAA-CEC19FC4413B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0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E5A0-A88D-432D-8FA4-D0378949978E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24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EBA-7BAE-49F2-BBCF-79EDDC80BFEE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E25F-B40C-4B77-B68C-D3B3C441CED4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B0EBE-21FE-4C11-9192-317D9CF96E9F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9E633-6B64-4893-8550-FE9DD2844703}" type="datetime1">
              <a:rPr lang="ru-RU" smtClean="0"/>
              <a:t>26.03.2026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96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B3CF-99E0-4E94-9931-E26F5D0A6A78}" type="datetime1">
              <a:rPr lang="ru-RU" smtClean="0"/>
              <a:t>26.03.2026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0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D3D0-5584-4D16-9AB4-A8572A3464E9}" type="datetime1">
              <a:rPr lang="ru-RU" smtClean="0"/>
              <a:t>26.03.2026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39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820E-B995-406B-9039-35C2DCD53923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39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7795D-4383-4CFF-AC44-B505C68B9EEE}" type="datetime1">
              <a:rPr lang="ru-RU" smtClean="0"/>
              <a:t>26.03.2026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10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3F0F-E506-45AD-A959-31A8D548C014}" type="datetime1">
              <a:rPr lang="ru-RU" smtClean="0"/>
              <a:t>26.03.2026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ACCB2-A419-449D-B964-4D3602D55B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5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ga.chat/" TargetMode="External"/><Relationship Id="rId2" Type="http://schemas.openxmlformats.org/officeDocument/2006/relationships/hyperlink" Target="https://alice.yandex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chatgpt.com/" TargetMode="External"/><Relationship Id="rId4" Type="http://schemas.openxmlformats.org/officeDocument/2006/relationships/hyperlink" Target="https://chat.mistral.ai/ch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cap="all" dirty="0"/>
              <a:t>Выявление коррозионных повреждений на металлах по фотографиям с помощью чат-ботов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467600" cy="1752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Авторы: Коновалова В.С., д.т.н., доцент, профессор кафедры естественных наук и </a:t>
            </a:r>
            <a:r>
              <a:rPr lang="ru-RU" sz="2400" dirty="0" err="1" smtClean="0"/>
              <a:t>техносферной</a:t>
            </a:r>
            <a:r>
              <a:rPr lang="ru-RU" sz="2400" dirty="0" smtClean="0"/>
              <a:t> безопасности</a:t>
            </a:r>
          </a:p>
          <a:p>
            <a:r>
              <a:rPr lang="ru-RU" sz="2400" dirty="0" smtClean="0"/>
              <a:t>аспирант Ваганов Н.А.</a:t>
            </a:r>
          </a:p>
          <a:p>
            <a:r>
              <a:rPr lang="ru-RU" sz="2400" dirty="0" smtClean="0"/>
              <a:t>аспирант Спиридонов Е.М.</a:t>
            </a:r>
          </a:p>
          <a:p>
            <a:r>
              <a:rPr lang="ru-RU" sz="2000" i="1" dirty="0" smtClean="0"/>
              <a:t>Ивановский </a:t>
            </a:r>
            <a:r>
              <a:rPr lang="ru-RU" sz="2000" i="1" dirty="0"/>
              <a:t>государственный политехнический университет</a:t>
            </a:r>
            <a:r>
              <a:rPr lang="ru-RU" sz="2400" i="1" dirty="0"/>
              <a:t> </a:t>
            </a: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67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24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Методология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457200" algn="just">
              <a:buNone/>
            </a:pPr>
            <a:r>
              <a:rPr lang="ru-RU" dirty="0"/>
              <a:t>В этом исследовании рассмотрена возможность применения </a:t>
            </a:r>
            <a:r>
              <a:rPr lang="ru-RU" dirty="0" err="1"/>
              <a:t>нейросетевых</a:t>
            </a:r>
            <a:r>
              <a:rPr lang="ru-RU" dirty="0"/>
              <a:t> чат-ботов для определения наличия коррозии на фотографиях металлических поверхностей</a:t>
            </a:r>
            <a:r>
              <a:rPr lang="ru-RU" dirty="0" smtClean="0"/>
              <a:t>.</a:t>
            </a:r>
          </a:p>
          <a:p>
            <a:pPr marL="0" indent="457200" algn="just">
              <a:buNone/>
            </a:pPr>
            <a:r>
              <a:rPr lang="ru-RU" dirty="0"/>
              <a:t>Анализ изображения проводился с помощью чат-ботов </a:t>
            </a:r>
            <a:r>
              <a:rPr lang="ru-RU" b="1" dirty="0"/>
              <a:t>Алиса</a:t>
            </a:r>
            <a:r>
              <a:rPr lang="ru-RU" dirty="0"/>
              <a:t> (</a:t>
            </a:r>
            <a:r>
              <a:rPr lang="ru-RU" dirty="0">
                <a:hlinkClick r:id="rId2"/>
              </a:rPr>
              <a:t>https://alice.yandex.ru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smtClean="0"/>
              <a:t>), </a:t>
            </a:r>
            <a:r>
              <a:rPr lang="ru-RU" b="1" dirty="0" err="1"/>
              <a:t>ГигаЧат</a:t>
            </a:r>
            <a:r>
              <a:rPr lang="ru-RU" dirty="0"/>
              <a:t> (</a:t>
            </a:r>
            <a:r>
              <a:rPr lang="ru-RU" dirty="0">
                <a:hlinkClick r:id="rId3"/>
              </a:rPr>
              <a:t>https://giga.chat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), </a:t>
            </a:r>
            <a:r>
              <a:rPr lang="en-US" b="1" dirty="0"/>
              <a:t>Mistral</a:t>
            </a:r>
            <a:r>
              <a:rPr lang="ru-RU" dirty="0"/>
              <a:t> (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chat.mistral.ai/chat</a:t>
            </a:r>
            <a:r>
              <a:rPr lang="ru-RU" dirty="0" smtClean="0"/>
              <a:t>) </a:t>
            </a:r>
            <a:r>
              <a:rPr lang="ru-RU" dirty="0"/>
              <a:t>и </a:t>
            </a:r>
            <a:r>
              <a:rPr lang="en-US" b="1" dirty="0" err="1"/>
              <a:t>ChatGPT</a:t>
            </a:r>
            <a:r>
              <a:rPr lang="ru-RU" dirty="0"/>
              <a:t> (</a:t>
            </a:r>
            <a:r>
              <a:rPr lang="ru-RU" dirty="0">
                <a:hlinkClick r:id="rId5"/>
              </a:rPr>
              <a:t>https://chatgpt.com</a:t>
            </a:r>
            <a:r>
              <a:rPr lang="ru-RU" dirty="0" smtClean="0">
                <a:hlinkClick r:id="rId5"/>
              </a:rPr>
              <a:t>/</a:t>
            </a:r>
            <a:r>
              <a:rPr lang="ru-RU" dirty="0" smtClean="0"/>
              <a:t>).</a:t>
            </a:r>
          </a:p>
          <a:p>
            <a:pPr marL="0" indent="457200" algn="just">
              <a:buNone/>
            </a:pPr>
            <a:r>
              <a:rPr lang="ru-RU" dirty="0"/>
              <a:t>В диалоговое окно чат-ботов загружались фотографии разных металлических поверхностей по одной за раз с вопросом «На этой фотографии поверхности металла есть следы коррозии?».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400" t="3151" b="71347"/>
          <a:stretch/>
        </p:blipFill>
        <p:spPr bwMode="auto">
          <a:xfrm>
            <a:off x="1295400" y="5867400"/>
            <a:ext cx="6511845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182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4171"/>
            <a:ext cx="8229600" cy="1143000"/>
          </a:xfrm>
        </p:spPr>
        <p:txBody>
          <a:bodyPr/>
          <a:lstStyle/>
          <a:p>
            <a:r>
              <a:rPr lang="ru-RU" dirty="0" smtClean="0"/>
              <a:t>Объекты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0781" y="1371600"/>
            <a:ext cx="4070819" cy="4525963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000" dirty="0"/>
              <a:t>Снимки были сделаны при разном увеличении и с разным качеством </a:t>
            </a:r>
            <a:r>
              <a:rPr lang="ru-RU" sz="2000" dirty="0" err="1"/>
              <a:t>съемки</a:t>
            </a:r>
            <a:r>
              <a:rPr lang="ru-RU" sz="2000" dirty="0"/>
              <a:t>. Все фотографии используемых в исследовании металлических поверхностей показаны на </a:t>
            </a:r>
            <a:r>
              <a:rPr lang="ru-RU" sz="2000" dirty="0" smtClean="0"/>
              <a:t>рисунке </a:t>
            </a:r>
            <a:r>
              <a:rPr lang="ru-RU" sz="2000" dirty="0"/>
              <a:t>1. Символом «*» отмечены снимки образцов с коррозионными повреждениями.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768381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886" y="6259286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/>
              <a:t>Рисунок 1. Фотографии металлических поверхностей для </a:t>
            </a:r>
            <a:r>
              <a:rPr lang="ru-RU" sz="1600" i="1" dirty="0" smtClean="0"/>
              <a:t>анализа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2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780" y="176049"/>
            <a:ext cx="8229600" cy="1143000"/>
          </a:xfrm>
        </p:spPr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21379"/>
            <a:ext cx="2601419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1308163"/>
            <a:ext cx="190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Рисунок </a:t>
            </a:r>
            <a:r>
              <a:rPr lang="ru-RU" i="1" dirty="0" smtClean="0"/>
              <a:t>2. </a:t>
            </a:r>
            <a:r>
              <a:rPr lang="ru-RU" i="1" dirty="0"/>
              <a:t>Результаты анализа фотографий металлических поверхностей на наличие следов коррозии от чат-бота Алиса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80" y="1221379"/>
            <a:ext cx="2600451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133606" y="1229225"/>
            <a:ext cx="1937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Рисунок </a:t>
            </a:r>
            <a:r>
              <a:rPr lang="ru-RU" i="1" dirty="0" smtClean="0"/>
              <a:t>3. </a:t>
            </a:r>
            <a:r>
              <a:rPr lang="ru-RU" i="1" dirty="0"/>
              <a:t>Результаты анализа фотографий металлических поверхностей на наличие следов коррозии от чат-бота </a:t>
            </a:r>
            <a:r>
              <a:rPr lang="ru-RU" i="1" dirty="0" err="1"/>
              <a:t>ГигаЧат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968" y="4043352"/>
            <a:ext cx="2600451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0" y="4072190"/>
            <a:ext cx="190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Рисунок </a:t>
            </a:r>
            <a:r>
              <a:rPr lang="ru-RU" i="1" dirty="0" smtClean="0"/>
              <a:t>4. </a:t>
            </a:r>
            <a:r>
              <a:rPr lang="ru-RU" i="1" dirty="0"/>
              <a:t>Результаты анализа фотографий металлических поверхностей на наличие следов коррозии от чат-бота </a:t>
            </a:r>
            <a:r>
              <a:rPr lang="en-US" i="1" dirty="0"/>
              <a:t>Mistral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96" y="4043352"/>
            <a:ext cx="2600935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7131031" y="4130136"/>
            <a:ext cx="2012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/>
              <a:t>Рисунок </a:t>
            </a:r>
            <a:r>
              <a:rPr lang="ru-RU" i="1" dirty="0" smtClean="0"/>
              <a:t>5. </a:t>
            </a:r>
            <a:r>
              <a:rPr lang="ru-RU" i="1" dirty="0"/>
              <a:t>Результаты анализа фотографий металлических поверхностей на наличие следов коррозии от чат-бота </a:t>
            </a:r>
            <a:r>
              <a:rPr lang="en-US" i="1" dirty="0" err="1"/>
              <a:t>ChatGPT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67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Чат-боты умеют анализировать фотографии, описывают объекты на изображении, дают характеристику «увиденному». В целом чат-боты неплохо справились с поставленной задачей распознавания следов коррозии металлов на фотографиях. Ответы содержали обоснование выбора наличия или отсутствия коррозии в виде корреляции общего состояния и отдельных дефектов поверхностей с известными видами коррозионных повреждений металлов.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определении следов коррозии на металлических поверхностях по фотографиям основной проблемой была неверная трактовка дефектов поверхности. Также следует учитывать, что размытые или </a:t>
            </a:r>
            <a:r>
              <a:rPr lang="ru-RU" dirty="0" err="1"/>
              <a:t>нечеткие</a:t>
            </a:r>
            <a:r>
              <a:rPr lang="ru-RU" dirty="0"/>
              <a:t> снимки </a:t>
            </a:r>
            <a:r>
              <a:rPr lang="ru-RU" dirty="0" err="1"/>
              <a:t>нейросети</a:t>
            </a:r>
            <a:r>
              <a:rPr lang="ru-RU" dirty="0"/>
              <a:t> могут отказаться анализировать.</a:t>
            </a:r>
          </a:p>
          <a:p>
            <a:r>
              <a:rPr lang="ru-RU" dirty="0"/>
              <a:t>Использование чат-ботов для анализа большого количества снимков является </a:t>
            </a:r>
            <a:r>
              <a:rPr lang="ru-RU" dirty="0" err="1"/>
              <a:t>трудоемким</a:t>
            </a:r>
            <a:r>
              <a:rPr lang="ru-RU" dirty="0"/>
              <a:t> процессом, поскольку в большинстве случаев возможна загрузка только одного файла в диалоговое окно. В этом случае не происходит автоматизации процесса, поскольку пользователь участвует в оценке ответов чат-ботов на правильность и корректность.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CCB2-A419-449D-B964-4D3602D55B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76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352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Выявление коррозионных повреждений на металлах по фотографиям с помощью чат-ботов</vt:lpstr>
      <vt:lpstr>Методология исследования</vt:lpstr>
      <vt:lpstr>Объекты исследования</vt:lpstr>
      <vt:lpstr>Результаты исследования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Выявление коррозионных повреждений на металлах по фотографиям с помощью чат-ботов</dc:title>
  <dc:creator>Пользователь Windows</dc:creator>
  <cp:lastModifiedBy>Пользователь Windows</cp:lastModifiedBy>
  <cp:revision>6</cp:revision>
  <dcterms:created xsi:type="dcterms:W3CDTF">2026-03-26T15:01:25Z</dcterms:created>
  <dcterms:modified xsi:type="dcterms:W3CDTF">2026-03-26T15:31:04Z</dcterms:modified>
</cp:coreProperties>
</file>