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</p:sldMasterIdLst>
  <p:notesMasterIdLst>
    <p:notesMasterId r:id="rId19"/>
  </p:notesMasterIdLst>
  <p:sldIdLst>
    <p:sldId id="305" r:id="rId2"/>
    <p:sldId id="258" r:id="rId3"/>
    <p:sldId id="274" r:id="rId4"/>
    <p:sldId id="262" r:id="rId5"/>
    <p:sldId id="295" r:id="rId6"/>
    <p:sldId id="296" r:id="rId7"/>
    <p:sldId id="291" r:id="rId8"/>
    <p:sldId id="297" r:id="rId9"/>
    <p:sldId id="298" r:id="rId10"/>
    <p:sldId id="301" r:id="rId11"/>
    <p:sldId id="303" r:id="rId12"/>
    <p:sldId id="273" r:id="rId13"/>
    <p:sldId id="290" r:id="rId14"/>
    <p:sldId id="292" r:id="rId15"/>
    <p:sldId id="278" r:id="rId16"/>
    <p:sldId id="284" r:id="rId17"/>
    <p:sldId id="279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98D4D5-B11D-900A-3268-AF6ECC06413C}" name="Владислав Михлик" initials="ВМ" userId="4eb296c0b54d9ea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слав Михлик" initials="ВМ" lastIdx="1" clrIdx="0">
    <p:extLst>
      <p:ext uri="{19B8F6BF-5375-455C-9EA6-DF929625EA0E}">
        <p15:presenceInfo xmlns:p15="http://schemas.microsoft.com/office/powerpoint/2012/main" userId="4eb296c0b54d9e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DB4"/>
    <a:srgbClr val="FFFFFF"/>
    <a:srgbClr val="D1DDD2"/>
    <a:srgbClr val="BBCDBB"/>
    <a:srgbClr val="DBE2DB"/>
    <a:srgbClr val="EAEAEA"/>
    <a:srgbClr val="8A8A8A"/>
    <a:srgbClr val="EFEDE3"/>
    <a:srgbClr val="002060"/>
    <a:srgbClr val="BEC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7" autoAdjust="0"/>
    <p:restoredTop sz="89440" autoAdjust="0"/>
  </p:normalViewPr>
  <p:slideViewPr>
    <p:cSldViewPr snapToGrid="0">
      <p:cViewPr varScale="1">
        <p:scale>
          <a:sx n="100" d="100"/>
          <a:sy n="100" d="100"/>
        </p:scale>
        <p:origin x="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4537AC-5BE6-49EF-AC86-FE0887AE9326}" type="doc">
      <dgm:prSet loTypeId="urn:microsoft.com/office/officeart/2005/8/layout/process1" loCatId="process" qsTypeId="urn:microsoft.com/office/officeart/2005/8/quickstyle/simple1#1" qsCatId="simple" csTypeId="urn:microsoft.com/office/officeart/2005/8/colors/accent4_2" csCatId="accent4" phldr="1"/>
      <dgm:spPr/>
    </dgm:pt>
    <dgm:pt modelId="{09E5FFB1-687B-4C82-B75F-D31D91BCEE00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Механическая активация порошка</a:t>
          </a:r>
        </a:p>
      </dgm:t>
    </dgm:pt>
    <dgm:pt modelId="{86727CCD-46CD-46EF-BEDC-68EE57B44CBF}" type="parTrans" cxnId="{D1C7E9D1-28F2-485E-92C2-33CE2D5551CB}">
      <dgm:prSet/>
      <dgm:spPr/>
      <dgm:t>
        <a:bodyPr/>
        <a:lstStyle/>
        <a:p>
          <a:endParaRPr lang="ru-RU"/>
        </a:p>
      </dgm:t>
    </dgm:pt>
    <dgm:pt modelId="{F6915EA3-6919-40EB-AE59-EC1E6D54E962}" type="sibTrans" cxnId="{D1C7E9D1-28F2-485E-92C2-33CE2D5551CB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7668FD8-5B5E-492C-BEBE-93750491A3E1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Прокаливание порошка</a:t>
          </a:r>
        </a:p>
      </dgm:t>
    </dgm:pt>
    <dgm:pt modelId="{AF40DB31-4462-4095-987F-62BD0EC40D58}" type="parTrans" cxnId="{1FD989BA-0B0B-475D-8590-8D2828A284E5}">
      <dgm:prSet/>
      <dgm:spPr/>
      <dgm:t>
        <a:bodyPr/>
        <a:lstStyle/>
        <a:p>
          <a:endParaRPr lang="ru-RU"/>
        </a:p>
      </dgm:t>
    </dgm:pt>
    <dgm:pt modelId="{BB811878-5C5A-4C73-B17D-EF31F36EC5E5}" type="sibTrans" cxnId="{1FD989BA-0B0B-475D-8590-8D2828A284E5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E176940-74C9-42B4-96D2-6106AA55AA35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В95 с 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SiC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при температуре 600, нагрев до 720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º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выдержка 10 минут</a:t>
          </a:r>
        </a:p>
      </dgm:t>
    </dgm:pt>
    <dgm:pt modelId="{19889308-FCF9-43C8-98EF-64F9428A8F2C}" type="parTrans" cxnId="{678E0636-2AA1-4CFC-9915-77A635929A5C}">
      <dgm:prSet/>
      <dgm:spPr/>
      <dgm:t>
        <a:bodyPr/>
        <a:lstStyle/>
        <a:p>
          <a:endParaRPr lang="ru-RU"/>
        </a:p>
      </dgm:t>
    </dgm:pt>
    <dgm:pt modelId="{A8BFA447-373A-4C86-8BE8-166C44880FD5}" type="sibTrans" cxnId="{678E0636-2AA1-4CFC-9915-77A635929A5C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9F006203-DC2A-46ED-974F-9CAE32BA8D0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Нагрев В95 до твердо-жидкого состояния</a:t>
          </a:r>
        </a:p>
      </dgm:t>
    </dgm:pt>
    <dgm:pt modelId="{74570A3B-95F3-48B8-9B20-23BCBD39093F}" type="parTrans" cxnId="{77943854-90A8-4D1C-B4E0-58368DAFC3C6}">
      <dgm:prSet/>
      <dgm:spPr/>
      <dgm:t>
        <a:bodyPr/>
        <a:lstStyle/>
        <a:p>
          <a:endParaRPr lang="ru-RU"/>
        </a:p>
      </dgm:t>
    </dgm:pt>
    <dgm:pt modelId="{D182220C-3AF8-480F-8AF0-1CF698FB9D90}" type="sibTrans" cxnId="{77943854-90A8-4D1C-B4E0-58368DAFC3C6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95A7840-CA4D-4F1A-A042-1EC75B9DA3ED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Отливка образцов</a:t>
          </a:r>
        </a:p>
      </dgm:t>
    </dgm:pt>
    <dgm:pt modelId="{68BB0AA2-61B0-4EE9-B014-0DAB282DB3BB}" type="parTrans" cxnId="{3D703E1A-D205-4E56-A73B-FFF279E6F1F8}">
      <dgm:prSet/>
      <dgm:spPr/>
      <dgm:t>
        <a:bodyPr/>
        <a:lstStyle/>
        <a:p>
          <a:endParaRPr lang="ru-RU"/>
        </a:p>
      </dgm:t>
    </dgm:pt>
    <dgm:pt modelId="{CFF43C9D-3EE3-4D7C-A47C-316F31DB1EB9}" type="sibTrans" cxnId="{3D703E1A-D205-4E56-A73B-FFF279E6F1F8}">
      <dgm:prSet/>
      <dgm:spPr/>
      <dgm:t>
        <a:bodyPr/>
        <a:lstStyle/>
        <a:p>
          <a:endParaRPr lang="ru-RU"/>
        </a:p>
      </dgm:t>
    </dgm:pt>
    <dgm:pt modelId="{68F2417E-18FC-4DC7-A311-DC85D69E1BE6}" type="pres">
      <dgm:prSet presAssocID="{724537AC-5BE6-49EF-AC86-FE0887AE9326}" presName="Name0" presStyleCnt="0">
        <dgm:presLayoutVars>
          <dgm:dir/>
          <dgm:resizeHandles val="exact"/>
        </dgm:presLayoutVars>
      </dgm:prSet>
      <dgm:spPr/>
    </dgm:pt>
    <dgm:pt modelId="{02A15ED5-421C-4450-B946-735E00AA7641}" type="pres">
      <dgm:prSet presAssocID="{09E5FFB1-687B-4C82-B75F-D31D91BCEE00}" presName="node" presStyleLbl="node1" presStyleIdx="0" presStyleCnt="5" custLinFactY="-15339" custLinFactNeighborX="9109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FE7D2-ABF5-4E40-9DB1-BE2A3E52B132}" type="pres">
      <dgm:prSet presAssocID="{F6915EA3-6919-40EB-AE59-EC1E6D54E96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D258D6F-66A3-474C-AB34-5AF3F192F1D6}" type="pres">
      <dgm:prSet presAssocID="{F6915EA3-6919-40EB-AE59-EC1E6D54E962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16193FA-89A2-422F-951E-C384A0A743A0}" type="pres">
      <dgm:prSet presAssocID="{67668FD8-5B5E-492C-BEBE-93750491A3E1}" presName="node" presStyleLbl="node1" presStyleIdx="1" presStyleCnt="5" custScaleX="97959" custScaleY="101593" custLinFactY="-16932" custLinFactNeighborX="717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9BEBA-3678-45B1-BDC5-AF5CC1F2AD83}" type="pres">
      <dgm:prSet presAssocID="{BB811878-5C5A-4C73-B17D-EF31F36EC5E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FEADC6B-16F5-4C55-BE97-9C298992DE5F}" type="pres">
      <dgm:prSet presAssocID="{BB811878-5C5A-4C73-B17D-EF31F36EC5E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B7345B2-5687-4899-B729-AB41BFAF896F}" type="pres">
      <dgm:prSet presAssocID="{9F006203-DC2A-46ED-974F-9CAE32BA8D03}" presName="node" presStyleLbl="node1" presStyleIdx="2" presStyleCnt="5" custLinFactY="-15339" custLinFactNeighborX="3983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7B4CD-9DF5-4CD1-BE73-C622555CA9AE}" type="pres">
      <dgm:prSet presAssocID="{D182220C-3AF8-480F-8AF0-1CF698FB9D90}" presName="sibTrans" presStyleLbl="sibTrans2D1" presStyleIdx="2" presStyleCnt="4" custAng="20022278" custScaleX="79649" custLinFactNeighborX="69384" custLinFactNeighborY="-17958"/>
      <dgm:spPr/>
      <dgm:t>
        <a:bodyPr/>
        <a:lstStyle/>
        <a:p>
          <a:endParaRPr lang="ru-RU"/>
        </a:p>
      </dgm:t>
    </dgm:pt>
    <dgm:pt modelId="{EC5B77CA-BB2D-4B44-B922-ECA3AA9A4282}" type="pres">
      <dgm:prSet presAssocID="{D182220C-3AF8-480F-8AF0-1CF698FB9D9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4F3533B-683E-48BE-A26D-4B91EE049EDC}" type="pres">
      <dgm:prSet presAssocID="{5E176940-74C9-42B4-96D2-6106AA55AA35}" presName="node" presStyleLbl="node1" presStyleIdx="3" presStyleCnt="5" custLinFactX="-262372" custLinFactY="6186" custLinFactNeighborX="-3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7EAAD-A91A-41E9-AF56-AFC84EBDF79A}" type="pres">
      <dgm:prSet presAssocID="{A8BFA447-373A-4C86-8BE8-166C44880FD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921BFEB9-B400-4C21-86E7-D2CE9F1F3286}" type="pres">
      <dgm:prSet presAssocID="{A8BFA447-373A-4C86-8BE8-166C44880FD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7B8CA6B1-0235-4DFF-A1DA-8BAA314247E8}" type="pres">
      <dgm:prSet presAssocID="{A95A7840-CA4D-4F1A-A042-1EC75B9DA3ED}" presName="node" presStyleLbl="node1" presStyleIdx="4" presStyleCnt="5" custLinFactX="-181385" custLinFactY="3739" custLinFactNeighborX="-2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E0636-2AA1-4CFC-9915-77A635929A5C}" srcId="{724537AC-5BE6-49EF-AC86-FE0887AE9326}" destId="{5E176940-74C9-42B4-96D2-6106AA55AA35}" srcOrd="3" destOrd="0" parTransId="{19889308-FCF9-43C8-98EF-64F9428A8F2C}" sibTransId="{A8BFA447-373A-4C86-8BE8-166C44880FD5}"/>
    <dgm:cxn modelId="{A3D84CD2-3809-43F1-8069-7A6A311B0179}" type="presOf" srcId="{D182220C-3AF8-480F-8AF0-1CF698FB9D90}" destId="{EC5B77CA-BB2D-4B44-B922-ECA3AA9A4282}" srcOrd="1" destOrd="0" presId="urn:microsoft.com/office/officeart/2005/8/layout/process1"/>
    <dgm:cxn modelId="{835B72EA-40FD-4C9A-9DE3-6CC9F61E5958}" type="presOf" srcId="{BB811878-5C5A-4C73-B17D-EF31F36EC5E5}" destId="{DFEADC6B-16F5-4C55-BE97-9C298992DE5F}" srcOrd="1" destOrd="0" presId="urn:microsoft.com/office/officeart/2005/8/layout/process1"/>
    <dgm:cxn modelId="{AAFD7D34-3D35-4F85-B3CC-F3ACE38E90BF}" type="presOf" srcId="{724537AC-5BE6-49EF-AC86-FE0887AE9326}" destId="{68F2417E-18FC-4DC7-A311-DC85D69E1BE6}" srcOrd="0" destOrd="0" presId="urn:microsoft.com/office/officeart/2005/8/layout/process1"/>
    <dgm:cxn modelId="{8EBA36D5-1216-4A35-8421-F3925BE9465D}" type="presOf" srcId="{5E176940-74C9-42B4-96D2-6106AA55AA35}" destId="{04F3533B-683E-48BE-A26D-4B91EE049EDC}" srcOrd="0" destOrd="0" presId="urn:microsoft.com/office/officeart/2005/8/layout/process1"/>
    <dgm:cxn modelId="{1FD989BA-0B0B-475D-8590-8D2828A284E5}" srcId="{724537AC-5BE6-49EF-AC86-FE0887AE9326}" destId="{67668FD8-5B5E-492C-BEBE-93750491A3E1}" srcOrd="1" destOrd="0" parTransId="{AF40DB31-4462-4095-987F-62BD0EC40D58}" sibTransId="{BB811878-5C5A-4C73-B17D-EF31F36EC5E5}"/>
    <dgm:cxn modelId="{7DCB368D-1EBE-4EB0-B838-7BE775EDA047}" type="presOf" srcId="{67668FD8-5B5E-492C-BEBE-93750491A3E1}" destId="{716193FA-89A2-422F-951E-C384A0A743A0}" srcOrd="0" destOrd="0" presId="urn:microsoft.com/office/officeart/2005/8/layout/process1"/>
    <dgm:cxn modelId="{962D57B7-A8CD-428A-93C0-B66E75CF95A4}" type="presOf" srcId="{F6915EA3-6919-40EB-AE59-EC1E6D54E962}" destId="{030FE7D2-ABF5-4E40-9DB1-BE2A3E52B132}" srcOrd="0" destOrd="0" presId="urn:microsoft.com/office/officeart/2005/8/layout/process1"/>
    <dgm:cxn modelId="{6B8F3849-FA3F-44C4-A1BA-AD8061DB2CFF}" type="presOf" srcId="{BB811878-5C5A-4C73-B17D-EF31F36EC5E5}" destId="{A0A9BEBA-3678-45B1-BDC5-AF5CC1F2AD83}" srcOrd="0" destOrd="0" presId="urn:microsoft.com/office/officeart/2005/8/layout/process1"/>
    <dgm:cxn modelId="{629F1B33-C869-4CAE-A65F-24D6724045B4}" type="presOf" srcId="{A95A7840-CA4D-4F1A-A042-1EC75B9DA3ED}" destId="{7B8CA6B1-0235-4DFF-A1DA-8BAA314247E8}" srcOrd="0" destOrd="0" presId="urn:microsoft.com/office/officeart/2005/8/layout/process1"/>
    <dgm:cxn modelId="{0F8486E3-7891-47E7-B1A4-3C5F9A13AB2E}" type="presOf" srcId="{F6915EA3-6919-40EB-AE59-EC1E6D54E962}" destId="{2D258D6F-66A3-474C-AB34-5AF3F192F1D6}" srcOrd="1" destOrd="0" presId="urn:microsoft.com/office/officeart/2005/8/layout/process1"/>
    <dgm:cxn modelId="{99D645E6-E81F-4F19-8461-CB7A69574B29}" type="presOf" srcId="{9F006203-DC2A-46ED-974F-9CAE32BA8D03}" destId="{BB7345B2-5687-4899-B729-AB41BFAF896F}" srcOrd="0" destOrd="0" presId="urn:microsoft.com/office/officeart/2005/8/layout/process1"/>
    <dgm:cxn modelId="{326FD265-1172-4DFD-8304-49EE1305DDA0}" type="presOf" srcId="{A8BFA447-373A-4C86-8BE8-166C44880FD5}" destId="{5077EAAD-A91A-41E9-AF56-AFC84EBDF79A}" srcOrd="0" destOrd="0" presId="urn:microsoft.com/office/officeart/2005/8/layout/process1"/>
    <dgm:cxn modelId="{D1C7E9D1-28F2-485E-92C2-33CE2D5551CB}" srcId="{724537AC-5BE6-49EF-AC86-FE0887AE9326}" destId="{09E5FFB1-687B-4C82-B75F-D31D91BCEE00}" srcOrd="0" destOrd="0" parTransId="{86727CCD-46CD-46EF-BEDC-68EE57B44CBF}" sibTransId="{F6915EA3-6919-40EB-AE59-EC1E6D54E962}"/>
    <dgm:cxn modelId="{3D703E1A-D205-4E56-A73B-FFF279E6F1F8}" srcId="{724537AC-5BE6-49EF-AC86-FE0887AE9326}" destId="{A95A7840-CA4D-4F1A-A042-1EC75B9DA3ED}" srcOrd="4" destOrd="0" parTransId="{68BB0AA2-61B0-4EE9-B014-0DAB282DB3BB}" sibTransId="{CFF43C9D-3EE3-4D7C-A47C-316F31DB1EB9}"/>
    <dgm:cxn modelId="{7FFFEE50-E996-4DAE-9847-180EAAF13A15}" type="presOf" srcId="{09E5FFB1-687B-4C82-B75F-D31D91BCEE00}" destId="{02A15ED5-421C-4450-B946-735E00AA7641}" srcOrd="0" destOrd="0" presId="urn:microsoft.com/office/officeart/2005/8/layout/process1"/>
    <dgm:cxn modelId="{F7426DD0-F0BE-4B02-B8A3-2964DEDE789E}" type="presOf" srcId="{A8BFA447-373A-4C86-8BE8-166C44880FD5}" destId="{921BFEB9-B400-4C21-86E7-D2CE9F1F3286}" srcOrd="1" destOrd="0" presId="urn:microsoft.com/office/officeart/2005/8/layout/process1"/>
    <dgm:cxn modelId="{E6D78BE0-5D50-4081-B816-859C3A71CAC7}" type="presOf" srcId="{D182220C-3AF8-480F-8AF0-1CF698FB9D90}" destId="{F8A7B4CD-9DF5-4CD1-BE73-C622555CA9AE}" srcOrd="0" destOrd="0" presId="urn:microsoft.com/office/officeart/2005/8/layout/process1"/>
    <dgm:cxn modelId="{77943854-90A8-4D1C-B4E0-58368DAFC3C6}" srcId="{724537AC-5BE6-49EF-AC86-FE0887AE9326}" destId="{9F006203-DC2A-46ED-974F-9CAE32BA8D03}" srcOrd="2" destOrd="0" parTransId="{74570A3B-95F3-48B8-9B20-23BCBD39093F}" sibTransId="{D182220C-3AF8-480F-8AF0-1CF698FB9D90}"/>
    <dgm:cxn modelId="{EF3EF169-AAC3-4CBB-B2BC-9E34377E7BD8}" type="presParOf" srcId="{68F2417E-18FC-4DC7-A311-DC85D69E1BE6}" destId="{02A15ED5-421C-4450-B946-735E00AA7641}" srcOrd="0" destOrd="0" presId="urn:microsoft.com/office/officeart/2005/8/layout/process1"/>
    <dgm:cxn modelId="{2FC147EF-7918-4942-945E-C4DA0677DF9D}" type="presParOf" srcId="{68F2417E-18FC-4DC7-A311-DC85D69E1BE6}" destId="{030FE7D2-ABF5-4E40-9DB1-BE2A3E52B132}" srcOrd="1" destOrd="0" presId="urn:microsoft.com/office/officeart/2005/8/layout/process1"/>
    <dgm:cxn modelId="{42C7BD6D-62A0-445B-8BE6-0FC4362C7746}" type="presParOf" srcId="{030FE7D2-ABF5-4E40-9DB1-BE2A3E52B132}" destId="{2D258D6F-66A3-474C-AB34-5AF3F192F1D6}" srcOrd="0" destOrd="0" presId="urn:microsoft.com/office/officeart/2005/8/layout/process1"/>
    <dgm:cxn modelId="{C6F47948-9F52-4BE0-8DFF-7C3A1547B030}" type="presParOf" srcId="{68F2417E-18FC-4DC7-A311-DC85D69E1BE6}" destId="{716193FA-89A2-422F-951E-C384A0A743A0}" srcOrd="2" destOrd="0" presId="urn:microsoft.com/office/officeart/2005/8/layout/process1"/>
    <dgm:cxn modelId="{92FA45E9-47AA-48FE-9E45-193CBE2DFC99}" type="presParOf" srcId="{68F2417E-18FC-4DC7-A311-DC85D69E1BE6}" destId="{A0A9BEBA-3678-45B1-BDC5-AF5CC1F2AD83}" srcOrd="3" destOrd="0" presId="urn:microsoft.com/office/officeart/2005/8/layout/process1"/>
    <dgm:cxn modelId="{7A53E3FA-986F-44AB-ACA5-370C1CD071FE}" type="presParOf" srcId="{A0A9BEBA-3678-45B1-BDC5-AF5CC1F2AD83}" destId="{DFEADC6B-16F5-4C55-BE97-9C298992DE5F}" srcOrd="0" destOrd="0" presId="urn:microsoft.com/office/officeart/2005/8/layout/process1"/>
    <dgm:cxn modelId="{CA863C3F-B5D7-4A48-A836-54106AB5D837}" type="presParOf" srcId="{68F2417E-18FC-4DC7-A311-DC85D69E1BE6}" destId="{BB7345B2-5687-4899-B729-AB41BFAF896F}" srcOrd="4" destOrd="0" presId="urn:microsoft.com/office/officeart/2005/8/layout/process1"/>
    <dgm:cxn modelId="{3E54E98B-6238-4A38-B233-FDAF18C920E9}" type="presParOf" srcId="{68F2417E-18FC-4DC7-A311-DC85D69E1BE6}" destId="{F8A7B4CD-9DF5-4CD1-BE73-C622555CA9AE}" srcOrd="5" destOrd="0" presId="urn:microsoft.com/office/officeart/2005/8/layout/process1"/>
    <dgm:cxn modelId="{8FB44A3C-B3FE-4C1C-8AF1-D67580EFB9CF}" type="presParOf" srcId="{F8A7B4CD-9DF5-4CD1-BE73-C622555CA9AE}" destId="{EC5B77CA-BB2D-4B44-B922-ECA3AA9A4282}" srcOrd="0" destOrd="0" presId="urn:microsoft.com/office/officeart/2005/8/layout/process1"/>
    <dgm:cxn modelId="{773BF24D-99FA-455D-A882-0B11CFC7BC11}" type="presParOf" srcId="{68F2417E-18FC-4DC7-A311-DC85D69E1BE6}" destId="{04F3533B-683E-48BE-A26D-4B91EE049EDC}" srcOrd="6" destOrd="0" presId="urn:microsoft.com/office/officeart/2005/8/layout/process1"/>
    <dgm:cxn modelId="{9245C514-B888-44FB-B270-1BF3E75DD026}" type="presParOf" srcId="{68F2417E-18FC-4DC7-A311-DC85D69E1BE6}" destId="{5077EAAD-A91A-41E9-AF56-AFC84EBDF79A}" srcOrd="7" destOrd="0" presId="urn:microsoft.com/office/officeart/2005/8/layout/process1"/>
    <dgm:cxn modelId="{83EB2AEE-5719-48EA-8F93-798B0E6533BA}" type="presParOf" srcId="{5077EAAD-A91A-41E9-AF56-AFC84EBDF79A}" destId="{921BFEB9-B400-4C21-86E7-D2CE9F1F3286}" srcOrd="0" destOrd="0" presId="urn:microsoft.com/office/officeart/2005/8/layout/process1"/>
    <dgm:cxn modelId="{B6B157E6-C3B6-4192-841B-37CB0F1A2469}" type="presParOf" srcId="{68F2417E-18FC-4DC7-A311-DC85D69E1BE6}" destId="{7B8CA6B1-0235-4DFF-A1DA-8BAA314247E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BFF49-8A38-4B91-9484-3BB25AE21FCD}" type="doc">
      <dgm:prSet loTypeId="urn:microsoft.com/office/officeart/2008/layout/TitledPictureBlocks" loCatId="picture" qsTypeId="urn:microsoft.com/office/officeart/2005/8/quickstyle/simple1#9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5D7B126D-5BEA-4B24-B7E5-366811372DED}">
      <dgm:prSet phldrT="[Текст]" custT="1"/>
      <dgm:spPr/>
      <dgm:t>
        <a:bodyPr/>
        <a:lstStyle/>
        <a:p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Микротвердомер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ПМТ-3</a:t>
          </a:r>
          <a:endParaRPr lang="ru-RU" sz="1400" dirty="0"/>
        </a:p>
      </dgm:t>
    </dgm:pt>
    <dgm:pt modelId="{7F23D1F5-724B-4C42-BCE4-CFAC46195540}" type="parTrans" cxnId="{1D150F78-8F6D-4C6A-9E4E-A19781ECF6ED}">
      <dgm:prSet/>
      <dgm:spPr/>
      <dgm:t>
        <a:bodyPr/>
        <a:lstStyle/>
        <a:p>
          <a:endParaRPr lang="ru-RU"/>
        </a:p>
      </dgm:t>
    </dgm:pt>
    <dgm:pt modelId="{B81DEC6F-2D30-4807-92C3-3A8C822B318E}" type="sibTrans" cxnId="{1D150F78-8F6D-4C6A-9E4E-A19781ECF6ED}">
      <dgm:prSet/>
      <dgm:spPr/>
      <dgm:t>
        <a:bodyPr/>
        <a:lstStyle/>
        <a:p>
          <a:endParaRPr lang="ru-RU"/>
        </a:p>
      </dgm:t>
    </dgm:pt>
    <dgm:pt modelId="{7EDBE3F5-AC54-4D38-AD06-1775F70873DB}" type="pres">
      <dgm:prSet presAssocID="{439BFF49-8A38-4B91-9484-3BB25AE21F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5B98AEA-3F12-409F-8FBC-690B0E479697}" type="pres">
      <dgm:prSet presAssocID="{5D7B126D-5BEA-4B24-B7E5-366811372DED}" presName="composite" presStyleCnt="0"/>
      <dgm:spPr/>
    </dgm:pt>
    <dgm:pt modelId="{5A68C91A-1826-47AD-A7DD-3B5D3E72212C}" type="pres">
      <dgm:prSet presAssocID="{5D7B126D-5BEA-4B24-B7E5-366811372DED}" presName="ParentText" presStyleLbl="node1" presStyleIdx="0" presStyleCnt="1" custScaleX="108726" custScaleY="2029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6D172-B430-45CA-89B7-04082F077377}" type="pres">
      <dgm:prSet presAssocID="{5D7B126D-5BEA-4B24-B7E5-366811372DED}" presName="Image" presStyleLbl="bgImgPlace1" presStyleIdx="0" presStyleCnt="1" custScaleX="64738" custScaleY="8973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E4B360F-51FF-47DD-AF2B-A85971FB5B9E}" type="pres">
      <dgm:prSet presAssocID="{5D7B126D-5BEA-4B24-B7E5-366811372DED}" presName="ChildText" presStyleLbl="fgAcc1" presStyleIdx="0" presStyleCnt="0" custScaleX="57135" custScaleY="50470" custLinFactNeighborX="-62558" custLinFactNeighborY="56834">
        <dgm:presLayoutVars>
          <dgm:chMax val="0"/>
          <dgm:chPref val="0"/>
          <dgm:bulletEnabled val="1"/>
        </dgm:presLayoutVars>
      </dgm:prSet>
      <dgm:spPr/>
    </dgm:pt>
  </dgm:ptLst>
  <dgm:cxnLst>
    <dgm:cxn modelId="{B3E3FA63-C471-400D-8601-DE7E63EA061A}" type="presOf" srcId="{5D7B126D-5BEA-4B24-B7E5-366811372DED}" destId="{5A68C91A-1826-47AD-A7DD-3B5D3E72212C}" srcOrd="0" destOrd="0" presId="urn:microsoft.com/office/officeart/2008/layout/TitledPictureBlocks"/>
    <dgm:cxn modelId="{43CBD21D-8E61-4BC6-9BF6-0C06528C348D}" type="presOf" srcId="{439BFF49-8A38-4B91-9484-3BB25AE21FCD}" destId="{7EDBE3F5-AC54-4D38-AD06-1775F70873DB}" srcOrd="0" destOrd="0" presId="urn:microsoft.com/office/officeart/2008/layout/TitledPictureBlocks"/>
    <dgm:cxn modelId="{1D150F78-8F6D-4C6A-9E4E-A19781ECF6ED}" srcId="{439BFF49-8A38-4B91-9484-3BB25AE21FCD}" destId="{5D7B126D-5BEA-4B24-B7E5-366811372DED}" srcOrd="0" destOrd="0" parTransId="{7F23D1F5-724B-4C42-BCE4-CFAC46195540}" sibTransId="{B81DEC6F-2D30-4807-92C3-3A8C822B318E}"/>
    <dgm:cxn modelId="{968BF5CD-19FF-43F9-96C1-E2EF8F053B79}" type="presParOf" srcId="{7EDBE3F5-AC54-4D38-AD06-1775F70873DB}" destId="{35B98AEA-3F12-409F-8FBC-690B0E479697}" srcOrd="0" destOrd="0" presId="urn:microsoft.com/office/officeart/2008/layout/TitledPictureBlocks"/>
    <dgm:cxn modelId="{6482EC1E-FD65-4978-B206-73F6F780C47C}" type="presParOf" srcId="{35B98AEA-3F12-409F-8FBC-690B0E479697}" destId="{5A68C91A-1826-47AD-A7DD-3B5D3E72212C}" srcOrd="0" destOrd="0" presId="urn:microsoft.com/office/officeart/2008/layout/TitledPictureBlocks"/>
    <dgm:cxn modelId="{8E369DB9-BE34-445D-971C-B6A750640983}" type="presParOf" srcId="{35B98AEA-3F12-409F-8FBC-690B0E479697}" destId="{39F6D172-B430-45CA-89B7-04082F077377}" srcOrd="1" destOrd="0" presId="urn:microsoft.com/office/officeart/2008/layout/TitledPictureBlocks"/>
    <dgm:cxn modelId="{FF7000D5-E493-4ADE-90F6-97F6590552BD}" type="presParOf" srcId="{35B98AEA-3F12-409F-8FBC-690B0E479697}" destId="{BE4B360F-51FF-47DD-AF2B-A85971FB5B9E}" srcOrd="2" destOrd="0" presId="urn:microsoft.com/office/officeart/2008/layout/TitledPictureBlocks"/>
  </dgm:cxnLst>
  <dgm:bg>
    <a:solidFill>
      <a:srgbClr val="BECCB8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9BFF49-8A38-4B91-9484-3BB25AE21FCD}" type="doc">
      <dgm:prSet loTypeId="urn:microsoft.com/office/officeart/2008/layout/TitledPictureBlocks" loCatId="picture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5D7B126D-5BEA-4B24-B7E5-366811372DED}">
      <dgm:prSet phldrT="[Текст]" custT="1"/>
      <dgm:spPr>
        <a:solidFill>
          <a:schemeClr val="bg1">
            <a:alpha val="45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Универсальная испытательная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Машина INSTRON 3382</a:t>
          </a:r>
          <a:endParaRPr lang="ru-RU" sz="1400" dirty="0">
            <a:solidFill>
              <a:schemeClr val="tx1"/>
            </a:solidFill>
          </a:endParaRPr>
        </a:p>
      </dgm:t>
    </dgm:pt>
    <dgm:pt modelId="{7F23D1F5-724B-4C42-BCE4-CFAC46195540}" type="parTrans" cxnId="{1D150F78-8F6D-4C6A-9E4E-A19781ECF6ED}">
      <dgm:prSet/>
      <dgm:spPr/>
      <dgm:t>
        <a:bodyPr/>
        <a:lstStyle/>
        <a:p>
          <a:endParaRPr lang="ru-RU"/>
        </a:p>
      </dgm:t>
    </dgm:pt>
    <dgm:pt modelId="{B81DEC6F-2D30-4807-92C3-3A8C822B318E}" type="sibTrans" cxnId="{1D150F78-8F6D-4C6A-9E4E-A19781ECF6ED}">
      <dgm:prSet/>
      <dgm:spPr/>
      <dgm:t>
        <a:bodyPr/>
        <a:lstStyle/>
        <a:p>
          <a:endParaRPr lang="ru-RU"/>
        </a:p>
      </dgm:t>
    </dgm:pt>
    <dgm:pt modelId="{7EDBE3F5-AC54-4D38-AD06-1775F70873DB}" type="pres">
      <dgm:prSet presAssocID="{439BFF49-8A38-4B91-9484-3BB25AE21F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5B98AEA-3F12-409F-8FBC-690B0E479697}" type="pres">
      <dgm:prSet presAssocID="{5D7B126D-5BEA-4B24-B7E5-366811372DED}" presName="composite" presStyleCnt="0"/>
      <dgm:spPr/>
    </dgm:pt>
    <dgm:pt modelId="{5A68C91A-1826-47AD-A7DD-3B5D3E72212C}" type="pres">
      <dgm:prSet presAssocID="{5D7B126D-5BEA-4B24-B7E5-366811372DED}" presName="ParentText" presStyleLbl="node1" presStyleIdx="0" presStyleCnt="1" custScaleX="126442" custScaleY="229514" custLinFactY="-79599" custLinFactNeighborX="258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6D172-B430-45CA-89B7-04082F077377}" type="pres">
      <dgm:prSet presAssocID="{5D7B126D-5BEA-4B24-B7E5-366811372DED}" presName="Image" presStyleLbl="bgImgPlace1" presStyleIdx="0" presStyleCnt="1" custScaleX="138826" custScaleY="160584" custLinFactNeighborX="5739" custLinFactNeighborY="10091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>
          <a:noFill/>
        </a:ln>
      </dgm:spPr>
    </dgm:pt>
    <dgm:pt modelId="{BE4B360F-51FF-47DD-AF2B-A85971FB5B9E}" type="pres">
      <dgm:prSet presAssocID="{5D7B126D-5BEA-4B24-B7E5-366811372DED}" presName="ChildText" presStyleLbl="fgAcc1" presStyleIdx="0" presStyleCnt="0" custScaleX="95148" custScaleY="19866" custLinFactX="-74718" custLinFactNeighborX="-100000" custLinFactNeighborY="-57647">
        <dgm:presLayoutVars>
          <dgm:chMax val="0"/>
          <dgm:chPref val="0"/>
          <dgm:bulletEnabled val="1"/>
        </dgm:presLayoutVars>
      </dgm:prSet>
      <dgm:spPr/>
    </dgm:pt>
  </dgm:ptLst>
  <dgm:cxnLst>
    <dgm:cxn modelId="{B3E3FA63-C471-400D-8601-DE7E63EA061A}" type="presOf" srcId="{5D7B126D-5BEA-4B24-B7E5-366811372DED}" destId="{5A68C91A-1826-47AD-A7DD-3B5D3E72212C}" srcOrd="0" destOrd="0" presId="urn:microsoft.com/office/officeart/2008/layout/TitledPictureBlocks"/>
    <dgm:cxn modelId="{43CBD21D-8E61-4BC6-9BF6-0C06528C348D}" type="presOf" srcId="{439BFF49-8A38-4B91-9484-3BB25AE21FCD}" destId="{7EDBE3F5-AC54-4D38-AD06-1775F70873DB}" srcOrd="0" destOrd="0" presId="urn:microsoft.com/office/officeart/2008/layout/TitledPictureBlocks"/>
    <dgm:cxn modelId="{1D150F78-8F6D-4C6A-9E4E-A19781ECF6ED}" srcId="{439BFF49-8A38-4B91-9484-3BB25AE21FCD}" destId="{5D7B126D-5BEA-4B24-B7E5-366811372DED}" srcOrd="0" destOrd="0" parTransId="{7F23D1F5-724B-4C42-BCE4-CFAC46195540}" sibTransId="{B81DEC6F-2D30-4807-92C3-3A8C822B318E}"/>
    <dgm:cxn modelId="{968BF5CD-19FF-43F9-96C1-E2EF8F053B79}" type="presParOf" srcId="{7EDBE3F5-AC54-4D38-AD06-1775F70873DB}" destId="{35B98AEA-3F12-409F-8FBC-690B0E479697}" srcOrd="0" destOrd="0" presId="urn:microsoft.com/office/officeart/2008/layout/TitledPictureBlocks"/>
    <dgm:cxn modelId="{6482EC1E-FD65-4978-B206-73F6F780C47C}" type="presParOf" srcId="{35B98AEA-3F12-409F-8FBC-690B0E479697}" destId="{5A68C91A-1826-47AD-A7DD-3B5D3E72212C}" srcOrd="0" destOrd="0" presId="urn:microsoft.com/office/officeart/2008/layout/TitledPictureBlocks"/>
    <dgm:cxn modelId="{8E369DB9-BE34-445D-971C-B6A750640983}" type="presParOf" srcId="{35B98AEA-3F12-409F-8FBC-690B0E479697}" destId="{39F6D172-B430-45CA-89B7-04082F077377}" srcOrd="1" destOrd="0" presId="urn:microsoft.com/office/officeart/2008/layout/TitledPictureBlocks"/>
    <dgm:cxn modelId="{FF7000D5-E493-4ADE-90F6-97F6590552BD}" type="presParOf" srcId="{35B98AEA-3F12-409F-8FBC-690B0E479697}" destId="{BE4B360F-51FF-47DD-AF2B-A85971FB5B9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9BFF49-8A38-4B91-9484-3BB25AE21FCD}" type="doc">
      <dgm:prSet loTypeId="urn:microsoft.com/office/officeart/2008/layout/TitledPictureBlocks" loCatId="picture" qsTypeId="urn:microsoft.com/office/officeart/2005/8/quickstyle/simple1#9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5D7B126D-5BEA-4B24-B7E5-366811372DED}">
      <dgm:prSet phldrT="[Текст]" custT="1"/>
      <dgm:spPr/>
      <dgm:t>
        <a:bodyPr/>
        <a:lstStyle/>
        <a:p>
          <a:r>
            <a:rPr lang="ru-RU" sz="1400" dirty="0"/>
            <a:t>Копер маятниковый </a:t>
          </a:r>
        </a:p>
        <a:p>
          <a:r>
            <a:rPr lang="ru-RU" sz="1400" dirty="0"/>
            <a:t>КМ-30 </a:t>
          </a:r>
        </a:p>
      </dgm:t>
    </dgm:pt>
    <dgm:pt modelId="{7F23D1F5-724B-4C42-BCE4-CFAC46195540}" type="parTrans" cxnId="{1D150F78-8F6D-4C6A-9E4E-A19781ECF6ED}">
      <dgm:prSet/>
      <dgm:spPr/>
      <dgm:t>
        <a:bodyPr/>
        <a:lstStyle/>
        <a:p>
          <a:endParaRPr lang="ru-RU"/>
        </a:p>
      </dgm:t>
    </dgm:pt>
    <dgm:pt modelId="{B81DEC6F-2D30-4807-92C3-3A8C822B318E}" type="sibTrans" cxnId="{1D150F78-8F6D-4C6A-9E4E-A19781ECF6ED}">
      <dgm:prSet/>
      <dgm:spPr/>
      <dgm:t>
        <a:bodyPr/>
        <a:lstStyle/>
        <a:p>
          <a:endParaRPr lang="ru-RU"/>
        </a:p>
      </dgm:t>
    </dgm:pt>
    <dgm:pt modelId="{7EDBE3F5-AC54-4D38-AD06-1775F70873DB}" type="pres">
      <dgm:prSet presAssocID="{439BFF49-8A38-4B91-9484-3BB25AE21F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5B98AEA-3F12-409F-8FBC-690B0E479697}" type="pres">
      <dgm:prSet presAssocID="{5D7B126D-5BEA-4B24-B7E5-366811372DED}" presName="composite" presStyleCnt="0"/>
      <dgm:spPr/>
    </dgm:pt>
    <dgm:pt modelId="{5A68C91A-1826-47AD-A7DD-3B5D3E72212C}" type="pres">
      <dgm:prSet presAssocID="{5D7B126D-5BEA-4B24-B7E5-366811372DED}" presName="ParentText" presStyleLbl="node1" presStyleIdx="0" presStyleCnt="1" custScaleX="101585" custScaleY="144289" custLinFactNeighborX="11837" custLinFactNeighborY="-68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6D172-B430-45CA-89B7-04082F077377}" type="pres">
      <dgm:prSet presAssocID="{5D7B126D-5BEA-4B24-B7E5-366811372DED}" presName="Image" presStyleLbl="bgImgPlace1" presStyleIdx="0" presStyleCnt="1" custScaleX="64738" custScaleY="89735" custLinFactNeighborX="11573" custLinFactNeighborY="17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BE4B360F-51FF-47DD-AF2B-A85971FB5B9E}" type="pres">
      <dgm:prSet presAssocID="{5D7B126D-5BEA-4B24-B7E5-366811372DED}" presName="ChildText" presStyleLbl="fgAcc1" presStyleIdx="0" presStyleCnt="0" custScaleX="57135" custScaleY="50470" custLinFactNeighborX="-62558" custLinFactNeighborY="56834">
        <dgm:presLayoutVars>
          <dgm:chMax val="0"/>
          <dgm:chPref val="0"/>
          <dgm:bulletEnabled val="1"/>
        </dgm:presLayoutVars>
      </dgm:prSet>
      <dgm:spPr/>
    </dgm:pt>
  </dgm:ptLst>
  <dgm:cxnLst>
    <dgm:cxn modelId="{B3E3FA63-C471-400D-8601-DE7E63EA061A}" type="presOf" srcId="{5D7B126D-5BEA-4B24-B7E5-366811372DED}" destId="{5A68C91A-1826-47AD-A7DD-3B5D3E72212C}" srcOrd="0" destOrd="0" presId="urn:microsoft.com/office/officeart/2008/layout/TitledPictureBlocks"/>
    <dgm:cxn modelId="{43CBD21D-8E61-4BC6-9BF6-0C06528C348D}" type="presOf" srcId="{439BFF49-8A38-4B91-9484-3BB25AE21FCD}" destId="{7EDBE3F5-AC54-4D38-AD06-1775F70873DB}" srcOrd="0" destOrd="0" presId="urn:microsoft.com/office/officeart/2008/layout/TitledPictureBlocks"/>
    <dgm:cxn modelId="{1D150F78-8F6D-4C6A-9E4E-A19781ECF6ED}" srcId="{439BFF49-8A38-4B91-9484-3BB25AE21FCD}" destId="{5D7B126D-5BEA-4B24-B7E5-366811372DED}" srcOrd="0" destOrd="0" parTransId="{7F23D1F5-724B-4C42-BCE4-CFAC46195540}" sibTransId="{B81DEC6F-2D30-4807-92C3-3A8C822B318E}"/>
    <dgm:cxn modelId="{968BF5CD-19FF-43F9-96C1-E2EF8F053B79}" type="presParOf" srcId="{7EDBE3F5-AC54-4D38-AD06-1775F70873DB}" destId="{35B98AEA-3F12-409F-8FBC-690B0E479697}" srcOrd="0" destOrd="0" presId="urn:microsoft.com/office/officeart/2008/layout/TitledPictureBlocks"/>
    <dgm:cxn modelId="{6482EC1E-FD65-4978-B206-73F6F780C47C}" type="presParOf" srcId="{35B98AEA-3F12-409F-8FBC-690B0E479697}" destId="{5A68C91A-1826-47AD-A7DD-3B5D3E72212C}" srcOrd="0" destOrd="0" presId="urn:microsoft.com/office/officeart/2008/layout/TitledPictureBlocks"/>
    <dgm:cxn modelId="{8E369DB9-BE34-445D-971C-B6A750640983}" type="presParOf" srcId="{35B98AEA-3F12-409F-8FBC-690B0E479697}" destId="{39F6D172-B430-45CA-89B7-04082F077377}" srcOrd="1" destOrd="0" presId="urn:microsoft.com/office/officeart/2008/layout/TitledPictureBlocks"/>
    <dgm:cxn modelId="{FF7000D5-E493-4ADE-90F6-97F6590552BD}" type="presParOf" srcId="{35B98AEA-3F12-409F-8FBC-690B0E479697}" destId="{BE4B360F-51FF-47DD-AF2B-A85971FB5B9E}" srcOrd="2" destOrd="0" presId="urn:microsoft.com/office/officeart/2008/layout/TitledPictureBlocks"/>
  </dgm:cxnLst>
  <dgm:bg>
    <a:solidFill>
      <a:srgbClr val="BECCB8"/>
    </a:solidFill>
    <a:effectLst>
      <a:outerShdw blurRad="50800" dist="38100" dir="8100000" algn="tr" rotWithShape="0">
        <a:prstClr val="black">
          <a:alpha val="40000"/>
        </a:prstClr>
      </a:outerShdw>
    </a:effectLst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9BFF49-8A38-4B91-9484-3BB25AE21FCD}" type="doc">
      <dgm:prSet loTypeId="urn:microsoft.com/office/officeart/2008/layout/TitledPictureBlocks" loCatId="picture" qsTypeId="urn:microsoft.com/office/officeart/2005/8/quickstyle/simple1#9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5D7B126D-5BEA-4B24-B7E5-366811372DED}">
      <dgm:prSet phldrT="[Текст]" custT="1"/>
      <dgm:spPr/>
      <dgm:t>
        <a:bodyPr/>
        <a:lstStyle/>
        <a:p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Микротвердомер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ПМТ-3</a:t>
          </a:r>
          <a:endParaRPr lang="ru-RU" sz="1400" dirty="0"/>
        </a:p>
      </dgm:t>
    </dgm:pt>
    <dgm:pt modelId="{7F23D1F5-724B-4C42-BCE4-CFAC46195540}" type="parTrans" cxnId="{1D150F78-8F6D-4C6A-9E4E-A19781ECF6ED}">
      <dgm:prSet/>
      <dgm:spPr/>
      <dgm:t>
        <a:bodyPr/>
        <a:lstStyle/>
        <a:p>
          <a:endParaRPr lang="ru-RU"/>
        </a:p>
      </dgm:t>
    </dgm:pt>
    <dgm:pt modelId="{B81DEC6F-2D30-4807-92C3-3A8C822B318E}" type="sibTrans" cxnId="{1D150F78-8F6D-4C6A-9E4E-A19781ECF6ED}">
      <dgm:prSet/>
      <dgm:spPr/>
      <dgm:t>
        <a:bodyPr/>
        <a:lstStyle/>
        <a:p>
          <a:endParaRPr lang="ru-RU"/>
        </a:p>
      </dgm:t>
    </dgm:pt>
    <dgm:pt modelId="{7EDBE3F5-AC54-4D38-AD06-1775F70873DB}" type="pres">
      <dgm:prSet presAssocID="{439BFF49-8A38-4B91-9484-3BB25AE21F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5B98AEA-3F12-409F-8FBC-690B0E479697}" type="pres">
      <dgm:prSet presAssocID="{5D7B126D-5BEA-4B24-B7E5-366811372DED}" presName="composite" presStyleCnt="0"/>
      <dgm:spPr/>
    </dgm:pt>
    <dgm:pt modelId="{5A68C91A-1826-47AD-A7DD-3B5D3E72212C}" type="pres">
      <dgm:prSet presAssocID="{5D7B126D-5BEA-4B24-B7E5-366811372DED}" presName="ParentText" presStyleLbl="node1" presStyleIdx="0" presStyleCnt="1" custScaleX="101585" custScaleY="1261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6D172-B430-45CA-89B7-04082F077377}" type="pres">
      <dgm:prSet presAssocID="{5D7B126D-5BEA-4B24-B7E5-366811372DED}" presName="Image" presStyleLbl="bgImgPlace1" presStyleIdx="0" presStyleCnt="1" custScaleX="64738" custScaleY="8973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E4B360F-51FF-47DD-AF2B-A85971FB5B9E}" type="pres">
      <dgm:prSet presAssocID="{5D7B126D-5BEA-4B24-B7E5-366811372DED}" presName="ChildText" presStyleLbl="fgAcc1" presStyleIdx="0" presStyleCnt="0" custScaleX="57135" custScaleY="50470" custLinFactNeighborX="-62558" custLinFactNeighborY="56834">
        <dgm:presLayoutVars>
          <dgm:chMax val="0"/>
          <dgm:chPref val="0"/>
          <dgm:bulletEnabled val="1"/>
        </dgm:presLayoutVars>
      </dgm:prSet>
      <dgm:spPr/>
    </dgm:pt>
  </dgm:ptLst>
  <dgm:cxnLst>
    <dgm:cxn modelId="{B3E3FA63-C471-400D-8601-DE7E63EA061A}" type="presOf" srcId="{5D7B126D-5BEA-4B24-B7E5-366811372DED}" destId="{5A68C91A-1826-47AD-A7DD-3B5D3E72212C}" srcOrd="0" destOrd="0" presId="urn:microsoft.com/office/officeart/2008/layout/TitledPictureBlocks"/>
    <dgm:cxn modelId="{43CBD21D-8E61-4BC6-9BF6-0C06528C348D}" type="presOf" srcId="{439BFF49-8A38-4B91-9484-3BB25AE21FCD}" destId="{7EDBE3F5-AC54-4D38-AD06-1775F70873DB}" srcOrd="0" destOrd="0" presId="urn:microsoft.com/office/officeart/2008/layout/TitledPictureBlocks"/>
    <dgm:cxn modelId="{1D150F78-8F6D-4C6A-9E4E-A19781ECF6ED}" srcId="{439BFF49-8A38-4B91-9484-3BB25AE21FCD}" destId="{5D7B126D-5BEA-4B24-B7E5-366811372DED}" srcOrd="0" destOrd="0" parTransId="{7F23D1F5-724B-4C42-BCE4-CFAC46195540}" sibTransId="{B81DEC6F-2D30-4807-92C3-3A8C822B318E}"/>
    <dgm:cxn modelId="{968BF5CD-19FF-43F9-96C1-E2EF8F053B79}" type="presParOf" srcId="{7EDBE3F5-AC54-4D38-AD06-1775F70873DB}" destId="{35B98AEA-3F12-409F-8FBC-690B0E479697}" srcOrd="0" destOrd="0" presId="urn:microsoft.com/office/officeart/2008/layout/TitledPictureBlocks"/>
    <dgm:cxn modelId="{6482EC1E-FD65-4978-B206-73F6F780C47C}" type="presParOf" srcId="{35B98AEA-3F12-409F-8FBC-690B0E479697}" destId="{5A68C91A-1826-47AD-A7DD-3B5D3E72212C}" srcOrd="0" destOrd="0" presId="urn:microsoft.com/office/officeart/2008/layout/TitledPictureBlocks"/>
    <dgm:cxn modelId="{8E369DB9-BE34-445D-971C-B6A750640983}" type="presParOf" srcId="{35B98AEA-3F12-409F-8FBC-690B0E479697}" destId="{39F6D172-B430-45CA-89B7-04082F077377}" srcOrd="1" destOrd="0" presId="urn:microsoft.com/office/officeart/2008/layout/TitledPictureBlocks"/>
    <dgm:cxn modelId="{FF7000D5-E493-4ADE-90F6-97F6590552BD}" type="presParOf" srcId="{35B98AEA-3F12-409F-8FBC-690B0E479697}" destId="{BE4B360F-51FF-47DD-AF2B-A85971FB5B9E}" srcOrd="2" destOrd="0" presId="urn:microsoft.com/office/officeart/2008/layout/TitledPictureBlocks"/>
  </dgm:cxnLst>
  <dgm:bg>
    <a:solidFill>
      <a:srgbClr val="BECCB8"/>
    </a:soli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15ED5-421C-4450-B946-735E00AA7641}">
      <dsp:nvSpPr>
        <dsp:cNvPr id="0" name=""/>
        <dsp:cNvSpPr/>
      </dsp:nvSpPr>
      <dsp:spPr>
        <a:xfrm>
          <a:off x="627045" y="380555"/>
          <a:ext cx="1707743" cy="1168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Механическая активация порошка</a:t>
          </a:r>
        </a:p>
      </dsp:txBody>
      <dsp:txXfrm>
        <a:off x="661276" y="414786"/>
        <a:ext cx="1639281" cy="1100275"/>
      </dsp:txXfrm>
    </dsp:sp>
    <dsp:sp modelId="{030FE7D2-ABF5-4E40-9DB1-BE2A3E52B132}">
      <dsp:nvSpPr>
        <dsp:cNvPr id="0" name=""/>
        <dsp:cNvSpPr/>
      </dsp:nvSpPr>
      <dsp:spPr>
        <a:xfrm rot="21571442">
          <a:off x="2472496" y="743714"/>
          <a:ext cx="291960" cy="423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19050" cap="flat" cmpd="sng" algn="in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472498" y="828782"/>
        <a:ext cx="204372" cy="254112"/>
      </dsp:txXfrm>
    </dsp:sp>
    <dsp:sp modelId="{716193FA-89A2-422F-951E-C384A0A743A0}">
      <dsp:nvSpPr>
        <dsp:cNvPr id="0" name=""/>
        <dsp:cNvSpPr/>
      </dsp:nvSpPr>
      <dsp:spPr>
        <a:xfrm>
          <a:off x="2885638" y="352628"/>
          <a:ext cx="1672888" cy="11873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Прокаливание порошка</a:t>
          </a:r>
        </a:p>
      </dsp:txBody>
      <dsp:txXfrm>
        <a:off x="2920414" y="387404"/>
        <a:ext cx="1603336" cy="1117803"/>
      </dsp:txXfrm>
    </dsp:sp>
    <dsp:sp modelId="{A0A9BEBA-3678-45B1-BDC5-AF5CC1F2AD83}">
      <dsp:nvSpPr>
        <dsp:cNvPr id="0" name=""/>
        <dsp:cNvSpPr/>
      </dsp:nvSpPr>
      <dsp:spPr>
        <a:xfrm rot="28765">
          <a:off x="4692202" y="743849"/>
          <a:ext cx="283411" cy="423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19050" cap="flat" cmpd="sng" algn="in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692203" y="828197"/>
        <a:ext cx="198388" cy="254112"/>
      </dsp:txXfrm>
    </dsp:sp>
    <dsp:sp modelId="{BB7345B2-5687-4899-B729-AB41BFAF896F}">
      <dsp:nvSpPr>
        <dsp:cNvPr id="0" name=""/>
        <dsp:cNvSpPr/>
      </dsp:nvSpPr>
      <dsp:spPr>
        <a:xfrm>
          <a:off x="5093246" y="380555"/>
          <a:ext cx="1707743" cy="1168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Нагрев В95 до твердо-жидкого состояния</a:t>
          </a:r>
        </a:p>
      </dsp:txBody>
      <dsp:txXfrm>
        <a:off x="5127477" y="414786"/>
        <a:ext cx="1639281" cy="1100275"/>
      </dsp:txXfrm>
    </dsp:sp>
    <dsp:sp modelId="{F8A7B4CD-9DF5-4CD1-BE73-C622555CA9AE}">
      <dsp:nvSpPr>
        <dsp:cNvPr id="0" name=""/>
        <dsp:cNvSpPr/>
      </dsp:nvSpPr>
      <dsp:spPr>
        <a:xfrm rot="7421068">
          <a:off x="4166903" y="1995664"/>
          <a:ext cx="1351945" cy="423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19050" cap="flat" cmpd="sng" algn="in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4265665" y="2027506"/>
        <a:ext cx="1224889" cy="254112"/>
      </dsp:txXfrm>
    </dsp:sp>
    <dsp:sp modelId="{04F3533B-683E-48BE-A26D-4B91EE049EDC}">
      <dsp:nvSpPr>
        <dsp:cNvPr id="0" name=""/>
        <dsp:cNvSpPr/>
      </dsp:nvSpPr>
      <dsp:spPr>
        <a:xfrm>
          <a:off x="612532" y="2969600"/>
          <a:ext cx="1707743" cy="1168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В95 с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SiC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при температуре 600, нагрев до 720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º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выдержка 10 минут</a:t>
          </a:r>
        </a:p>
      </dsp:txBody>
      <dsp:txXfrm>
        <a:off x="646763" y="3003831"/>
        <a:ext cx="1639281" cy="1100275"/>
      </dsp:txXfrm>
    </dsp:sp>
    <dsp:sp modelId="{5077EAAD-A91A-41E9-AF56-AFC84EBDF79A}">
      <dsp:nvSpPr>
        <dsp:cNvPr id="0" name=""/>
        <dsp:cNvSpPr/>
      </dsp:nvSpPr>
      <dsp:spPr>
        <a:xfrm rot="21577941">
          <a:off x="3007572" y="3327644"/>
          <a:ext cx="1457130" cy="423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19050" cap="flat" cmpd="sng" algn="in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007573" y="3412756"/>
        <a:ext cx="1330074" cy="254112"/>
      </dsp:txXfrm>
    </dsp:sp>
    <dsp:sp modelId="{7B8CA6B1-0235-4DFF-A1DA-8BAA314247E8}">
      <dsp:nvSpPr>
        <dsp:cNvPr id="0" name=""/>
        <dsp:cNvSpPr/>
      </dsp:nvSpPr>
      <dsp:spPr>
        <a:xfrm>
          <a:off x="5069521" y="2941001"/>
          <a:ext cx="1707743" cy="1168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Отливка образцов</a:t>
          </a:r>
        </a:p>
      </dsp:txBody>
      <dsp:txXfrm>
        <a:off x="5103752" y="2975232"/>
        <a:ext cx="1639281" cy="1100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6D172-B430-45CA-89B7-04082F077377}">
      <dsp:nvSpPr>
        <dsp:cNvPr id="0" name=""/>
        <dsp:cNvSpPr/>
      </dsp:nvSpPr>
      <dsp:spPr>
        <a:xfrm>
          <a:off x="685633" y="476682"/>
          <a:ext cx="1101536" cy="1293705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8C91A-1826-47AD-A7DD-3B5D3E72212C}">
      <dsp:nvSpPr>
        <dsp:cNvPr id="0" name=""/>
        <dsp:cNvSpPr/>
      </dsp:nvSpPr>
      <dsp:spPr>
        <a:xfrm>
          <a:off x="311398" y="51"/>
          <a:ext cx="1850005" cy="503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Микротвердомер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ПМТ-3</a:t>
          </a:r>
          <a:endParaRPr lang="ru-RU" sz="1400" kern="1200" dirty="0"/>
        </a:p>
      </dsp:txBody>
      <dsp:txXfrm>
        <a:off x="311398" y="51"/>
        <a:ext cx="1850005" cy="503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6D172-B430-45CA-89B7-04082F077377}">
      <dsp:nvSpPr>
        <dsp:cNvPr id="0" name=""/>
        <dsp:cNvSpPr/>
      </dsp:nvSpPr>
      <dsp:spPr>
        <a:xfrm>
          <a:off x="152191" y="589503"/>
          <a:ext cx="3667326" cy="359430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8C91A-1826-47AD-A7DD-3B5D3E72212C}">
      <dsp:nvSpPr>
        <dsp:cNvPr id="0" name=""/>
        <dsp:cNvSpPr/>
      </dsp:nvSpPr>
      <dsp:spPr>
        <a:xfrm>
          <a:off x="232312" y="0"/>
          <a:ext cx="3340181" cy="884596"/>
        </a:xfrm>
        <a:prstGeom prst="rect">
          <a:avLst/>
        </a:prstGeom>
        <a:solidFill>
          <a:schemeClr val="bg1">
            <a:alpha val="45000"/>
          </a:schemeClr>
        </a:solidFill>
        <a:ln w="12700" cap="flat" cmpd="sng" algn="in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Универсальная испытательная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Машина INSTRON 3382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32312" y="0"/>
        <a:ext cx="3340181" cy="884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6D172-B430-45CA-89B7-04082F077377}">
      <dsp:nvSpPr>
        <dsp:cNvPr id="0" name=""/>
        <dsp:cNvSpPr/>
      </dsp:nvSpPr>
      <dsp:spPr>
        <a:xfrm>
          <a:off x="834869" y="686538"/>
          <a:ext cx="1555453" cy="182681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8C91A-1826-47AD-A7DD-3B5D3E72212C}">
      <dsp:nvSpPr>
        <dsp:cNvPr id="0" name=""/>
        <dsp:cNvSpPr/>
      </dsp:nvSpPr>
      <dsp:spPr>
        <a:xfrm>
          <a:off x="398552" y="88510"/>
          <a:ext cx="2440772" cy="5058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Копер маятниковый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КМ-30 </a:t>
          </a:r>
        </a:p>
      </dsp:txBody>
      <dsp:txXfrm>
        <a:off x="398552" y="88510"/>
        <a:ext cx="2440772" cy="5058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6D172-B430-45CA-89B7-04082F077377}">
      <dsp:nvSpPr>
        <dsp:cNvPr id="0" name=""/>
        <dsp:cNvSpPr/>
      </dsp:nvSpPr>
      <dsp:spPr>
        <a:xfrm>
          <a:off x="838675" y="550230"/>
          <a:ext cx="1484363" cy="1743319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8C91A-1826-47AD-A7DD-3B5D3E72212C}">
      <dsp:nvSpPr>
        <dsp:cNvPr id="0" name=""/>
        <dsp:cNvSpPr/>
      </dsp:nvSpPr>
      <dsp:spPr>
        <a:xfrm>
          <a:off x="416246" y="36271"/>
          <a:ext cx="2329220" cy="422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Микротвердомер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ПМТ-3</a:t>
          </a:r>
          <a:endParaRPr lang="ru-RU" sz="1400" kern="1200" dirty="0"/>
        </a:p>
      </dsp:txBody>
      <dsp:txXfrm>
        <a:off x="416246" y="36271"/>
        <a:ext cx="2329220" cy="422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6B93544-DF82-4532-964E-616194E8CB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0FB0A1-AC8C-4F24-9EF9-AAC89B504C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2EE8DD-224E-4601-A38C-29A1CCA7C14F}" type="datetimeFigureOut">
              <a:rPr lang="ru-RU"/>
              <a:pPr>
                <a:defRPr/>
              </a:pPr>
              <a:t>23.05.2026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709D0F9D-AE7A-4937-A188-858619875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4E1078E-F91F-4026-AE5E-E242EB7F0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E5664-AFBA-4857-93F4-04AA32F7B4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6D2619-03A3-4C54-B302-8BC7F1B9D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563C6AD-8017-4993-9CBC-78806ED8FE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117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>
            <a:extLst>
              <a:ext uri="{FF2B5EF4-FFF2-40B4-BE49-F238E27FC236}">
                <a16:creationId xmlns:a16="http://schemas.microsoft.com/office/drawing/2014/main" id="{B4093370-EE31-47FF-AB8F-F59E2E064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Заметки 2">
            <a:extLst>
              <a:ext uri="{FF2B5EF4-FFF2-40B4-BE49-F238E27FC236}">
                <a16:creationId xmlns:a16="http://schemas.microsoft.com/office/drawing/2014/main" id="{D033420B-428C-4BA9-9E1E-238894A2B3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002C224C-4CA3-483F-BC58-185449B95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B4F0C1C0-3720-4D63-96BD-B9E9EFC1BAE1}" type="slidenum">
              <a:rPr lang="ru-RU" altLang="ru-RU">
                <a:latin typeface="Calibri" panose="020F0502020204030204" pitchFamily="34" charset="0"/>
              </a:rPr>
              <a:pPr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47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08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991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457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3C6AD-8017-4993-9CBC-78806ED8FEF2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25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B5CEEE8-58F6-412A-8862-2A2F3165C73B}"/>
              </a:ext>
            </a:extLst>
          </p:cNvPr>
          <p:cNvGrpSpPr>
            <a:grpSpLocks/>
          </p:cNvGrpSpPr>
          <p:nvPr/>
        </p:nvGrpSpPr>
        <p:grpSpPr bwMode="auto">
          <a:xfrm>
            <a:off x="752475" y="744538"/>
            <a:ext cx="10674350" cy="5349875"/>
            <a:chOff x="752858" y="744469"/>
            <a:chExt cx="10674117" cy="534967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2CE6E9-0179-4A50-9FED-E1C181616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126 h 10000"/>
                <a:gd name="T10" fmla="*/ 8761 w 10000"/>
                <a:gd name="T11" fmla="*/ 912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88A5BF6-B917-4E47-9C0C-514B67E5AB1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>
                <a:gd name="T0" fmla="*/ 8763 w 10002"/>
                <a:gd name="T1" fmla="*/ 0 h 10000"/>
                <a:gd name="T2" fmla="*/ 10002 w 10002"/>
                <a:gd name="T3" fmla="*/ 0 h 10000"/>
                <a:gd name="T4" fmla="*/ 10002 w 10002"/>
                <a:gd name="T5" fmla="*/ 10000 h 10000"/>
                <a:gd name="T6" fmla="*/ 2 w 10002"/>
                <a:gd name="T7" fmla="*/ 10000 h 10000"/>
                <a:gd name="T8" fmla="*/ 0 w 10002"/>
                <a:gd name="T9" fmla="*/ 9125 h 10000"/>
                <a:gd name="T10" fmla="*/ 8763 w 10002"/>
                <a:gd name="T11" fmla="*/ 9128 h 10000"/>
                <a:gd name="T12" fmla="*/ 8763 w 10002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916FCD4-4B88-452A-AF3D-048BE8AA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" y="6453188"/>
            <a:ext cx="1608138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14E6437-DF80-42BB-BD9E-BFD74040FAB7}" type="datetime1">
              <a:rPr lang="ru-RU" smtClean="0"/>
              <a:t>23.05.2026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164385-89C8-411C-B73C-B4A30B79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0A223F-5DBF-4D8B-BA9A-24AF8AFC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/>
            </a:lvl1pPr>
          </a:lstStyle>
          <a:p>
            <a:fld id="{8CBABAD5-609C-4025-AA88-F9A85ADD23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444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D400C-A115-47BB-8AD1-FA240C0C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77962-8C53-4D64-8697-4110EE0729A3}" type="datetime1">
              <a:rPr lang="ru-RU" smtClean="0"/>
              <a:t>23.05.2026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7DAA5-98C1-4EB7-B4E5-1D66CF48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4C69D-3829-43D5-B6BD-6C3BF476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EC4A7-E4A1-41DE-B7A4-B09B2EA318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998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5513A-BEAE-4B28-8A7B-D438DDD6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1DBBE-5131-4C5C-B34A-B3B1525B0D52}" type="datetime1">
              <a:rPr lang="ru-RU" smtClean="0"/>
              <a:t>23.05.2026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BBBDF-390E-4C07-9099-41C74E86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6EAC7-1358-4CC2-88DF-0C8F01A5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55D6F-DC0D-44C9-B461-0E4CC6DD83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805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1E5DE-2AFC-4809-9B8D-332C7103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1B6E0-F082-44BC-AF6D-05BED860A190}" type="datetime1">
              <a:rPr lang="ru-RU" smtClean="0"/>
              <a:t>23.05.2026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FE95E-1887-4E67-A4A2-D8FD24D1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5F3C-AC2A-429A-BD40-D1F1665D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77AC3-8163-4B33-9851-6D166CC0DF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30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9CEF80A-EFE8-4802-AEDE-9809E05DDDE9}"/>
              </a:ext>
            </a:extLst>
          </p:cNvPr>
          <p:cNvSpPr>
            <a:spLocks/>
          </p:cNvSpPr>
          <p:nvPr/>
        </p:nvSpPr>
        <p:spPr bwMode="auto">
          <a:xfrm>
            <a:off x="8151813" y="1685925"/>
            <a:ext cx="3275012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  <a:gd name="T14" fmla="*/ 0 w 4125"/>
              <a:gd name="T15" fmla="*/ 0 h 5554"/>
              <a:gd name="T16" fmla="*/ 4125 w 4125"/>
              <a:gd name="T17" fmla="*/ 5554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76F05A-21A2-4937-B5ED-63D9ABED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188" y="6453188"/>
            <a:ext cx="162242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D698ED-08FB-4758-AC14-96219E09EE9B}" type="datetime1">
              <a:rPr lang="ru-RU" smtClean="0"/>
              <a:t>23.05.2026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CA941E-B675-42EC-A5A7-112C0D5F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849768-4568-44BE-8200-6249D8EE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/>
            </a:lvl1pPr>
          </a:lstStyle>
          <a:p>
            <a:fld id="{C1C98B13-2FBF-4670-8AF4-73FC119557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3788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71574-3F69-4546-9EF1-9B82704E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0D65-ABBE-4E7C-A428-A954CA141EE7}" type="datetime1">
              <a:rPr lang="ru-RU" smtClean="0"/>
              <a:t>23.05.2026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DDBA6-76DA-49B0-9EE0-761A5291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1DDF8F-07C4-4C86-AA93-C871E94E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05EF7-5DB7-459E-B38D-CF34BEE0AA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35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7516D9-B5F8-479F-97D5-6E87A870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500A4-F388-41DA-BD92-FB3350C06547}" type="datetime1">
              <a:rPr lang="ru-RU" smtClean="0"/>
              <a:t>23.05.2026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D40642-0D26-4F8B-A671-3DE4A234C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A62601-C5AF-4215-981A-7399A787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F48DD-6395-4371-8FD1-114C99398C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494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991C02B-E63F-4B46-BDA8-B208D948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496B-81BA-4F78-98AF-BD0EFBC13E12}" type="datetime1">
              <a:rPr lang="ru-RU" smtClean="0"/>
              <a:t>23.05.2026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77CE95-D064-4895-94F9-F2D4C8E6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53F07E-C952-45D2-9744-A2091DFC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0A9B0-9388-412A-A55D-F0E0F4C5DE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15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7CA3B-C19E-431D-B109-0A21E5A2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77AAA-0DDA-449F-BBE1-3E7CFE7EC934}" type="datetime1">
              <a:rPr lang="ru-RU" smtClean="0"/>
              <a:t>23.05.2026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438BE7-FAE7-42D8-BE0A-4660E10F9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D1CE3A-91C8-45BE-AEC1-347B18C5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6BC37-E3B2-4084-99AD-B29BF08959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785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17ABC48-A822-4CF5-A897-5A563BE30CB6}"/>
              </a:ext>
            </a:extLst>
          </p:cNvPr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98CC802-4077-4DDC-B06C-7A3432E19D98}"/>
              </a:ext>
            </a:extLst>
          </p:cNvPr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EB44CCA-FCBB-41F4-958F-A7105FFE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EE58094-8148-40B6-AE04-51F263B2708A}" type="datetime1">
              <a:rPr lang="ru-RU" smtClean="0"/>
              <a:t>23.05.2026</a:t>
            </a:fld>
            <a:endParaRPr 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DFEDC92-D075-47A4-83E4-A4EB9FCC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A4A1CDE-8281-4D1C-956F-9301AB3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/>
            </a:lvl1pPr>
          </a:lstStyle>
          <a:p>
            <a:fld id="{259BC929-6B48-48CA-A088-4C7790FA49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955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E15FE9-B8D2-4686-9C04-F01DEC7478DE}"/>
              </a:ext>
            </a:extLst>
          </p:cNvPr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E5FF4F8-717D-4BCC-827A-5B0E816F6D7A}"/>
              </a:ext>
            </a:extLst>
          </p:cNvPr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71BB103-0D43-4AC8-A290-10044F8B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3DBBDCD-859A-4199-8DB1-8A3A60F791B8}" type="datetime1">
              <a:rPr lang="ru-RU" smtClean="0"/>
              <a:t>23.05.2026</a:t>
            </a:fld>
            <a:endParaRPr 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CE849C7-03DA-4A7E-BCBA-5EE2F5E9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E9D2BFC-959D-4D5A-9383-FC7C6ADF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/>
            </a:lvl1pPr>
          </a:lstStyle>
          <a:p>
            <a:fld id="{4E8C1F7E-2EB8-43BA-B9BC-5EB7B9B8AE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00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4F099C8-8ABD-469D-A884-D77C16601E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C9E164-EAAB-4279-B5B0-6B2CF3410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6A7B9-1327-403F-A526-CBA48D8C1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0650" y="6453188"/>
            <a:ext cx="120491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A32B600-32DE-4D74-B3D4-A9BBC6295F28}" type="datetime1">
              <a:rPr lang="ru-RU" smtClean="0"/>
              <a:t>23.05.2026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E1154-C6AF-4A85-8B71-8516143F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4013" y="6453188"/>
            <a:ext cx="628015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0D503-F937-47D2-8FF3-6568AB8F3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2613" y="6453188"/>
            <a:ext cx="1597025" cy="404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fld id="{A786DECA-529A-4E4B-8B44-CCE36212135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9B4580-125E-4C2F-A45A-C834380D684B}"/>
              </a:ext>
            </a:extLst>
          </p:cNvPr>
          <p:cNvSpPr/>
          <p:nvPr/>
        </p:nvSpPr>
        <p:spPr>
          <a:xfrm>
            <a:off x="477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92" r:id="rId3"/>
    <p:sldLayoutId id="2147483789" r:id="rId4"/>
    <p:sldLayoutId id="2147483788" r:id="rId5"/>
    <p:sldLayoutId id="2147483787" r:id="rId6"/>
    <p:sldLayoutId id="2147483786" r:id="rId7"/>
    <p:sldLayoutId id="2147483793" r:id="rId8"/>
    <p:sldLayoutId id="2147483794" r:id="rId9"/>
    <p:sldLayoutId id="2147483785" r:id="rId10"/>
    <p:sldLayoutId id="2147483784" r:id="rId11"/>
  </p:sldLayoutIdLst>
  <p:hf hdr="0" ftr="0" dt="0"/>
  <p:txStyles>
    <p:titleStyle>
      <a:lvl1pPr algn="l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2pPr>
      <a:lvl3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3pPr>
      <a:lvl4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4pPr>
      <a:lvl5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382588" indent="-382588" algn="l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9.wdp"/><Relationship Id="rId12" Type="http://schemas.openxmlformats.org/officeDocument/2006/relationships/image" Target="../media/image65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78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7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hyperlink" Target="https://gefestmetal.ru/documents/gost-4784-2019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38.jpeg"/><Relationship Id="rId2" Type="http://schemas.openxmlformats.org/officeDocument/2006/relationships/image" Target="../media/image30.jpeg"/><Relationship Id="rId16" Type="http://schemas.microsoft.com/office/2007/relationships/hdphoto" Target="../media/hdphoto7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2D0C76F-36B7-4311-B955-3E1CCBEF5D14}"/>
              </a:ext>
            </a:extLst>
          </p:cNvPr>
          <p:cNvSpPr txBox="1">
            <a:spLocks/>
          </p:cNvSpPr>
          <p:nvPr/>
        </p:nvSpPr>
        <p:spPr bwMode="auto">
          <a:xfrm>
            <a:off x="1641102" y="1940746"/>
            <a:ext cx="8909796" cy="2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914400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И ИССЛЕДОВАНИЕ КМ НА ОСНОВЕ ВЫСОКОПРОЧНОГО СПЛАВА В95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5F11D573-02D6-4E03-A3DB-6EABD173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350" y="693054"/>
            <a:ext cx="1257300" cy="14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52AE81F6-4C5F-4B4B-8C7C-9FC1571C0AFE}"/>
              </a:ext>
            </a:extLst>
          </p:cNvPr>
          <p:cNvSpPr txBox="1">
            <a:spLocks/>
          </p:cNvSpPr>
          <p:nvPr/>
        </p:nvSpPr>
        <p:spPr>
          <a:xfrm>
            <a:off x="2393950" y="4804478"/>
            <a:ext cx="7404100" cy="16487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Курганова Ю.А.,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Михлик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В.М.,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Говоров М.Д.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г.</a:t>
            </a:r>
          </a:p>
        </p:txBody>
      </p:sp>
    </p:spTree>
    <p:extLst>
      <p:ext uri="{BB962C8B-B14F-4D97-AF65-F5344CB8AC3E}">
        <p14:creationId xmlns:p14="http://schemas.microsoft.com/office/powerpoint/2010/main" val="237619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C181B6-5498-469C-CBBF-85680BF25029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78E11-DA98-3124-D8A0-EB5EB4D3D847}"/>
              </a:ext>
            </a:extLst>
          </p:cNvPr>
          <p:cNvSpPr txBox="1"/>
          <p:nvPr/>
        </p:nvSpPr>
        <p:spPr>
          <a:xfrm>
            <a:off x="378934" y="170516"/>
            <a:ext cx="3878512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Испытание на сжатие</a:t>
            </a:r>
            <a:r>
              <a:rPr lang="en-US" sz="1600" dirty="0"/>
              <a:t> </a:t>
            </a:r>
            <a:r>
              <a:rPr lang="ru-RU" sz="1600" dirty="0"/>
              <a:t>образцов после ТО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91662BBD-3A59-9A87-E32A-720E2510A0DB}"/>
              </a:ext>
            </a:extLst>
          </p:cNvPr>
          <p:cNvSpPr txBox="1">
            <a:spLocks/>
          </p:cNvSpPr>
          <p:nvPr/>
        </p:nvSpPr>
        <p:spPr>
          <a:xfrm>
            <a:off x="11274553" y="6227762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10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E8508D-7D11-65AE-38E9-4D050765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26" y="4702586"/>
            <a:ext cx="8989347" cy="2061971"/>
          </a:xfrm>
          <a:custGeom>
            <a:avLst/>
            <a:gdLst>
              <a:gd name="connsiteX0" fmla="*/ 0 w 8989347"/>
              <a:gd name="connsiteY0" fmla="*/ 0 h 2061971"/>
              <a:gd name="connsiteX1" fmla="*/ 689183 w 8989347"/>
              <a:gd name="connsiteY1" fmla="*/ 0 h 2061971"/>
              <a:gd name="connsiteX2" fmla="*/ 1108686 w 8989347"/>
              <a:gd name="connsiteY2" fmla="*/ 0 h 2061971"/>
              <a:gd name="connsiteX3" fmla="*/ 1438296 w 8989347"/>
              <a:gd name="connsiteY3" fmla="*/ 0 h 2061971"/>
              <a:gd name="connsiteX4" fmla="*/ 1767905 w 8989347"/>
              <a:gd name="connsiteY4" fmla="*/ 0 h 2061971"/>
              <a:gd name="connsiteX5" fmla="*/ 2187408 w 8989347"/>
              <a:gd name="connsiteY5" fmla="*/ 0 h 2061971"/>
              <a:gd name="connsiteX6" fmla="*/ 2517017 w 8989347"/>
              <a:gd name="connsiteY6" fmla="*/ 0 h 2061971"/>
              <a:gd name="connsiteX7" fmla="*/ 3116307 w 8989347"/>
              <a:gd name="connsiteY7" fmla="*/ 0 h 2061971"/>
              <a:gd name="connsiteX8" fmla="*/ 3445916 w 8989347"/>
              <a:gd name="connsiteY8" fmla="*/ 0 h 2061971"/>
              <a:gd name="connsiteX9" fmla="*/ 3775526 w 8989347"/>
              <a:gd name="connsiteY9" fmla="*/ 0 h 2061971"/>
              <a:gd name="connsiteX10" fmla="*/ 4195029 w 8989347"/>
              <a:gd name="connsiteY10" fmla="*/ 0 h 2061971"/>
              <a:gd name="connsiteX11" fmla="*/ 4524638 w 8989347"/>
              <a:gd name="connsiteY11" fmla="*/ 0 h 2061971"/>
              <a:gd name="connsiteX12" fmla="*/ 4944141 w 8989347"/>
              <a:gd name="connsiteY12" fmla="*/ 0 h 2061971"/>
              <a:gd name="connsiteX13" fmla="*/ 5363644 w 8989347"/>
              <a:gd name="connsiteY13" fmla="*/ 0 h 2061971"/>
              <a:gd name="connsiteX14" fmla="*/ 5873040 w 8989347"/>
              <a:gd name="connsiteY14" fmla="*/ 0 h 2061971"/>
              <a:gd name="connsiteX15" fmla="*/ 6292543 w 8989347"/>
              <a:gd name="connsiteY15" fmla="*/ 0 h 2061971"/>
              <a:gd name="connsiteX16" fmla="*/ 6622152 w 8989347"/>
              <a:gd name="connsiteY16" fmla="*/ 0 h 2061971"/>
              <a:gd name="connsiteX17" fmla="*/ 7131549 w 8989347"/>
              <a:gd name="connsiteY17" fmla="*/ 0 h 2061971"/>
              <a:gd name="connsiteX18" fmla="*/ 7910625 w 8989347"/>
              <a:gd name="connsiteY18" fmla="*/ 0 h 2061971"/>
              <a:gd name="connsiteX19" fmla="*/ 8989347 w 8989347"/>
              <a:gd name="connsiteY19" fmla="*/ 0 h 2061971"/>
              <a:gd name="connsiteX20" fmla="*/ 8989347 w 8989347"/>
              <a:gd name="connsiteY20" fmla="*/ 515493 h 2061971"/>
              <a:gd name="connsiteX21" fmla="*/ 8989347 w 8989347"/>
              <a:gd name="connsiteY21" fmla="*/ 1030986 h 2061971"/>
              <a:gd name="connsiteX22" fmla="*/ 8989347 w 8989347"/>
              <a:gd name="connsiteY22" fmla="*/ 1505239 h 2061971"/>
              <a:gd name="connsiteX23" fmla="*/ 8989347 w 8989347"/>
              <a:gd name="connsiteY23" fmla="*/ 2061971 h 2061971"/>
              <a:gd name="connsiteX24" fmla="*/ 8569844 w 8989347"/>
              <a:gd name="connsiteY24" fmla="*/ 2061971 h 2061971"/>
              <a:gd name="connsiteX25" fmla="*/ 8150341 w 8989347"/>
              <a:gd name="connsiteY25" fmla="*/ 2061971 h 2061971"/>
              <a:gd name="connsiteX26" fmla="*/ 7820732 w 8989347"/>
              <a:gd name="connsiteY26" fmla="*/ 2061971 h 2061971"/>
              <a:gd name="connsiteX27" fmla="*/ 7491122 w 8989347"/>
              <a:gd name="connsiteY27" fmla="*/ 2061971 h 2061971"/>
              <a:gd name="connsiteX28" fmla="*/ 6712046 w 8989347"/>
              <a:gd name="connsiteY28" fmla="*/ 2061971 h 2061971"/>
              <a:gd name="connsiteX29" fmla="*/ 6382436 w 8989347"/>
              <a:gd name="connsiteY29" fmla="*/ 2061971 h 2061971"/>
              <a:gd name="connsiteX30" fmla="*/ 5693253 w 8989347"/>
              <a:gd name="connsiteY30" fmla="*/ 2061971 h 2061971"/>
              <a:gd name="connsiteX31" fmla="*/ 5273750 w 8989347"/>
              <a:gd name="connsiteY31" fmla="*/ 2061971 h 2061971"/>
              <a:gd name="connsiteX32" fmla="*/ 4674460 w 8989347"/>
              <a:gd name="connsiteY32" fmla="*/ 2061971 h 2061971"/>
              <a:gd name="connsiteX33" fmla="*/ 4254958 w 8989347"/>
              <a:gd name="connsiteY33" fmla="*/ 2061971 h 2061971"/>
              <a:gd name="connsiteX34" fmla="*/ 3655668 w 8989347"/>
              <a:gd name="connsiteY34" fmla="*/ 2061971 h 2061971"/>
              <a:gd name="connsiteX35" fmla="*/ 2966485 w 8989347"/>
              <a:gd name="connsiteY35" fmla="*/ 2061971 h 2061971"/>
              <a:gd name="connsiteX36" fmla="*/ 2277301 w 8989347"/>
              <a:gd name="connsiteY36" fmla="*/ 2061971 h 2061971"/>
              <a:gd name="connsiteX37" fmla="*/ 1947692 w 8989347"/>
              <a:gd name="connsiteY37" fmla="*/ 2061971 h 2061971"/>
              <a:gd name="connsiteX38" fmla="*/ 1618082 w 8989347"/>
              <a:gd name="connsiteY38" fmla="*/ 2061971 h 2061971"/>
              <a:gd name="connsiteX39" fmla="*/ 928899 w 8989347"/>
              <a:gd name="connsiteY39" fmla="*/ 2061971 h 2061971"/>
              <a:gd name="connsiteX40" fmla="*/ 509396 w 8989347"/>
              <a:gd name="connsiteY40" fmla="*/ 2061971 h 2061971"/>
              <a:gd name="connsiteX41" fmla="*/ 0 w 8989347"/>
              <a:gd name="connsiteY41" fmla="*/ 2061971 h 2061971"/>
              <a:gd name="connsiteX42" fmla="*/ 0 w 8989347"/>
              <a:gd name="connsiteY42" fmla="*/ 1587718 h 2061971"/>
              <a:gd name="connsiteX43" fmla="*/ 0 w 8989347"/>
              <a:gd name="connsiteY43" fmla="*/ 1051605 h 2061971"/>
              <a:gd name="connsiteX44" fmla="*/ 0 w 8989347"/>
              <a:gd name="connsiteY44" fmla="*/ 597972 h 2061971"/>
              <a:gd name="connsiteX45" fmla="*/ 0 w 8989347"/>
              <a:gd name="connsiteY45" fmla="*/ 0 h 206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989347" h="2061971" fill="none" extrusionOk="0">
                <a:moveTo>
                  <a:pt x="0" y="0"/>
                </a:moveTo>
                <a:cubicBezTo>
                  <a:pt x="209257" y="-15287"/>
                  <a:pt x="372731" y="28446"/>
                  <a:pt x="689183" y="0"/>
                </a:cubicBezTo>
                <a:cubicBezTo>
                  <a:pt x="1005635" y="-28446"/>
                  <a:pt x="910528" y="1351"/>
                  <a:pt x="1108686" y="0"/>
                </a:cubicBezTo>
                <a:cubicBezTo>
                  <a:pt x="1306844" y="-1351"/>
                  <a:pt x="1308329" y="39319"/>
                  <a:pt x="1438296" y="0"/>
                </a:cubicBezTo>
                <a:cubicBezTo>
                  <a:pt x="1568263" y="-39319"/>
                  <a:pt x="1634557" y="3359"/>
                  <a:pt x="1767905" y="0"/>
                </a:cubicBezTo>
                <a:cubicBezTo>
                  <a:pt x="1901253" y="-3359"/>
                  <a:pt x="2036888" y="39394"/>
                  <a:pt x="2187408" y="0"/>
                </a:cubicBezTo>
                <a:cubicBezTo>
                  <a:pt x="2337928" y="-39394"/>
                  <a:pt x="2408393" y="13084"/>
                  <a:pt x="2517017" y="0"/>
                </a:cubicBezTo>
                <a:cubicBezTo>
                  <a:pt x="2625641" y="-13084"/>
                  <a:pt x="2978456" y="18801"/>
                  <a:pt x="3116307" y="0"/>
                </a:cubicBezTo>
                <a:cubicBezTo>
                  <a:pt x="3254158" y="-18801"/>
                  <a:pt x="3372333" y="7492"/>
                  <a:pt x="3445916" y="0"/>
                </a:cubicBezTo>
                <a:cubicBezTo>
                  <a:pt x="3519499" y="-7492"/>
                  <a:pt x="3627792" y="33025"/>
                  <a:pt x="3775526" y="0"/>
                </a:cubicBezTo>
                <a:cubicBezTo>
                  <a:pt x="3923260" y="-33025"/>
                  <a:pt x="4041585" y="22539"/>
                  <a:pt x="4195029" y="0"/>
                </a:cubicBezTo>
                <a:cubicBezTo>
                  <a:pt x="4348473" y="-22539"/>
                  <a:pt x="4413743" y="6677"/>
                  <a:pt x="4524638" y="0"/>
                </a:cubicBezTo>
                <a:cubicBezTo>
                  <a:pt x="4635533" y="-6677"/>
                  <a:pt x="4756515" y="39568"/>
                  <a:pt x="4944141" y="0"/>
                </a:cubicBezTo>
                <a:cubicBezTo>
                  <a:pt x="5131767" y="-39568"/>
                  <a:pt x="5201117" y="11681"/>
                  <a:pt x="5363644" y="0"/>
                </a:cubicBezTo>
                <a:cubicBezTo>
                  <a:pt x="5526171" y="-11681"/>
                  <a:pt x="5661554" y="8883"/>
                  <a:pt x="5873040" y="0"/>
                </a:cubicBezTo>
                <a:cubicBezTo>
                  <a:pt x="6084526" y="-8883"/>
                  <a:pt x="6151377" y="26957"/>
                  <a:pt x="6292543" y="0"/>
                </a:cubicBezTo>
                <a:cubicBezTo>
                  <a:pt x="6433709" y="-26957"/>
                  <a:pt x="6511958" y="8602"/>
                  <a:pt x="6622152" y="0"/>
                </a:cubicBezTo>
                <a:cubicBezTo>
                  <a:pt x="6732346" y="-8602"/>
                  <a:pt x="7015455" y="6401"/>
                  <a:pt x="7131549" y="0"/>
                </a:cubicBezTo>
                <a:cubicBezTo>
                  <a:pt x="7247643" y="-6401"/>
                  <a:pt x="7578388" y="71032"/>
                  <a:pt x="7910625" y="0"/>
                </a:cubicBezTo>
                <a:cubicBezTo>
                  <a:pt x="8242862" y="-71032"/>
                  <a:pt x="8620816" y="89130"/>
                  <a:pt x="8989347" y="0"/>
                </a:cubicBezTo>
                <a:cubicBezTo>
                  <a:pt x="9051140" y="118909"/>
                  <a:pt x="8976544" y="381637"/>
                  <a:pt x="8989347" y="515493"/>
                </a:cubicBezTo>
                <a:cubicBezTo>
                  <a:pt x="9002150" y="649349"/>
                  <a:pt x="8943488" y="863533"/>
                  <a:pt x="8989347" y="1030986"/>
                </a:cubicBezTo>
                <a:cubicBezTo>
                  <a:pt x="9035206" y="1198439"/>
                  <a:pt x="8953275" y="1309174"/>
                  <a:pt x="8989347" y="1505239"/>
                </a:cubicBezTo>
                <a:cubicBezTo>
                  <a:pt x="9025419" y="1701304"/>
                  <a:pt x="8928818" y="1900253"/>
                  <a:pt x="8989347" y="2061971"/>
                </a:cubicBezTo>
                <a:cubicBezTo>
                  <a:pt x="8887553" y="2062362"/>
                  <a:pt x="8675903" y="2030540"/>
                  <a:pt x="8569844" y="2061971"/>
                </a:cubicBezTo>
                <a:cubicBezTo>
                  <a:pt x="8463785" y="2093402"/>
                  <a:pt x="8355895" y="2059877"/>
                  <a:pt x="8150341" y="2061971"/>
                </a:cubicBezTo>
                <a:cubicBezTo>
                  <a:pt x="7944787" y="2064065"/>
                  <a:pt x="7912556" y="2050377"/>
                  <a:pt x="7820732" y="2061971"/>
                </a:cubicBezTo>
                <a:cubicBezTo>
                  <a:pt x="7728908" y="2073565"/>
                  <a:pt x="7628423" y="2045367"/>
                  <a:pt x="7491122" y="2061971"/>
                </a:cubicBezTo>
                <a:cubicBezTo>
                  <a:pt x="7353821" y="2078575"/>
                  <a:pt x="6971634" y="2013217"/>
                  <a:pt x="6712046" y="2061971"/>
                </a:cubicBezTo>
                <a:cubicBezTo>
                  <a:pt x="6452458" y="2110725"/>
                  <a:pt x="6456099" y="2022797"/>
                  <a:pt x="6382436" y="2061971"/>
                </a:cubicBezTo>
                <a:cubicBezTo>
                  <a:pt x="6308773" y="2101145"/>
                  <a:pt x="5977434" y="2039930"/>
                  <a:pt x="5693253" y="2061971"/>
                </a:cubicBezTo>
                <a:cubicBezTo>
                  <a:pt x="5409072" y="2084012"/>
                  <a:pt x="5406670" y="2019791"/>
                  <a:pt x="5273750" y="2061971"/>
                </a:cubicBezTo>
                <a:cubicBezTo>
                  <a:pt x="5140830" y="2104151"/>
                  <a:pt x="4895557" y="2026905"/>
                  <a:pt x="4674460" y="2061971"/>
                </a:cubicBezTo>
                <a:cubicBezTo>
                  <a:pt x="4453363" y="2097037"/>
                  <a:pt x="4399702" y="2050026"/>
                  <a:pt x="4254958" y="2061971"/>
                </a:cubicBezTo>
                <a:cubicBezTo>
                  <a:pt x="4110214" y="2073916"/>
                  <a:pt x="3823867" y="2058417"/>
                  <a:pt x="3655668" y="2061971"/>
                </a:cubicBezTo>
                <a:cubicBezTo>
                  <a:pt x="3487469" y="2065525"/>
                  <a:pt x="3257462" y="2014428"/>
                  <a:pt x="2966485" y="2061971"/>
                </a:cubicBezTo>
                <a:cubicBezTo>
                  <a:pt x="2675508" y="2109514"/>
                  <a:pt x="2417329" y="2006961"/>
                  <a:pt x="2277301" y="2061971"/>
                </a:cubicBezTo>
                <a:cubicBezTo>
                  <a:pt x="2137273" y="2116981"/>
                  <a:pt x="2069189" y="2040199"/>
                  <a:pt x="1947692" y="2061971"/>
                </a:cubicBezTo>
                <a:cubicBezTo>
                  <a:pt x="1826195" y="2083743"/>
                  <a:pt x="1732305" y="2030305"/>
                  <a:pt x="1618082" y="2061971"/>
                </a:cubicBezTo>
                <a:cubicBezTo>
                  <a:pt x="1503859" y="2093637"/>
                  <a:pt x="1218840" y="1983056"/>
                  <a:pt x="928899" y="2061971"/>
                </a:cubicBezTo>
                <a:cubicBezTo>
                  <a:pt x="638958" y="2140886"/>
                  <a:pt x="670952" y="2056941"/>
                  <a:pt x="509396" y="2061971"/>
                </a:cubicBezTo>
                <a:cubicBezTo>
                  <a:pt x="347840" y="2067001"/>
                  <a:pt x="221236" y="2020107"/>
                  <a:pt x="0" y="2061971"/>
                </a:cubicBezTo>
                <a:cubicBezTo>
                  <a:pt x="-22610" y="1827933"/>
                  <a:pt x="18487" y="1824521"/>
                  <a:pt x="0" y="1587718"/>
                </a:cubicBezTo>
                <a:cubicBezTo>
                  <a:pt x="-18487" y="1350915"/>
                  <a:pt x="49017" y="1205635"/>
                  <a:pt x="0" y="1051605"/>
                </a:cubicBezTo>
                <a:cubicBezTo>
                  <a:pt x="-49017" y="897575"/>
                  <a:pt x="36474" y="697719"/>
                  <a:pt x="0" y="597972"/>
                </a:cubicBezTo>
                <a:cubicBezTo>
                  <a:pt x="-36474" y="498225"/>
                  <a:pt x="32417" y="254320"/>
                  <a:pt x="0" y="0"/>
                </a:cubicBezTo>
                <a:close/>
              </a:path>
              <a:path w="8989347" h="2061971" stroke="0" extrusionOk="0">
                <a:moveTo>
                  <a:pt x="0" y="0"/>
                </a:moveTo>
                <a:cubicBezTo>
                  <a:pt x="91430" y="-19274"/>
                  <a:pt x="209649" y="29969"/>
                  <a:pt x="329609" y="0"/>
                </a:cubicBezTo>
                <a:cubicBezTo>
                  <a:pt x="449569" y="-29969"/>
                  <a:pt x="540152" y="33089"/>
                  <a:pt x="659219" y="0"/>
                </a:cubicBezTo>
                <a:cubicBezTo>
                  <a:pt x="778286" y="-33089"/>
                  <a:pt x="875986" y="11227"/>
                  <a:pt x="1078722" y="0"/>
                </a:cubicBezTo>
                <a:cubicBezTo>
                  <a:pt x="1281458" y="-11227"/>
                  <a:pt x="1341966" y="52229"/>
                  <a:pt x="1588118" y="0"/>
                </a:cubicBezTo>
                <a:cubicBezTo>
                  <a:pt x="1834270" y="-52229"/>
                  <a:pt x="1820122" y="25190"/>
                  <a:pt x="1917727" y="0"/>
                </a:cubicBezTo>
                <a:cubicBezTo>
                  <a:pt x="2015332" y="-25190"/>
                  <a:pt x="2152809" y="28188"/>
                  <a:pt x="2337230" y="0"/>
                </a:cubicBezTo>
                <a:cubicBezTo>
                  <a:pt x="2521651" y="-28188"/>
                  <a:pt x="2644804" y="30467"/>
                  <a:pt x="2756733" y="0"/>
                </a:cubicBezTo>
                <a:cubicBezTo>
                  <a:pt x="2868662" y="-30467"/>
                  <a:pt x="3001574" y="25419"/>
                  <a:pt x="3176236" y="0"/>
                </a:cubicBezTo>
                <a:cubicBezTo>
                  <a:pt x="3350898" y="-25419"/>
                  <a:pt x="3793590" y="71896"/>
                  <a:pt x="3955313" y="0"/>
                </a:cubicBezTo>
                <a:cubicBezTo>
                  <a:pt x="4117036" y="-71896"/>
                  <a:pt x="4305263" y="59231"/>
                  <a:pt x="4464709" y="0"/>
                </a:cubicBezTo>
                <a:cubicBezTo>
                  <a:pt x="4624155" y="-59231"/>
                  <a:pt x="4771937" y="57582"/>
                  <a:pt x="5063999" y="0"/>
                </a:cubicBezTo>
                <a:cubicBezTo>
                  <a:pt x="5356061" y="-57582"/>
                  <a:pt x="5405111" y="26583"/>
                  <a:pt x="5663289" y="0"/>
                </a:cubicBezTo>
                <a:cubicBezTo>
                  <a:pt x="5921467" y="-26583"/>
                  <a:pt x="6136203" y="39757"/>
                  <a:pt x="6442365" y="0"/>
                </a:cubicBezTo>
                <a:cubicBezTo>
                  <a:pt x="6748527" y="-39757"/>
                  <a:pt x="6804078" y="47125"/>
                  <a:pt x="7131549" y="0"/>
                </a:cubicBezTo>
                <a:cubicBezTo>
                  <a:pt x="7459020" y="-47125"/>
                  <a:pt x="7373079" y="380"/>
                  <a:pt x="7461158" y="0"/>
                </a:cubicBezTo>
                <a:cubicBezTo>
                  <a:pt x="7549237" y="-380"/>
                  <a:pt x="7730030" y="30723"/>
                  <a:pt x="7970554" y="0"/>
                </a:cubicBezTo>
                <a:cubicBezTo>
                  <a:pt x="8211078" y="-30723"/>
                  <a:pt x="8253716" y="36321"/>
                  <a:pt x="8390057" y="0"/>
                </a:cubicBezTo>
                <a:cubicBezTo>
                  <a:pt x="8526398" y="-36321"/>
                  <a:pt x="8778972" y="49409"/>
                  <a:pt x="8989347" y="0"/>
                </a:cubicBezTo>
                <a:cubicBezTo>
                  <a:pt x="9042025" y="176016"/>
                  <a:pt x="8934487" y="261790"/>
                  <a:pt x="8989347" y="474253"/>
                </a:cubicBezTo>
                <a:cubicBezTo>
                  <a:pt x="9044207" y="686716"/>
                  <a:pt x="8982478" y="740513"/>
                  <a:pt x="8989347" y="948507"/>
                </a:cubicBezTo>
                <a:cubicBezTo>
                  <a:pt x="8996216" y="1156501"/>
                  <a:pt x="8926548" y="1292257"/>
                  <a:pt x="8989347" y="1505239"/>
                </a:cubicBezTo>
                <a:cubicBezTo>
                  <a:pt x="9052146" y="1718221"/>
                  <a:pt x="8927534" y="1934800"/>
                  <a:pt x="8989347" y="2061971"/>
                </a:cubicBezTo>
                <a:cubicBezTo>
                  <a:pt x="8844996" y="2073405"/>
                  <a:pt x="8784588" y="2043085"/>
                  <a:pt x="8659738" y="2061971"/>
                </a:cubicBezTo>
                <a:cubicBezTo>
                  <a:pt x="8534888" y="2080857"/>
                  <a:pt x="8339697" y="2021936"/>
                  <a:pt x="8240235" y="2061971"/>
                </a:cubicBezTo>
                <a:cubicBezTo>
                  <a:pt x="8140773" y="2102006"/>
                  <a:pt x="7954581" y="2013808"/>
                  <a:pt x="7730838" y="2061971"/>
                </a:cubicBezTo>
                <a:cubicBezTo>
                  <a:pt x="7507095" y="2110134"/>
                  <a:pt x="7468272" y="2036405"/>
                  <a:pt x="7401229" y="2061971"/>
                </a:cubicBezTo>
                <a:cubicBezTo>
                  <a:pt x="7334186" y="2087537"/>
                  <a:pt x="7142459" y="2058857"/>
                  <a:pt x="7071620" y="2061971"/>
                </a:cubicBezTo>
                <a:cubicBezTo>
                  <a:pt x="7000781" y="2065085"/>
                  <a:pt x="6780350" y="2028473"/>
                  <a:pt x="6652117" y="2061971"/>
                </a:cubicBezTo>
                <a:cubicBezTo>
                  <a:pt x="6523884" y="2095469"/>
                  <a:pt x="6240304" y="2035723"/>
                  <a:pt x="5962934" y="2061971"/>
                </a:cubicBezTo>
                <a:cubicBezTo>
                  <a:pt x="5685564" y="2088219"/>
                  <a:pt x="5672689" y="2053540"/>
                  <a:pt x="5543431" y="2061971"/>
                </a:cubicBezTo>
                <a:cubicBezTo>
                  <a:pt x="5414173" y="2070402"/>
                  <a:pt x="5303404" y="2041685"/>
                  <a:pt x="5213821" y="2061971"/>
                </a:cubicBezTo>
                <a:cubicBezTo>
                  <a:pt x="5124238" y="2082257"/>
                  <a:pt x="4957396" y="2043741"/>
                  <a:pt x="4884212" y="2061971"/>
                </a:cubicBezTo>
                <a:cubicBezTo>
                  <a:pt x="4811028" y="2080201"/>
                  <a:pt x="4609248" y="2009816"/>
                  <a:pt x="4374816" y="2061971"/>
                </a:cubicBezTo>
                <a:cubicBezTo>
                  <a:pt x="4140384" y="2114126"/>
                  <a:pt x="4205346" y="2047786"/>
                  <a:pt x="4045206" y="2061971"/>
                </a:cubicBezTo>
                <a:cubicBezTo>
                  <a:pt x="3885066" y="2076156"/>
                  <a:pt x="3703067" y="2014590"/>
                  <a:pt x="3535810" y="2061971"/>
                </a:cubicBezTo>
                <a:cubicBezTo>
                  <a:pt x="3368553" y="2109352"/>
                  <a:pt x="3334166" y="2029622"/>
                  <a:pt x="3206200" y="2061971"/>
                </a:cubicBezTo>
                <a:cubicBezTo>
                  <a:pt x="3078234" y="2094320"/>
                  <a:pt x="2849925" y="2015746"/>
                  <a:pt x="2696804" y="2061971"/>
                </a:cubicBezTo>
                <a:cubicBezTo>
                  <a:pt x="2543683" y="2108196"/>
                  <a:pt x="2435102" y="2028710"/>
                  <a:pt x="2367195" y="2061971"/>
                </a:cubicBezTo>
                <a:cubicBezTo>
                  <a:pt x="2299288" y="2095232"/>
                  <a:pt x="2007979" y="2016354"/>
                  <a:pt x="1857798" y="2061971"/>
                </a:cubicBezTo>
                <a:cubicBezTo>
                  <a:pt x="1707617" y="2107588"/>
                  <a:pt x="1344334" y="1993137"/>
                  <a:pt x="1168615" y="2061971"/>
                </a:cubicBezTo>
                <a:cubicBezTo>
                  <a:pt x="992896" y="2130805"/>
                  <a:pt x="977536" y="2052643"/>
                  <a:pt x="839006" y="2061971"/>
                </a:cubicBezTo>
                <a:cubicBezTo>
                  <a:pt x="700476" y="2071299"/>
                  <a:pt x="174796" y="2012599"/>
                  <a:pt x="0" y="2061971"/>
                </a:cubicBezTo>
                <a:cubicBezTo>
                  <a:pt x="-43893" y="1925670"/>
                  <a:pt x="57975" y="1648799"/>
                  <a:pt x="0" y="1525859"/>
                </a:cubicBezTo>
                <a:cubicBezTo>
                  <a:pt x="-57975" y="1402919"/>
                  <a:pt x="40031" y="1153054"/>
                  <a:pt x="0" y="969126"/>
                </a:cubicBezTo>
                <a:cubicBezTo>
                  <a:pt x="-40031" y="785198"/>
                  <a:pt x="50760" y="721149"/>
                  <a:pt x="0" y="474253"/>
                </a:cubicBezTo>
                <a:cubicBezTo>
                  <a:pt x="-50760" y="227357"/>
                  <a:pt x="28652" y="21749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798689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57C7BF-AABA-E319-3F29-115F52522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" y="959711"/>
            <a:ext cx="8029533" cy="3605096"/>
          </a:xfrm>
          <a:custGeom>
            <a:avLst/>
            <a:gdLst>
              <a:gd name="connsiteX0" fmla="*/ 0 w 8029533"/>
              <a:gd name="connsiteY0" fmla="*/ 0 h 3605096"/>
              <a:gd name="connsiteX1" fmla="*/ 653833 w 8029533"/>
              <a:gd name="connsiteY1" fmla="*/ 0 h 3605096"/>
              <a:gd name="connsiteX2" fmla="*/ 1066781 w 8029533"/>
              <a:gd name="connsiteY2" fmla="*/ 0 h 3605096"/>
              <a:gd name="connsiteX3" fmla="*/ 1640319 w 8029533"/>
              <a:gd name="connsiteY3" fmla="*/ 0 h 3605096"/>
              <a:gd name="connsiteX4" fmla="*/ 2374448 w 8029533"/>
              <a:gd name="connsiteY4" fmla="*/ 0 h 3605096"/>
              <a:gd name="connsiteX5" fmla="*/ 3028281 w 8029533"/>
              <a:gd name="connsiteY5" fmla="*/ 0 h 3605096"/>
              <a:gd name="connsiteX6" fmla="*/ 3360933 w 8029533"/>
              <a:gd name="connsiteY6" fmla="*/ 0 h 3605096"/>
              <a:gd name="connsiteX7" fmla="*/ 3854176 w 8029533"/>
              <a:gd name="connsiteY7" fmla="*/ 0 h 3605096"/>
              <a:gd name="connsiteX8" fmla="*/ 4588305 w 8029533"/>
              <a:gd name="connsiteY8" fmla="*/ 0 h 3605096"/>
              <a:gd name="connsiteX9" fmla="*/ 5161843 w 8029533"/>
              <a:gd name="connsiteY9" fmla="*/ 0 h 3605096"/>
              <a:gd name="connsiteX10" fmla="*/ 5494495 w 8029533"/>
              <a:gd name="connsiteY10" fmla="*/ 0 h 3605096"/>
              <a:gd name="connsiteX11" fmla="*/ 5827147 w 8029533"/>
              <a:gd name="connsiteY11" fmla="*/ 0 h 3605096"/>
              <a:gd name="connsiteX12" fmla="*/ 6561276 w 8029533"/>
              <a:gd name="connsiteY12" fmla="*/ 0 h 3605096"/>
              <a:gd name="connsiteX13" fmla="*/ 7054518 w 8029533"/>
              <a:gd name="connsiteY13" fmla="*/ 0 h 3605096"/>
              <a:gd name="connsiteX14" fmla="*/ 8029533 w 8029533"/>
              <a:gd name="connsiteY14" fmla="*/ 0 h 3605096"/>
              <a:gd name="connsiteX15" fmla="*/ 8029533 w 8029533"/>
              <a:gd name="connsiteY15" fmla="*/ 587116 h 3605096"/>
              <a:gd name="connsiteX16" fmla="*/ 8029533 w 8029533"/>
              <a:gd name="connsiteY16" fmla="*/ 1030027 h 3605096"/>
              <a:gd name="connsiteX17" fmla="*/ 8029533 w 8029533"/>
              <a:gd name="connsiteY17" fmla="*/ 1545041 h 3605096"/>
              <a:gd name="connsiteX18" fmla="*/ 8029533 w 8029533"/>
              <a:gd name="connsiteY18" fmla="*/ 2096106 h 3605096"/>
              <a:gd name="connsiteX19" fmla="*/ 8029533 w 8029533"/>
              <a:gd name="connsiteY19" fmla="*/ 2611120 h 3605096"/>
              <a:gd name="connsiteX20" fmla="*/ 8029533 w 8029533"/>
              <a:gd name="connsiteY20" fmla="*/ 3126133 h 3605096"/>
              <a:gd name="connsiteX21" fmla="*/ 8029533 w 8029533"/>
              <a:gd name="connsiteY21" fmla="*/ 3605096 h 3605096"/>
              <a:gd name="connsiteX22" fmla="*/ 7455995 w 8029533"/>
              <a:gd name="connsiteY22" fmla="*/ 3605096 h 3605096"/>
              <a:gd name="connsiteX23" fmla="*/ 7123343 w 8029533"/>
              <a:gd name="connsiteY23" fmla="*/ 3605096 h 3605096"/>
              <a:gd name="connsiteX24" fmla="*/ 6710395 w 8029533"/>
              <a:gd name="connsiteY24" fmla="*/ 3605096 h 3605096"/>
              <a:gd name="connsiteX25" fmla="*/ 6056562 w 8029533"/>
              <a:gd name="connsiteY25" fmla="*/ 3605096 h 3605096"/>
              <a:gd name="connsiteX26" fmla="*/ 5322433 w 8029533"/>
              <a:gd name="connsiteY26" fmla="*/ 3605096 h 3605096"/>
              <a:gd name="connsiteX27" fmla="*/ 4668600 w 8029533"/>
              <a:gd name="connsiteY27" fmla="*/ 3605096 h 3605096"/>
              <a:gd name="connsiteX28" fmla="*/ 4095062 w 8029533"/>
              <a:gd name="connsiteY28" fmla="*/ 3605096 h 3605096"/>
              <a:gd name="connsiteX29" fmla="*/ 3682114 w 8029533"/>
              <a:gd name="connsiteY29" fmla="*/ 3605096 h 3605096"/>
              <a:gd name="connsiteX30" fmla="*/ 3269167 w 8029533"/>
              <a:gd name="connsiteY30" fmla="*/ 3605096 h 3605096"/>
              <a:gd name="connsiteX31" fmla="*/ 2535038 w 8029533"/>
              <a:gd name="connsiteY31" fmla="*/ 3605096 h 3605096"/>
              <a:gd name="connsiteX32" fmla="*/ 1881205 w 8029533"/>
              <a:gd name="connsiteY32" fmla="*/ 3605096 h 3605096"/>
              <a:gd name="connsiteX33" fmla="*/ 1387962 w 8029533"/>
              <a:gd name="connsiteY33" fmla="*/ 3605096 h 3605096"/>
              <a:gd name="connsiteX34" fmla="*/ 894719 w 8029533"/>
              <a:gd name="connsiteY34" fmla="*/ 3605096 h 3605096"/>
              <a:gd name="connsiteX35" fmla="*/ 0 w 8029533"/>
              <a:gd name="connsiteY35" fmla="*/ 3605096 h 3605096"/>
              <a:gd name="connsiteX36" fmla="*/ 0 w 8029533"/>
              <a:gd name="connsiteY36" fmla="*/ 3198235 h 3605096"/>
              <a:gd name="connsiteX37" fmla="*/ 0 w 8029533"/>
              <a:gd name="connsiteY37" fmla="*/ 2755323 h 3605096"/>
              <a:gd name="connsiteX38" fmla="*/ 0 w 8029533"/>
              <a:gd name="connsiteY38" fmla="*/ 2168208 h 3605096"/>
              <a:gd name="connsiteX39" fmla="*/ 0 w 8029533"/>
              <a:gd name="connsiteY39" fmla="*/ 1761347 h 3605096"/>
              <a:gd name="connsiteX40" fmla="*/ 0 w 8029533"/>
              <a:gd name="connsiteY40" fmla="*/ 1246333 h 3605096"/>
              <a:gd name="connsiteX41" fmla="*/ 0 w 8029533"/>
              <a:gd name="connsiteY41" fmla="*/ 767370 h 3605096"/>
              <a:gd name="connsiteX42" fmla="*/ 0 w 8029533"/>
              <a:gd name="connsiteY42" fmla="*/ 0 h 360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029533" h="3605096" fill="none" extrusionOk="0">
                <a:moveTo>
                  <a:pt x="0" y="0"/>
                </a:moveTo>
                <a:cubicBezTo>
                  <a:pt x="291621" y="-55168"/>
                  <a:pt x="482320" y="50049"/>
                  <a:pt x="653833" y="0"/>
                </a:cubicBezTo>
                <a:cubicBezTo>
                  <a:pt x="825346" y="-50049"/>
                  <a:pt x="966336" y="36919"/>
                  <a:pt x="1066781" y="0"/>
                </a:cubicBezTo>
                <a:cubicBezTo>
                  <a:pt x="1167226" y="-36919"/>
                  <a:pt x="1440375" y="4444"/>
                  <a:pt x="1640319" y="0"/>
                </a:cubicBezTo>
                <a:cubicBezTo>
                  <a:pt x="1840263" y="-4444"/>
                  <a:pt x="2099942" y="53785"/>
                  <a:pt x="2374448" y="0"/>
                </a:cubicBezTo>
                <a:cubicBezTo>
                  <a:pt x="2648954" y="-53785"/>
                  <a:pt x="2856016" y="38666"/>
                  <a:pt x="3028281" y="0"/>
                </a:cubicBezTo>
                <a:cubicBezTo>
                  <a:pt x="3200546" y="-38666"/>
                  <a:pt x="3221456" y="3771"/>
                  <a:pt x="3360933" y="0"/>
                </a:cubicBezTo>
                <a:cubicBezTo>
                  <a:pt x="3500410" y="-3771"/>
                  <a:pt x="3622431" y="33851"/>
                  <a:pt x="3854176" y="0"/>
                </a:cubicBezTo>
                <a:cubicBezTo>
                  <a:pt x="4085921" y="-33851"/>
                  <a:pt x="4237314" y="20278"/>
                  <a:pt x="4588305" y="0"/>
                </a:cubicBezTo>
                <a:cubicBezTo>
                  <a:pt x="4939296" y="-20278"/>
                  <a:pt x="5015766" y="41595"/>
                  <a:pt x="5161843" y="0"/>
                </a:cubicBezTo>
                <a:cubicBezTo>
                  <a:pt x="5307920" y="-41595"/>
                  <a:pt x="5367476" y="10433"/>
                  <a:pt x="5494495" y="0"/>
                </a:cubicBezTo>
                <a:cubicBezTo>
                  <a:pt x="5621514" y="-10433"/>
                  <a:pt x="5690295" y="16089"/>
                  <a:pt x="5827147" y="0"/>
                </a:cubicBezTo>
                <a:cubicBezTo>
                  <a:pt x="5963999" y="-16089"/>
                  <a:pt x="6377880" y="25922"/>
                  <a:pt x="6561276" y="0"/>
                </a:cubicBezTo>
                <a:cubicBezTo>
                  <a:pt x="6744672" y="-25922"/>
                  <a:pt x="6893177" y="11455"/>
                  <a:pt x="7054518" y="0"/>
                </a:cubicBezTo>
                <a:cubicBezTo>
                  <a:pt x="7215859" y="-11455"/>
                  <a:pt x="7611770" y="46540"/>
                  <a:pt x="8029533" y="0"/>
                </a:cubicBezTo>
                <a:cubicBezTo>
                  <a:pt x="8077490" y="176385"/>
                  <a:pt x="8025448" y="410840"/>
                  <a:pt x="8029533" y="587116"/>
                </a:cubicBezTo>
                <a:cubicBezTo>
                  <a:pt x="8033618" y="763392"/>
                  <a:pt x="7991741" y="862114"/>
                  <a:pt x="8029533" y="1030027"/>
                </a:cubicBezTo>
                <a:cubicBezTo>
                  <a:pt x="8067325" y="1197940"/>
                  <a:pt x="7977927" y="1354100"/>
                  <a:pt x="8029533" y="1545041"/>
                </a:cubicBezTo>
                <a:cubicBezTo>
                  <a:pt x="8081139" y="1735982"/>
                  <a:pt x="8028960" y="1865070"/>
                  <a:pt x="8029533" y="2096106"/>
                </a:cubicBezTo>
                <a:cubicBezTo>
                  <a:pt x="8030106" y="2327142"/>
                  <a:pt x="8008220" y="2469457"/>
                  <a:pt x="8029533" y="2611120"/>
                </a:cubicBezTo>
                <a:cubicBezTo>
                  <a:pt x="8050846" y="2752783"/>
                  <a:pt x="7984123" y="3004080"/>
                  <a:pt x="8029533" y="3126133"/>
                </a:cubicBezTo>
                <a:cubicBezTo>
                  <a:pt x="8074943" y="3248186"/>
                  <a:pt x="8009299" y="3450218"/>
                  <a:pt x="8029533" y="3605096"/>
                </a:cubicBezTo>
                <a:cubicBezTo>
                  <a:pt x="7886069" y="3615456"/>
                  <a:pt x="7737510" y="3570022"/>
                  <a:pt x="7455995" y="3605096"/>
                </a:cubicBezTo>
                <a:cubicBezTo>
                  <a:pt x="7174480" y="3640170"/>
                  <a:pt x="7278929" y="3567095"/>
                  <a:pt x="7123343" y="3605096"/>
                </a:cubicBezTo>
                <a:cubicBezTo>
                  <a:pt x="6967757" y="3643097"/>
                  <a:pt x="6816329" y="3562426"/>
                  <a:pt x="6710395" y="3605096"/>
                </a:cubicBezTo>
                <a:cubicBezTo>
                  <a:pt x="6604461" y="3647766"/>
                  <a:pt x="6203896" y="3530099"/>
                  <a:pt x="6056562" y="3605096"/>
                </a:cubicBezTo>
                <a:cubicBezTo>
                  <a:pt x="5909228" y="3680093"/>
                  <a:pt x="5563338" y="3564908"/>
                  <a:pt x="5322433" y="3605096"/>
                </a:cubicBezTo>
                <a:cubicBezTo>
                  <a:pt x="5081528" y="3645284"/>
                  <a:pt x="4856940" y="3563414"/>
                  <a:pt x="4668600" y="3605096"/>
                </a:cubicBezTo>
                <a:cubicBezTo>
                  <a:pt x="4480260" y="3646778"/>
                  <a:pt x="4316210" y="3596934"/>
                  <a:pt x="4095062" y="3605096"/>
                </a:cubicBezTo>
                <a:cubicBezTo>
                  <a:pt x="3873914" y="3613258"/>
                  <a:pt x="3785068" y="3586556"/>
                  <a:pt x="3682114" y="3605096"/>
                </a:cubicBezTo>
                <a:cubicBezTo>
                  <a:pt x="3579160" y="3623636"/>
                  <a:pt x="3370281" y="3573005"/>
                  <a:pt x="3269167" y="3605096"/>
                </a:cubicBezTo>
                <a:cubicBezTo>
                  <a:pt x="3168053" y="3637187"/>
                  <a:pt x="2845094" y="3601092"/>
                  <a:pt x="2535038" y="3605096"/>
                </a:cubicBezTo>
                <a:cubicBezTo>
                  <a:pt x="2224982" y="3609100"/>
                  <a:pt x="2131913" y="3578285"/>
                  <a:pt x="1881205" y="3605096"/>
                </a:cubicBezTo>
                <a:cubicBezTo>
                  <a:pt x="1630497" y="3631907"/>
                  <a:pt x="1539572" y="3572225"/>
                  <a:pt x="1387962" y="3605096"/>
                </a:cubicBezTo>
                <a:cubicBezTo>
                  <a:pt x="1236352" y="3637967"/>
                  <a:pt x="1017046" y="3603401"/>
                  <a:pt x="894719" y="3605096"/>
                </a:cubicBezTo>
                <a:cubicBezTo>
                  <a:pt x="772392" y="3606791"/>
                  <a:pt x="368728" y="3552737"/>
                  <a:pt x="0" y="3605096"/>
                </a:cubicBezTo>
                <a:cubicBezTo>
                  <a:pt x="-36672" y="3402655"/>
                  <a:pt x="42045" y="3286314"/>
                  <a:pt x="0" y="3198235"/>
                </a:cubicBezTo>
                <a:cubicBezTo>
                  <a:pt x="-42045" y="3110156"/>
                  <a:pt x="45072" y="2932480"/>
                  <a:pt x="0" y="2755323"/>
                </a:cubicBezTo>
                <a:cubicBezTo>
                  <a:pt x="-45072" y="2578166"/>
                  <a:pt x="33418" y="2455827"/>
                  <a:pt x="0" y="2168208"/>
                </a:cubicBezTo>
                <a:cubicBezTo>
                  <a:pt x="-33418" y="1880589"/>
                  <a:pt x="2075" y="1940748"/>
                  <a:pt x="0" y="1761347"/>
                </a:cubicBezTo>
                <a:cubicBezTo>
                  <a:pt x="-2075" y="1581946"/>
                  <a:pt x="16296" y="1490028"/>
                  <a:pt x="0" y="1246333"/>
                </a:cubicBezTo>
                <a:cubicBezTo>
                  <a:pt x="-16296" y="1002638"/>
                  <a:pt x="13977" y="908223"/>
                  <a:pt x="0" y="767370"/>
                </a:cubicBezTo>
                <a:cubicBezTo>
                  <a:pt x="-13977" y="626517"/>
                  <a:pt x="40384" y="372030"/>
                  <a:pt x="0" y="0"/>
                </a:cubicBezTo>
                <a:close/>
              </a:path>
              <a:path w="8029533" h="3605096" stroke="0" extrusionOk="0">
                <a:moveTo>
                  <a:pt x="0" y="0"/>
                </a:moveTo>
                <a:cubicBezTo>
                  <a:pt x="136338" y="-22661"/>
                  <a:pt x="252883" y="45008"/>
                  <a:pt x="412947" y="0"/>
                </a:cubicBezTo>
                <a:cubicBezTo>
                  <a:pt x="573011" y="-45008"/>
                  <a:pt x="838766" y="24339"/>
                  <a:pt x="1147076" y="0"/>
                </a:cubicBezTo>
                <a:cubicBezTo>
                  <a:pt x="1455386" y="-24339"/>
                  <a:pt x="1470604" y="43689"/>
                  <a:pt x="1720614" y="0"/>
                </a:cubicBezTo>
                <a:cubicBezTo>
                  <a:pt x="1970624" y="-43689"/>
                  <a:pt x="2006007" y="16184"/>
                  <a:pt x="2213857" y="0"/>
                </a:cubicBezTo>
                <a:cubicBezTo>
                  <a:pt x="2421707" y="-16184"/>
                  <a:pt x="2383622" y="26838"/>
                  <a:pt x="2546509" y="0"/>
                </a:cubicBezTo>
                <a:cubicBezTo>
                  <a:pt x="2709396" y="-26838"/>
                  <a:pt x="3044199" y="41989"/>
                  <a:pt x="3280638" y="0"/>
                </a:cubicBezTo>
                <a:cubicBezTo>
                  <a:pt x="3517077" y="-41989"/>
                  <a:pt x="3549993" y="45492"/>
                  <a:pt x="3773881" y="0"/>
                </a:cubicBezTo>
                <a:cubicBezTo>
                  <a:pt x="3997769" y="-45492"/>
                  <a:pt x="4262808" y="34387"/>
                  <a:pt x="4508009" y="0"/>
                </a:cubicBezTo>
                <a:cubicBezTo>
                  <a:pt x="4753210" y="-34387"/>
                  <a:pt x="4736222" y="9665"/>
                  <a:pt x="4920957" y="0"/>
                </a:cubicBezTo>
                <a:cubicBezTo>
                  <a:pt x="5105692" y="-9665"/>
                  <a:pt x="5279343" y="12225"/>
                  <a:pt x="5414199" y="0"/>
                </a:cubicBezTo>
                <a:cubicBezTo>
                  <a:pt x="5549055" y="-12225"/>
                  <a:pt x="5811170" y="18401"/>
                  <a:pt x="5987737" y="0"/>
                </a:cubicBezTo>
                <a:cubicBezTo>
                  <a:pt x="6164304" y="-18401"/>
                  <a:pt x="6360079" y="1418"/>
                  <a:pt x="6561276" y="0"/>
                </a:cubicBezTo>
                <a:cubicBezTo>
                  <a:pt x="6762473" y="-1418"/>
                  <a:pt x="6788928" y="24359"/>
                  <a:pt x="6974223" y="0"/>
                </a:cubicBezTo>
                <a:cubicBezTo>
                  <a:pt x="7159518" y="-24359"/>
                  <a:pt x="7518493" y="11849"/>
                  <a:pt x="8029533" y="0"/>
                </a:cubicBezTo>
                <a:cubicBezTo>
                  <a:pt x="8040385" y="113000"/>
                  <a:pt x="7999321" y="258866"/>
                  <a:pt x="8029533" y="515014"/>
                </a:cubicBezTo>
                <a:cubicBezTo>
                  <a:pt x="8059745" y="771162"/>
                  <a:pt x="7987883" y="951531"/>
                  <a:pt x="8029533" y="1102129"/>
                </a:cubicBezTo>
                <a:cubicBezTo>
                  <a:pt x="8071183" y="1252728"/>
                  <a:pt x="7999205" y="1365990"/>
                  <a:pt x="8029533" y="1581092"/>
                </a:cubicBezTo>
                <a:cubicBezTo>
                  <a:pt x="8059861" y="1796194"/>
                  <a:pt x="8008654" y="1809744"/>
                  <a:pt x="8029533" y="1987953"/>
                </a:cubicBezTo>
                <a:cubicBezTo>
                  <a:pt x="8050412" y="2166162"/>
                  <a:pt x="8023501" y="2244821"/>
                  <a:pt x="8029533" y="2430865"/>
                </a:cubicBezTo>
                <a:cubicBezTo>
                  <a:pt x="8035565" y="2616909"/>
                  <a:pt x="8003888" y="2688778"/>
                  <a:pt x="8029533" y="2873777"/>
                </a:cubicBezTo>
                <a:cubicBezTo>
                  <a:pt x="8055178" y="3058776"/>
                  <a:pt x="8001837" y="3439662"/>
                  <a:pt x="8029533" y="3605096"/>
                </a:cubicBezTo>
                <a:cubicBezTo>
                  <a:pt x="7931630" y="3615733"/>
                  <a:pt x="7701878" y="3563452"/>
                  <a:pt x="7616586" y="3605096"/>
                </a:cubicBezTo>
                <a:cubicBezTo>
                  <a:pt x="7531294" y="3646740"/>
                  <a:pt x="7177988" y="3563869"/>
                  <a:pt x="6882457" y="3605096"/>
                </a:cubicBezTo>
                <a:cubicBezTo>
                  <a:pt x="6586926" y="3646323"/>
                  <a:pt x="6621376" y="3578502"/>
                  <a:pt x="6549805" y="3605096"/>
                </a:cubicBezTo>
                <a:cubicBezTo>
                  <a:pt x="6478234" y="3631690"/>
                  <a:pt x="6169418" y="3571870"/>
                  <a:pt x="5895971" y="3605096"/>
                </a:cubicBezTo>
                <a:cubicBezTo>
                  <a:pt x="5622524" y="3638322"/>
                  <a:pt x="5660676" y="3598128"/>
                  <a:pt x="5563319" y="3605096"/>
                </a:cubicBezTo>
                <a:cubicBezTo>
                  <a:pt x="5465962" y="3612064"/>
                  <a:pt x="5156798" y="3563198"/>
                  <a:pt x="4829191" y="3605096"/>
                </a:cubicBezTo>
                <a:cubicBezTo>
                  <a:pt x="4501584" y="3646994"/>
                  <a:pt x="4485912" y="3556915"/>
                  <a:pt x="4335948" y="3605096"/>
                </a:cubicBezTo>
                <a:cubicBezTo>
                  <a:pt x="4185984" y="3653277"/>
                  <a:pt x="3792455" y="3566124"/>
                  <a:pt x="3601819" y="3605096"/>
                </a:cubicBezTo>
                <a:cubicBezTo>
                  <a:pt x="3411183" y="3644068"/>
                  <a:pt x="3369851" y="3576524"/>
                  <a:pt x="3269167" y="3605096"/>
                </a:cubicBezTo>
                <a:cubicBezTo>
                  <a:pt x="3168483" y="3633668"/>
                  <a:pt x="2959948" y="3584947"/>
                  <a:pt x="2856220" y="3605096"/>
                </a:cubicBezTo>
                <a:cubicBezTo>
                  <a:pt x="2752492" y="3625245"/>
                  <a:pt x="2415456" y="3552224"/>
                  <a:pt x="2282682" y="3605096"/>
                </a:cubicBezTo>
                <a:cubicBezTo>
                  <a:pt x="2149908" y="3657968"/>
                  <a:pt x="1909927" y="3563665"/>
                  <a:pt x="1789439" y="3605096"/>
                </a:cubicBezTo>
                <a:cubicBezTo>
                  <a:pt x="1668951" y="3646527"/>
                  <a:pt x="1563428" y="3572027"/>
                  <a:pt x="1376491" y="3605096"/>
                </a:cubicBezTo>
                <a:cubicBezTo>
                  <a:pt x="1189554" y="3638165"/>
                  <a:pt x="1111028" y="3600456"/>
                  <a:pt x="883249" y="3605096"/>
                </a:cubicBezTo>
                <a:cubicBezTo>
                  <a:pt x="655470" y="3609736"/>
                  <a:pt x="385004" y="3524225"/>
                  <a:pt x="0" y="3605096"/>
                </a:cubicBezTo>
                <a:cubicBezTo>
                  <a:pt x="-34642" y="3403913"/>
                  <a:pt x="6038" y="3385605"/>
                  <a:pt x="0" y="3198235"/>
                </a:cubicBezTo>
                <a:cubicBezTo>
                  <a:pt x="-6038" y="3010865"/>
                  <a:pt x="49025" y="2845745"/>
                  <a:pt x="0" y="2719272"/>
                </a:cubicBezTo>
                <a:cubicBezTo>
                  <a:pt x="-49025" y="2592799"/>
                  <a:pt x="25566" y="2443296"/>
                  <a:pt x="0" y="2312412"/>
                </a:cubicBezTo>
                <a:cubicBezTo>
                  <a:pt x="-25566" y="2181528"/>
                  <a:pt x="19312" y="1920725"/>
                  <a:pt x="0" y="1761347"/>
                </a:cubicBezTo>
                <a:cubicBezTo>
                  <a:pt x="-19312" y="1601969"/>
                  <a:pt x="19744" y="1376363"/>
                  <a:pt x="0" y="1174231"/>
                </a:cubicBezTo>
                <a:cubicBezTo>
                  <a:pt x="-19744" y="972099"/>
                  <a:pt x="29355" y="918734"/>
                  <a:pt x="0" y="695269"/>
                </a:cubicBezTo>
                <a:cubicBezTo>
                  <a:pt x="-29355" y="471804"/>
                  <a:pt x="52264" y="1625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831609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37775D8A-C9D2-11D8-7559-9880327E73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41643"/>
              </p:ext>
            </p:extLst>
          </p:nvPr>
        </p:nvGraphicFramePr>
        <p:xfrm>
          <a:off x="8372475" y="381000"/>
          <a:ext cx="4026148" cy="432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13235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4467DF-682C-50AF-C759-874A3C08FDF3}"/>
              </a:ext>
            </a:extLst>
          </p:cNvPr>
          <p:cNvSpPr txBox="1"/>
          <p:nvPr/>
        </p:nvSpPr>
        <p:spPr>
          <a:xfrm>
            <a:off x="850648" y="119715"/>
            <a:ext cx="3878512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Испытание на ударную вязкость после ТО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88C5CF-14A6-6BC6-67D3-8EDA6660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48" y="633815"/>
            <a:ext cx="6518518" cy="3718028"/>
          </a:xfrm>
          <a:custGeom>
            <a:avLst/>
            <a:gdLst>
              <a:gd name="connsiteX0" fmla="*/ 0 w 6518518"/>
              <a:gd name="connsiteY0" fmla="*/ 0 h 3718028"/>
              <a:gd name="connsiteX1" fmla="*/ 397037 w 6518518"/>
              <a:gd name="connsiteY1" fmla="*/ 0 h 3718028"/>
              <a:gd name="connsiteX2" fmla="*/ 989630 w 6518518"/>
              <a:gd name="connsiteY2" fmla="*/ 0 h 3718028"/>
              <a:gd name="connsiteX3" fmla="*/ 1582222 w 6518518"/>
              <a:gd name="connsiteY3" fmla="*/ 0 h 3718028"/>
              <a:gd name="connsiteX4" fmla="*/ 2109629 w 6518518"/>
              <a:gd name="connsiteY4" fmla="*/ 0 h 3718028"/>
              <a:gd name="connsiteX5" fmla="*/ 2506666 w 6518518"/>
              <a:gd name="connsiteY5" fmla="*/ 0 h 3718028"/>
              <a:gd name="connsiteX6" fmla="*/ 3034074 w 6518518"/>
              <a:gd name="connsiteY6" fmla="*/ 0 h 3718028"/>
              <a:gd name="connsiteX7" fmla="*/ 3431111 w 6518518"/>
              <a:gd name="connsiteY7" fmla="*/ 0 h 3718028"/>
              <a:gd name="connsiteX8" fmla="*/ 3828148 w 6518518"/>
              <a:gd name="connsiteY8" fmla="*/ 0 h 3718028"/>
              <a:gd name="connsiteX9" fmla="*/ 4290370 w 6518518"/>
              <a:gd name="connsiteY9" fmla="*/ 0 h 3718028"/>
              <a:gd name="connsiteX10" fmla="*/ 4948148 w 6518518"/>
              <a:gd name="connsiteY10" fmla="*/ 0 h 3718028"/>
              <a:gd name="connsiteX11" fmla="*/ 5671111 w 6518518"/>
              <a:gd name="connsiteY11" fmla="*/ 0 h 3718028"/>
              <a:gd name="connsiteX12" fmla="*/ 6518518 w 6518518"/>
              <a:gd name="connsiteY12" fmla="*/ 0 h 3718028"/>
              <a:gd name="connsiteX13" fmla="*/ 6518518 w 6518518"/>
              <a:gd name="connsiteY13" fmla="*/ 531147 h 3718028"/>
              <a:gd name="connsiteX14" fmla="*/ 6518518 w 6518518"/>
              <a:gd name="connsiteY14" fmla="*/ 987933 h 3718028"/>
              <a:gd name="connsiteX15" fmla="*/ 6518518 w 6518518"/>
              <a:gd name="connsiteY15" fmla="*/ 1444719 h 3718028"/>
              <a:gd name="connsiteX16" fmla="*/ 6518518 w 6518518"/>
              <a:gd name="connsiteY16" fmla="*/ 1901506 h 3718028"/>
              <a:gd name="connsiteX17" fmla="*/ 6518518 w 6518518"/>
              <a:gd name="connsiteY17" fmla="*/ 2432653 h 3718028"/>
              <a:gd name="connsiteX18" fmla="*/ 6518518 w 6518518"/>
              <a:gd name="connsiteY18" fmla="*/ 2889439 h 3718028"/>
              <a:gd name="connsiteX19" fmla="*/ 6518518 w 6518518"/>
              <a:gd name="connsiteY19" fmla="*/ 3718028 h 3718028"/>
              <a:gd name="connsiteX20" fmla="*/ 5795555 w 6518518"/>
              <a:gd name="connsiteY20" fmla="*/ 3718028 h 3718028"/>
              <a:gd name="connsiteX21" fmla="*/ 5268148 w 6518518"/>
              <a:gd name="connsiteY21" fmla="*/ 3718028 h 3718028"/>
              <a:gd name="connsiteX22" fmla="*/ 4740740 w 6518518"/>
              <a:gd name="connsiteY22" fmla="*/ 3718028 h 3718028"/>
              <a:gd name="connsiteX23" fmla="*/ 4343703 w 6518518"/>
              <a:gd name="connsiteY23" fmla="*/ 3718028 h 3718028"/>
              <a:gd name="connsiteX24" fmla="*/ 3685926 w 6518518"/>
              <a:gd name="connsiteY24" fmla="*/ 3718028 h 3718028"/>
              <a:gd name="connsiteX25" fmla="*/ 3028148 w 6518518"/>
              <a:gd name="connsiteY25" fmla="*/ 3718028 h 3718028"/>
              <a:gd name="connsiteX26" fmla="*/ 2435555 w 6518518"/>
              <a:gd name="connsiteY26" fmla="*/ 3718028 h 3718028"/>
              <a:gd name="connsiteX27" fmla="*/ 1908148 w 6518518"/>
              <a:gd name="connsiteY27" fmla="*/ 3718028 h 3718028"/>
              <a:gd name="connsiteX28" fmla="*/ 1380741 w 6518518"/>
              <a:gd name="connsiteY28" fmla="*/ 3718028 h 3718028"/>
              <a:gd name="connsiteX29" fmla="*/ 722963 w 6518518"/>
              <a:gd name="connsiteY29" fmla="*/ 3718028 h 3718028"/>
              <a:gd name="connsiteX30" fmla="*/ 0 w 6518518"/>
              <a:gd name="connsiteY30" fmla="*/ 3718028 h 3718028"/>
              <a:gd name="connsiteX31" fmla="*/ 0 w 6518518"/>
              <a:gd name="connsiteY31" fmla="*/ 3298422 h 3718028"/>
              <a:gd name="connsiteX32" fmla="*/ 0 w 6518518"/>
              <a:gd name="connsiteY32" fmla="*/ 2878816 h 3718028"/>
              <a:gd name="connsiteX33" fmla="*/ 0 w 6518518"/>
              <a:gd name="connsiteY33" fmla="*/ 2310489 h 3718028"/>
              <a:gd name="connsiteX34" fmla="*/ 0 w 6518518"/>
              <a:gd name="connsiteY34" fmla="*/ 1853703 h 3718028"/>
              <a:gd name="connsiteX35" fmla="*/ 0 w 6518518"/>
              <a:gd name="connsiteY35" fmla="*/ 1322556 h 3718028"/>
              <a:gd name="connsiteX36" fmla="*/ 0 w 6518518"/>
              <a:gd name="connsiteY36" fmla="*/ 754229 h 3718028"/>
              <a:gd name="connsiteX37" fmla="*/ 0 w 6518518"/>
              <a:gd name="connsiteY37" fmla="*/ 0 h 371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18518" h="3718028" fill="none" extrusionOk="0">
                <a:moveTo>
                  <a:pt x="0" y="0"/>
                </a:moveTo>
                <a:cubicBezTo>
                  <a:pt x="103415" y="-25115"/>
                  <a:pt x="230989" y="45475"/>
                  <a:pt x="397037" y="0"/>
                </a:cubicBezTo>
                <a:cubicBezTo>
                  <a:pt x="563085" y="-45475"/>
                  <a:pt x="850899" y="64793"/>
                  <a:pt x="989630" y="0"/>
                </a:cubicBezTo>
                <a:cubicBezTo>
                  <a:pt x="1128361" y="-64793"/>
                  <a:pt x="1396866" y="13933"/>
                  <a:pt x="1582222" y="0"/>
                </a:cubicBezTo>
                <a:cubicBezTo>
                  <a:pt x="1767578" y="-13933"/>
                  <a:pt x="2002573" y="50058"/>
                  <a:pt x="2109629" y="0"/>
                </a:cubicBezTo>
                <a:cubicBezTo>
                  <a:pt x="2216685" y="-50058"/>
                  <a:pt x="2399591" y="5335"/>
                  <a:pt x="2506666" y="0"/>
                </a:cubicBezTo>
                <a:cubicBezTo>
                  <a:pt x="2613741" y="-5335"/>
                  <a:pt x="2850074" y="55380"/>
                  <a:pt x="3034074" y="0"/>
                </a:cubicBezTo>
                <a:cubicBezTo>
                  <a:pt x="3218074" y="-55380"/>
                  <a:pt x="3268958" y="23503"/>
                  <a:pt x="3431111" y="0"/>
                </a:cubicBezTo>
                <a:cubicBezTo>
                  <a:pt x="3593264" y="-23503"/>
                  <a:pt x="3641788" y="22121"/>
                  <a:pt x="3828148" y="0"/>
                </a:cubicBezTo>
                <a:cubicBezTo>
                  <a:pt x="4014508" y="-22121"/>
                  <a:pt x="4194922" y="35058"/>
                  <a:pt x="4290370" y="0"/>
                </a:cubicBezTo>
                <a:cubicBezTo>
                  <a:pt x="4385818" y="-35058"/>
                  <a:pt x="4701629" y="23081"/>
                  <a:pt x="4948148" y="0"/>
                </a:cubicBezTo>
                <a:cubicBezTo>
                  <a:pt x="5194667" y="-23081"/>
                  <a:pt x="5402533" y="24941"/>
                  <a:pt x="5671111" y="0"/>
                </a:cubicBezTo>
                <a:cubicBezTo>
                  <a:pt x="5939689" y="-24941"/>
                  <a:pt x="6321134" y="58564"/>
                  <a:pt x="6518518" y="0"/>
                </a:cubicBezTo>
                <a:cubicBezTo>
                  <a:pt x="6564603" y="130198"/>
                  <a:pt x="6461530" y="349487"/>
                  <a:pt x="6518518" y="531147"/>
                </a:cubicBezTo>
                <a:cubicBezTo>
                  <a:pt x="6575506" y="712807"/>
                  <a:pt x="6515647" y="800827"/>
                  <a:pt x="6518518" y="987933"/>
                </a:cubicBezTo>
                <a:cubicBezTo>
                  <a:pt x="6521389" y="1175039"/>
                  <a:pt x="6478693" y="1296561"/>
                  <a:pt x="6518518" y="1444719"/>
                </a:cubicBezTo>
                <a:cubicBezTo>
                  <a:pt x="6558343" y="1592877"/>
                  <a:pt x="6485335" y="1701974"/>
                  <a:pt x="6518518" y="1901506"/>
                </a:cubicBezTo>
                <a:cubicBezTo>
                  <a:pt x="6551701" y="2101038"/>
                  <a:pt x="6495458" y="2272186"/>
                  <a:pt x="6518518" y="2432653"/>
                </a:cubicBezTo>
                <a:cubicBezTo>
                  <a:pt x="6541578" y="2593120"/>
                  <a:pt x="6485137" y="2729676"/>
                  <a:pt x="6518518" y="2889439"/>
                </a:cubicBezTo>
                <a:cubicBezTo>
                  <a:pt x="6551899" y="3049202"/>
                  <a:pt x="6500529" y="3351434"/>
                  <a:pt x="6518518" y="3718028"/>
                </a:cubicBezTo>
                <a:cubicBezTo>
                  <a:pt x="6281581" y="3736901"/>
                  <a:pt x="5990245" y="3711556"/>
                  <a:pt x="5795555" y="3718028"/>
                </a:cubicBezTo>
                <a:cubicBezTo>
                  <a:pt x="5600865" y="3724500"/>
                  <a:pt x="5507011" y="3712004"/>
                  <a:pt x="5268148" y="3718028"/>
                </a:cubicBezTo>
                <a:cubicBezTo>
                  <a:pt x="5029285" y="3724052"/>
                  <a:pt x="4977838" y="3689740"/>
                  <a:pt x="4740740" y="3718028"/>
                </a:cubicBezTo>
                <a:cubicBezTo>
                  <a:pt x="4503642" y="3746316"/>
                  <a:pt x="4467356" y="3700177"/>
                  <a:pt x="4343703" y="3718028"/>
                </a:cubicBezTo>
                <a:cubicBezTo>
                  <a:pt x="4220050" y="3735879"/>
                  <a:pt x="4001688" y="3711746"/>
                  <a:pt x="3685926" y="3718028"/>
                </a:cubicBezTo>
                <a:cubicBezTo>
                  <a:pt x="3370164" y="3724310"/>
                  <a:pt x="3251967" y="3673403"/>
                  <a:pt x="3028148" y="3718028"/>
                </a:cubicBezTo>
                <a:cubicBezTo>
                  <a:pt x="2804329" y="3762653"/>
                  <a:pt x="2644776" y="3693556"/>
                  <a:pt x="2435555" y="3718028"/>
                </a:cubicBezTo>
                <a:cubicBezTo>
                  <a:pt x="2226334" y="3742500"/>
                  <a:pt x="2049746" y="3676875"/>
                  <a:pt x="1908148" y="3718028"/>
                </a:cubicBezTo>
                <a:cubicBezTo>
                  <a:pt x="1766550" y="3759181"/>
                  <a:pt x="1625497" y="3701416"/>
                  <a:pt x="1380741" y="3718028"/>
                </a:cubicBezTo>
                <a:cubicBezTo>
                  <a:pt x="1135985" y="3734640"/>
                  <a:pt x="878406" y="3688335"/>
                  <a:pt x="722963" y="3718028"/>
                </a:cubicBezTo>
                <a:cubicBezTo>
                  <a:pt x="567520" y="3747721"/>
                  <a:pt x="259731" y="3665409"/>
                  <a:pt x="0" y="3718028"/>
                </a:cubicBezTo>
                <a:cubicBezTo>
                  <a:pt x="-33828" y="3626695"/>
                  <a:pt x="33250" y="3448062"/>
                  <a:pt x="0" y="3298422"/>
                </a:cubicBezTo>
                <a:cubicBezTo>
                  <a:pt x="-33250" y="3148782"/>
                  <a:pt x="43871" y="3056540"/>
                  <a:pt x="0" y="2878816"/>
                </a:cubicBezTo>
                <a:cubicBezTo>
                  <a:pt x="-43871" y="2701092"/>
                  <a:pt x="50362" y="2426132"/>
                  <a:pt x="0" y="2310489"/>
                </a:cubicBezTo>
                <a:cubicBezTo>
                  <a:pt x="-50362" y="2194846"/>
                  <a:pt x="36345" y="2017424"/>
                  <a:pt x="0" y="1853703"/>
                </a:cubicBezTo>
                <a:cubicBezTo>
                  <a:pt x="-36345" y="1689982"/>
                  <a:pt x="12487" y="1464302"/>
                  <a:pt x="0" y="1322556"/>
                </a:cubicBezTo>
                <a:cubicBezTo>
                  <a:pt x="-12487" y="1180810"/>
                  <a:pt x="53108" y="901963"/>
                  <a:pt x="0" y="754229"/>
                </a:cubicBezTo>
                <a:cubicBezTo>
                  <a:pt x="-53108" y="606495"/>
                  <a:pt x="65504" y="293173"/>
                  <a:pt x="0" y="0"/>
                </a:cubicBezTo>
                <a:close/>
              </a:path>
              <a:path w="6518518" h="3718028" stroke="0" extrusionOk="0">
                <a:moveTo>
                  <a:pt x="0" y="0"/>
                </a:moveTo>
                <a:cubicBezTo>
                  <a:pt x="251949" y="-23180"/>
                  <a:pt x="440956" y="30579"/>
                  <a:pt x="592593" y="0"/>
                </a:cubicBezTo>
                <a:cubicBezTo>
                  <a:pt x="744230" y="-30579"/>
                  <a:pt x="958446" y="62529"/>
                  <a:pt x="1120000" y="0"/>
                </a:cubicBezTo>
                <a:cubicBezTo>
                  <a:pt x="1281554" y="-62529"/>
                  <a:pt x="1474390" y="19351"/>
                  <a:pt x="1647407" y="0"/>
                </a:cubicBezTo>
                <a:cubicBezTo>
                  <a:pt x="1820424" y="-19351"/>
                  <a:pt x="1873262" y="12274"/>
                  <a:pt x="2044444" y="0"/>
                </a:cubicBezTo>
                <a:cubicBezTo>
                  <a:pt x="2215626" y="-12274"/>
                  <a:pt x="2564021" y="27111"/>
                  <a:pt x="2702222" y="0"/>
                </a:cubicBezTo>
                <a:cubicBezTo>
                  <a:pt x="2840423" y="-27111"/>
                  <a:pt x="3051566" y="16979"/>
                  <a:pt x="3360000" y="0"/>
                </a:cubicBezTo>
                <a:cubicBezTo>
                  <a:pt x="3668434" y="-16979"/>
                  <a:pt x="3572620" y="9588"/>
                  <a:pt x="3757037" y="0"/>
                </a:cubicBezTo>
                <a:cubicBezTo>
                  <a:pt x="3941454" y="-9588"/>
                  <a:pt x="4107861" y="35730"/>
                  <a:pt x="4219259" y="0"/>
                </a:cubicBezTo>
                <a:cubicBezTo>
                  <a:pt x="4330657" y="-35730"/>
                  <a:pt x="4616382" y="83569"/>
                  <a:pt x="4942222" y="0"/>
                </a:cubicBezTo>
                <a:cubicBezTo>
                  <a:pt x="5268062" y="-83569"/>
                  <a:pt x="5202019" y="14541"/>
                  <a:pt x="5404444" y="0"/>
                </a:cubicBezTo>
                <a:cubicBezTo>
                  <a:pt x="5606869" y="-14541"/>
                  <a:pt x="6197829" y="103770"/>
                  <a:pt x="6518518" y="0"/>
                </a:cubicBezTo>
                <a:cubicBezTo>
                  <a:pt x="6561507" y="87720"/>
                  <a:pt x="6496269" y="239940"/>
                  <a:pt x="6518518" y="419606"/>
                </a:cubicBezTo>
                <a:cubicBezTo>
                  <a:pt x="6540767" y="599272"/>
                  <a:pt x="6488419" y="751664"/>
                  <a:pt x="6518518" y="987933"/>
                </a:cubicBezTo>
                <a:cubicBezTo>
                  <a:pt x="6548617" y="1224202"/>
                  <a:pt x="6507239" y="1347913"/>
                  <a:pt x="6518518" y="1519080"/>
                </a:cubicBezTo>
                <a:cubicBezTo>
                  <a:pt x="6529797" y="1690247"/>
                  <a:pt x="6492546" y="1910361"/>
                  <a:pt x="6518518" y="2124587"/>
                </a:cubicBezTo>
                <a:cubicBezTo>
                  <a:pt x="6544490" y="2338813"/>
                  <a:pt x="6510624" y="2435096"/>
                  <a:pt x="6518518" y="2581374"/>
                </a:cubicBezTo>
                <a:cubicBezTo>
                  <a:pt x="6526412" y="2727652"/>
                  <a:pt x="6463309" y="3054737"/>
                  <a:pt x="6518518" y="3186881"/>
                </a:cubicBezTo>
                <a:cubicBezTo>
                  <a:pt x="6573727" y="3319025"/>
                  <a:pt x="6459964" y="3527814"/>
                  <a:pt x="6518518" y="3718028"/>
                </a:cubicBezTo>
                <a:cubicBezTo>
                  <a:pt x="6227888" y="3757103"/>
                  <a:pt x="6103250" y="3690132"/>
                  <a:pt x="5925925" y="3718028"/>
                </a:cubicBezTo>
                <a:cubicBezTo>
                  <a:pt x="5748600" y="3745924"/>
                  <a:pt x="5351087" y="3704165"/>
                  <a:pt x="5202963" y="3718028"/>
                </a:cubicBezTo>
                <a:cubicBezTo>
                  <a:pt x="5054839" y="3731891"/>
                  <a:pt x="4848227" y="3673321"/>
                  <a:pt x="4675555" y="3718028"/>
                </a:cubicBezTo>
                <a:cubicBezTo>
                  <a:pt x="4502883" y="3762735"/>
                  <a:pt x="4378047" y="3695403"/>
                  <a:pt x="4278518" y="3718028"/>
                </a:cubicBezTo>
                <a:cubicBezTo>
                  <a:pt x="4178989" y="3740653"/>
                  <a:pt x="3850551" y="3649322"/>
                  <a:pt x="3685926" y="3718028"/>
                </a:cubicBezTo>
                <a:cubicBezTo>
                  <a:pt x="3521301" y="3786734"/>
                  <a:pt x="3431599" y="3714614"/>
                  <a:pt x="3288889" y="3718028"/>
                </a:cubicBezTo>
                <a:cubicBezTo>
                  <a:pt x="3146179" y="3721442"/>
                  <a:pt x="2915992" y="3694891"/>
                  <a:pt x="2761481" y="3718028"/>
                </a:cubicBezTo>
                <a:cubicBezTo>
                  <a:pt x="2606970" y="3741165"/>
                  <a:pt x="2259612" y="3651374"/>
                  <a:pt x="2038518" y="3718028"/>
                </a:cubicBezTo>
                <a:cubicBezTo>
                  <a:pt x="1817424" y="3784682"/>
                  <a:pt x="1707539" y="3702328"/>
                  <a:pt x="1576296" y="3718028"/>
                </a:cubicBezTo>
                <a:cubicBezTo>
                  <a:pt x="1445053" y="3733728"/>
                  <a:pt x="1330890" y="3685651"/>
                  <a:pt x="1114074" y="3718028"/>
                </a:cubicBezTo>
                <a:cubicBezTo>
                  <a:pt x="897258" y="3750405"/>
                  <a:pt x="459152" y="3599656"/>
                  <a:pt x="0" y="3718028"/>
                </a:cubicBezTo>
                <a:cubicBezTo>
                  <a:pt x="-63365" y="3480091"/>
                  <a:pt x="27555" y="3312774"/>
                  <a:pt x="0" y="3149701"/>
                </a:cubicBezTo>
                <a:cubicBezTo>
                  <a:pt x="-27555" y="2986628"/>
                  <a:pt x="36868" y="2769501"/>
                  <a:pt x="0" y="2544193"/>
                </a:cubicBezTo>
                <a:cubicBezTo>
                  <a:pt x="-36868" y="2318885"/>
                  <a:pt x="47298" y="2213266"/>
                  <a:pt x="0" y="2124587"/>
                </a:cubicBezTo>
                <a:cubicBezTo>
                  <a:pt x="-47298" y="2035908"/>
                  <a:pt x="55598" y="1866573"/>
                  <a:pt x="0" y="1630621"/>
                </a:cubicBezTo>
                <a:cubicBezTo>
                  <a:pt x="-55598" y="1394669"/>
                  <a:pt x="48481" y="1306938"/>
                  <a:pt x="0" y="1062294"/>
                </a:cubicBezTo>
                <a:cubicBezTo>
                  <a:pt x="-48481" y="817650"/>
                  <a:pt x="2385" y="677836"/>
                  <a:pt x="0" y="493967"/>
                </a:cubicBezTo>
                <a:cubicBezTo>
                  <a:pt x="-2385" y="310098"/>
                  <a:pt x="36226" y="187453"/>
                  <a:pt x="0" y="0"/>
                </a:cubicBezTo>
                <a:close/>
              </a:path>
            </a:pathLst>
          </a:custGeom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9124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E339C61E-9D61-AB1A-1484-5F36FF220C9A}"/>
              </a:ext>
            </a:extLst>
          </p:cNvPr>
          <p:cNvSpPr/>
          <p:nvPr/>
        </p:nvSpPr>
        <p:spPr>
          <a:xfrm>
            <a:off x="2590973" y="2655108"/>
            <a:ext cx="3715524" cy="587224"/>
          </a:xfrm>
          <a:custGeom>
            <a:avLst/>
            <a:gdLst>
              <a:gd name="connsiteX0" fmla="*/ 0 w 2946400"/>
              <a:gd name="connsiteY0" fmla="*/ 465667 h 465667"/>
              <a:gd name="connsiteX1" fmla="*/ 364066 w 2946400"/>
              <a:gd name="connsiteY1" fmla="*/ 370417 h 465667"/>
              <a:gd name="connsiteX2" fmla="*/ 1056216 w 2946400"/>
              <a:gd name="connsiteY2" fmla="*/ 160867 h 465667"/>
              <a:gd name="connsiteX3" fmla="*/ 1940983 w 2946400"/>
              <a:gd name="connsiteY3" fmla="*/ 209550 h 465667"/>
              <a:gd name="connsiteX4" fmla="*/ 2656416 w 2946400"/>
              <a:gd name="connsiteY4" fmla="*/ 78317 h 465667"/>
              <a:gd name="connsiteX5" fmla="*/ 2946400 w 2946400"/>
              <a:gd name="connsiteY5" fmla="*/ 0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400" h="465667">
                <a:moveTo>
                  <a:pt x="0" y="465667"/>
                </a:moveTo>
                <a:cubicBezTo>
                  <a:pt x="94015" y="443442"/>
                  <a:pt x="188030" y="421217"/>
                  <a:pt x="364066" y="370417"/>
                </a:cubicBezTo>
                <a:cubicBezTo>
                  <a:pt x="540102" y="319617"/>
                  <a:pt x="793397" y="187678"/>
                  <a:pt x="1056216" y="160867"/>
                </a:cubicBezTo>
                <a:cubicBezTo>
                  <a:pt x="1319035" y="134056"/>
                  <a:pt x="1674283" y="223308"/>
                  <a:pt x="1940983" y="209550"/>
                </a:cubicBezTo>
                <a:cubicBezTo>
                  <a:pt x="2207683" y="195792"/>
                  <a:pt x="2488847" y="113242"/>
                  <a:pt x="2656416" y="78317"/>
                </a:cubicBezTo>
                <a:cubicBezTo>
                  <a:pt x="2823985" y="43392"/>
                  <a:pt x="2894894" y="19755"/>
                  <a:pt x="2946400" y="0"/>
                </a:cubicBezTo>
              </a:path>
            </a:pathLst>
          </a:custGeom>
          <a:noFill/>
          <a:ln w="1905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73FEA975-91C9-7C38-94F4-5927A3691D52}"/>
              </a:ext>
            </a:extLst>
          </p:cNvPr>
          <p:cNvSpPr txBox="1">
            <a:spLocks/>
          </p:cNvSpPr>
          <p:nvPr/>
        </p:nvSpPr>
        <p:spPr>
          <a:xfrm>
            <a:off x="11274553" y="6227762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11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2B581D6B-D4D7-411C-F1B2-2036F11B9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282642"/>
              </p:ext>
            </p:extLst>
          </p:nvPr>
        </p:nvGraphicFramePr>
        <p:xfrm>
          <a:off x="8192661" y="1343894"/>
          <a:ext cx="3225209" cy="262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304A4176-7AE0-56A4-9F48-10C1FBBB3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16925" r="6968" b="17655"/>
          <a:stretch/>
        </p:blipFill>
        <p:spPr bwMode="auto">
          <a:xfrm>
            <a:off x="7369166" y="4527389"/>
            <a:ext cx="3254846" cy="1796119"/>
          </a:xfrm>
          <a:custGeom>
            <a:avLst/>
            <a:gdLst>
              <a:gd name="connsiteX0" fmla="*/ 0 w 3254846"/>
              <a:gd name="connsiteY0" fmla="*/ 0 h 1796119"/>
              <a:gd name="connsiteX1" fmla="*/ 509926 w 3254846"/>
              <a:gd name="connsiteY1" fmla="*/ 0 h 1796119"/>
              <a:gd name="connsiteX2" fmla="*/ 1052400 w 3254846"/>
              <a:gd name="connsiteY2" fmla="*/ 0 h 1796119"/>
              <a:gd name="connsiteX3" fmla="*/ 1529778 w 3254846"/>
              <a:gd name="connsiteY3" fmla="*/ 0 h 1796119"/>
              <a:gd name="connsiteX4" fmla="*/ 2007155 w 3254846"/>
              <a:gd name="connsiteY4" fmla="*/ 0 h 1796119"/>
              <a:gd name="connsiteX5" fmla="*/ 2484532 w 3254846"/>
              <a:gd name="connsiteY5" fmla="*/ 0 h 1796119"/>
              <a:gd name="connsiteX6" fmla="*/ 3254846 w 3254846"/>
              <a:gd name="connsiteY6" fmla="*/ 0 h 1796119"/>
              <a:gd name="connsiteX7" fmla="*/ 3254846 w 3254846"/>
              <a:gd name="connsiteY7" fmla="*/ 562784 h 1796119"/>
              <a:gd name="connsiteX8" fmla="*/ 3254846 w 3254846"/>
              <a:gd name="connsiteY8" fmla="*/ 1197413 h 1796119"/>
              <a:gd name="connsiteX9" fmla="*/ 3254846 w 3254846"/>
              <a:gd name="connsiteY9" fmla="*/ 1796119 h 1796119"/>
              <a:gd name="connsiteX10" fmla="*/ 2744920 w 3254846"/>
              <a:gd name="connsiteY10" fmla="*/ 1796119 h 1796119"/>
              <a:gd name="connsiteX11" fmla="*/ 2267543 w 3254846"/>
              <a:gd name="connsiteY11" fmla="*/ 1796119 h 1796119"/>
              <a:gd name="connsiteX12" fmla="*/ 1757617 w 3254846"/>
              <a:gd name="connsiteY12" fmla="*/ 1796119 h 1796119"/>
              <a:gd name="connsiteX13" fmla="*/ 1312788 w 3254846"/>
              <a:gd name="connsiteY13" fmla="*/ 1796119 h 1796119"/>
              <a:gd name="connsiteX14" fmla="*/ 835410 w 3254846"/>
              <a:gd name="connsiteY14" fmla="*/ 1796119 h 1796119"/>
              <a:gd name="connsiteX15" fmla="*/ 0 w 3254846"/>
              <a:gd name="connsiteY15" fmla="*/ 1796119 h 1796119"/>
              <a:gd name="connsiteX16" fmla="*/ 0 w 3254846"/>
              <a:gd name="connsiteY16" fmla="*/ 1161490 h 1796119"/>
              <a:gd name="connsiteX17" fmla="*/ 0 w 3254846"/>
              <a:gd name="connsiteY17" fmla="*/ 562784 h 1796119"/>
              <a:gd name="connsiteX18" fmla="*/ 0 w 3254846"/>
              <a:gd name="connsiteY18" fmla="*/ 0 h 179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54846" h="1796119" extrusionOk="0">
                <a:moveTo>
                  <a:pt x="0" y="0"/>
                </a:moveTo>
                <a:cubicBezTo>
                  <a:pt x="170062" y="-10408"/>
                  <a:pt x="326025" y="15263"/>
                  <a:pt x="509926" y="0"/>
                </a:cubicBezTo>
                <a:cubicBezTo>
                  <a:pt x="693827" y="-15263"/>
                  <a:pt x="832893" y="11226"/>
                  <a:pt x="1052400" y="0"/>
                </a:cubicBezTo>
                <a:cubicBezTo>
                  <a:pt x="1271907" y="-11226"/>
                  <a:pt x="1404450" y="35580"/>
                  <a:pt x="1529778" y="0"/>
                </a:cubicBezTo>
                <a:cubicBezTo>
                  <a:pt x="1655106" y="-35580"/>
                  <a:pt x="1832767" y="34867"/>
                  <a:pt x="2007155" y="0"/>
                </a:cubicBezTo>
                <a:cubicBezTo>
                  <a:pt x="2181543" y="-34867"/>
                  <a:pt x="2348863" y="55851"/>
                  <a:pt x="2484532" y="0"/>
                </a:cubicBezTo>
                <a:cubicBezTo>
                  <a:pt x="2620201" y="-55851"/>
                  <a:pt x="2949006" y="22514"/>
                  <a:pt x="3254846" y="0"/>
                </a:cubicBezTo>
                <a:cubicBezTo>
                  <a:pt x="3306624" y="206177"/>
                  <a:pt x="3243657" y="380201"/>
                  <a:pt x="3254846" y="562784"/>
                </a:cubicBezTo>
                <a:cubicBezTo>
                  <a:pt x="3266035" y="745367"/>
                  <a:pt x="3225145" y="1032153"/>
                  <a:pt x="3254846" y="1197413"/>
                </a:cubicBezTo>
                <a:cubicBezTo>
                  <a:pt x="3284547" y="1362673"/>
                  <a:pt x="3205175" y="1550583"/>
                  <a:pt x="3254846" y="1796119"/>
                </a:cubicBezTo>
                <a:cubicBezTo>
                  <a:pt x="3130390" y="1823183"/>
                  <a:pt x="2897715" y="1752003"/>
                  <a:pt x="2744920" y="1796119"/>
                </a:cubicBezTo>
                <a:cubicBezTo>
                  <a:pt x="2592125" y="1840235"/>
                  <a:pt x="2485787" y="1770013"/>
                  <a:pt x="2267543" y="1796119"/>
                </a:cubicBezTo>
                <a:cubicBezTo>
                  <a:pt x="2049299" y="1822225"/>
                  <a:pt x="1945666" y="1741192"/>
                  <a:pt x="1757617" y="1796119"/>
                </a:cubicBezTo>
                <a:cubicBezTo>
                  <a:pt x="1569568" y="1851046"/>
                  <a:pt x="1475199" y="1785980"/>
                  <a:pt x="1312788" y="1796119"/>
                </a:cubicBezTo>
                <a:cubicBezTo>
                  <a:pt x="1150377" y="1806258"/>
                  <a:pt x="1060676" y="1769498"/>
                  <a:pt x="835410" y="1796119"/>
                </a:cubicBezTo>
                <a:cubicBezTo>
                  <a:pt x="610144" y="1822740"/>
                  <a:pt x="188182" y="1767692"/>
                  <a:pt x="0" y="1796119"/>
                </a:cubicBezTo>
                <a:cubicBezTo>
                  <a:pt x="-27042" y="1662605"/>
                  <a:pt x="21717" y="1339735"/>
                  <a:pt x="0" y="1161490"/>
                </a:cubicBezTo>
                <a:cubicBezTo>
                  <a:pt x="-21717" y="983245"/>
                  <a:pt x="60182" y="757367"/>
                  <a:pt x="0" y="562784"/>
                </a:cubicBezTo>
                <a:cubicBezTo>
                  <a:pt x="-60182" y="368201"/>
                  <a:pt x="51332" y="25907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22659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8437F1-3E07-7E82-DE69-C5BB2024D2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101"/>
          <a:stretch/>
        </p:blipFill>
        <p:spPr>
          <a:xfrm>
            <a:off x="850648" y="4400906"/>
            <a:ext cx="4350056" cy="2411816"/>
          </a:xfrm>
          <a:custGeom>
            <a:avLst/>
            <a:gdLst>
              <a:gd name="connsiteX0" fmla="*/ 0 w 4350056"/>
              <a:gd name="connsiteY0" fmla="*/ 0 h 2411816"/>
              <a:gd name="connsiteX1" fmla="*/ 456756 w 4350056"/>
              <a:gd name="connsiteY1" fmla="*/ 0 h 2411816"/>
              <a:gd name="connsiteX2" fmla="*/ 870011 w 4350056"/>
              <a:gd name="connsiteY2" fmla="*/ 0 h 2411816"/>
              <a:gd name="connsiteX3" fmla="*/ 1283267 w 4350056"/>
              <a:gd name="connsiteY3" fmla="*/ 0 h 2411816"/>
              <a:gd name="connsiteX4" fmla="*/ 1783523 w 4350056"/>
              <a:gd name="connsiteY4" fmla="*/ 0 h 2411816"/>
              <a:gd name="connsiteX5" fmla="*/ 2240279 w 4350056"/>
              <a:gd name="connsiteY5" fmla="*/ 0 h 2411816"/>
              <a:gd name="connsiteX6" fmla="*/ 2740535 w 4350056"/>
              <a:gd name="connsiteY6" fmla="*/ 0 h 2411816"/>
              <a:gd name="connsiteX7" fmla="*/ 3197291 w 4350056"/>
              <a:gd name="connsiteY7" fmla="*/ 0 h 2411816"/>
              <a:gd name="connsiteX8" fmla="*/ 3784549 w 4350056"/>
              <a:gd name="connsiteY8" fmla="*/ 0 h 2411816"/>
              <a:gd name="connsiteX9" fmla="*/ 4350056 w 4350056"/>
              <a:gd name="connsiteY9" fmla="*/ 0 h 2411816"/>
              <a:gd name="connsiteX10" fmla="*/ 4350056 w 4350056"/>
              <a:gd name="connsiteY10" fmla="*/ 458245 h 2411816"/>
              <a:gd name="connsiteX11" fmla="*/ 4350056 w 4350056"/>
              <a:gd name="connsiteY11" fmla="*/ 940608 h 2411816"/>
              <a:gd name="connsiteX12" fmla="*/ 4350056 w 4350056"/>
              <a:gd name="connsiteY12" fmla="*/ 1447090 h 2411816"/>
              <a:gd name="connsiteX13" fmla="*/ 4350056 w 4350056"/>
              <a:gd name="connsiteY13" fmla="*/ 1977689 h 2411816"/>
              <a:gd name="connsiteX14" fmla="*/ 4350056 w 4350056"/>
              <a:gd name="connsiteY14" fmla="*/ 2411816 h 2411816"/>
              <a:gd name="connsiteX15" fmla="*/ 3936801 w 4350056"/>
              <a:gd name="connsiteY15" fmla="*/ 2411816 h 2411816"/>
              <a:gd name="connsiteX16" fmla="*/ 3306043 w 4350056"/>
              <a:gd name="connsiteY16" fmla="*/ 2411816 h 2411816"/>
              <a:gd name="connsiteX17" fmla="*/ 2892787 w 4350056"/>
              <a:gd name="connsiteY17" fmla="*/ 2411816 h 2411816"/>
              <a:gd name="connsiteX18" fmla="*/ 2349030 w 4350056"/>
              <a:gd name="connsiteY18" fmla="*/ 2411816 h 2411816"/>
              <a:gd name="connsiteX19" fmla="*/ 1892274 w 4350056"/>
              <a:gd name="connsiteY19" fmla="*/ 2411816 h 2411816"/>
              <a:gd name="connsiteX20" fmla="*/ 1435518 w 4350056"/>
              <a:gd name="connsiteY20" fmla="*/ 2411816 h 2411816"/>
              <a:gd name="connsiteX21" fmla="*/ 891761 w 4350056"/>
              <a:gd name="connsiteY21" fmla="*/ 2411816 h 2411816"/>
              <a:gd name="connsiteX22" fmla="*/ 0 w 4350056"/>
              <a:gd name="connsiteY22" fmla="*/ 2411816 h 2411816"/>
              <a:gd name="connsiteX23" fmla="*/ 0 w 4350056"/>
              <a:gd name="connsiteY23" fmla="*/ 2001807 h 2411816"/>
              <a:gd name="connsiteX24" fmla="*/ 0 w 4350056"/>
              <a:gd name="connsiteY24" fmla="*/ 1591799 h 2411816"/>
              <a:gd name="connsiteX25" fmla="*/ 0 w 4350056"/>
              <a:gd name="connsiteY25" fmla="*/ 1109435 h 2411816"/>
              <a:gd name="connsiteX26" fmla="*/ 0 w 4350056"/>
              <a:gd name="connsiteY26" fmla="*/ 675308 h 2411816"/>
              <a:gd name="connsiteX27" fmla="*/ 0 w 4350056"/>
              <a:gd name="connsiteY27" fmla="*/ 0 h 241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50056" h="2411816" fill="none" extrusionOk="0">
                <a:moveTo>
                  <a:pt x="0" y="0"/>
                </a:moveTo>
                <a:cubicBezTo>
                  <a:pt x="163393" y="-30037"/>
                  <a:pt x="327288" y="18425"/>
                  <a:pt x="456756" y="0"/>
                </a:cubicBezTo>
                <a:cubicBezTo>
                  <a:pt x="586224" y="-18425"/>
                  <a:pt x="687681" y="5298"/>
                  <a:pt x="870011" y="0"/>
                </a:cubicBezTo>
                <a:cubicBezTo>
                  <a:pt x="1052342" y="-5298"/>
                  <a:pt x="1101432" y="49240"/>
                  <a:pt x="1283267" y="0"/>
                </a:cubicBezTo>
                <a:cubicBezTo>
                  <a:pt x="1465102" y="-49240"/>
                  <a:pt x="1568178" y="6752"/>
                  <a:pt x="1783523" y="0"/>
                </a:cubicBezTo>
                <a:cubicBezTo>
                  <a:pt x="1998868" y="-6752"/>
                  <a:pt x="2064821" y="45362"/>
                  <a:pt x="2240279" y="0"/>
                </a:cubicBezTo>
                <a:cubicBezTo>
                  <a:pt x="2415737" y="-45362"/>
                  <a:pt x="2628446" y="53200"/>
                  <a:pt x="2740535" y="0"/>
                </a:cubicBezTo>
                <a:cubicBezTo>
                  <a:pt x="2852624" y="-53200"/>
                  <a:pt x="3069539" y="14403"/>
                  <a:pt x="3197291" y="0"/>
                </a:cubicBezTo>
                <a:cubicBezTo>
                  <a:pt x="3325043" y="-14403"/>
                  <a:pt x="3509974" y="46268"/>
                  <a:pt x="3784549" y="0"/>
                </a:cubicBezTo>
                <a:cubicBezTo>
                  <a:pt x="4059124" y="-46268"/>
                  <a:pt x="4121580" y="61811"/>
                  <a:pt x="4350056" y="0"/>
                </a:cubicBezTo>
                <a:cubicBezTo>
                  <a:pt x="4390954" y="108219"/>
                  <a:pt x="4300857" y="288486"/>
                  <a:pt x="4350056" y="458245"/>
                </a:cubicBezTo>
                <a:cubicBezTo>
                  <a:pt x="4399255" y="628004"/>
                  <a:pt x="4309782" y="714641"/>
                  <a:pt x="4350056" y="940608"/>
                </a:cubicBezTo>
                <a:cubicBezTo>
                  <a:pt x="4390330" y="1166575"/>
                  <a:pt x="4328599" y="1247858"/>
                  <a:pt x="4350056" y="1447090"/>
                </a:cubicBezTo>
                <a:cubicBezTo>
                  <a:pt x="4371513" y="1646322"/>
                  <a:pt x="4322721" y="1778782"/>
                  <a:pt x="4350056" y="1977689"/>
                </a:cubicBezTo>
                <a:cubicBezTo>
                  <a:pt x="4377391" y="2176596"/>
                  <a:pt x="4299001" y="2317356"/>
                  <a:pt x="4350056" y="2411816"/>
                </a:cubicBezTo>
                <a:cubicBezTo>
                  <a:pt x="4232418" y="2450183"/>
                  <a:pt x="4073444" y="2410597"/>
                  <a:pt x="3936801" y="2411816"/>
                </a:cubicBezTo>
                <a:cubicBezTo>
                  <a:pt x="3800159" y="2413035"/>
                  <a:pt x="3437666" y="2391308"/>
                  <a:pt x="3306043" y="2411816"/>
                </a:cubicBezTo>
                <a:cubicBezTo>
                  <a:pt x="3174420" y="2432324"/>
                  <a:pt x="3070030" y="2377965"/>
                  <a:pt x="2892787" y="2411816"/>
                </a:cubicBezTo>
                <a:cubicBezTo>
                  <a:pt x="2715544" y="2445667"/>
                  <a:pt x="2583654" y="2376951"/>
                  <a:pt x="2349030" y="2411816"/>
                </a:cubicBezTo>
                <a:cubicBezTo>
                  <a:pt x="2114406" y="2446681"/>
                  <a:pt x="2019749" y="2398244"/>
                  <a:pt x="1892274" y="2411816"/>
                </a:cubicBezTo>
                <a:cubicBezTo>
                  <a:pt x="1764799" y="2425388"/>
                  <a:pt x="1646616" y="2359388"/>
                  <a:pt x="1435518" y="2411816"/>
                </a:cubicBezTo>
                <a:cubicBezTo>
                  <a:pt x="1224420" y="2464244"/>
                  <a:pt x="1096064" y="2367291"/>
                  <a:pt x="891761" y="2411816"/>
                </a:cubicBezTo>
                <a:cubicBezTo>
                  <a:pt x="687458" y="2456341"/>
                  <a:pt x="247826" y="2410964"/>
                  <a:pt x="0" y="2411816"/>
                </a:cubicBezTo>
                <a:cubicBezTo>
                  <a:pt x="-26762" y="2268730"/>
                  <a:pt x="2222" y="2174222"/>
                  <a:pt x="0" y="2001807"/>
                </a:cubicBezTo>
                <a:cubicBezTo>
                  <a:pt x="-2222" y="1829392"/>
                  <a:pt x="1367" y="1792083"/>
                  <a:pt x="0" y="1591799"/>
                </a:cubicBezTo>
                <a:cubicBezTo>
                  <a:pt x="-1367" y="1391515"/>
                  <a:pt x="25591" y="1278058"/>
                  <a:pt x="0" y="1109435"/>
                </a:cubicBezTo>
                <a:cubicBezTo>
                  <a:pt x="-25591" y="940812"/>
                  <a:pt x="36889" y="860895"/>
                  <a:pt x="0" y="675308"/>
                </a:cubicBezTo>
                <a:cubicBezTo>
                  <a:pt x="-36889" y="489721"/>
                  <a:pt x="78347" y="245982"/>
                  <a:pt x="0" y="0"/>
                </a:cubicBezTo>
                <a:close/>
              </a:path>
              <a:path w="4350056" h="2411816" stroke="0" extrusionOk="0">
                <a:moveTo>
                  <a:pt x="0" y="0"/>
                </a:moveTo>
                <a:cubicBezTo>
                  <a:pt x="127329" y="-28241"/>
                  <a:pt x="309378" y="56222"/>
                  <a:pt x="587258" y="0"/>
                </a:cubicBezTo>
                <a:cubicBezTo>
                  <a:pt x="865138" y="-56222"/>
                  <a:pt x="904502" y="3458"/>
                  <a:pt x="1044013" y="0"/>
                </a:cubicBezTo>
                <a:cubicBezTo>
                  <a:pt x="1183525" y="-3458"/>
                  <a:pt x="1337720" y="56816"/>
                  <a:pt x="1631271" y="0"/>
                </a:cubicBezTo>
                <a:cubicBezTo>
                  <a:pt x="1924822" y="-56816"/>
                  <a:pt x="2017764" y="17433"/>
                  <a:pt x="2262029" y="0"/>
                </a:cubicBezTo>
                <a:cubicBezTo>
                  <a:pt x="2506294" y="-17433"/>
                  <a:pt x="2587171" y="40021"/>
                  <a:pt x="2762286" y="0"/>
                </a:cubicBezTo>
                <a:cubicBezTo>
                  <a:pt x="2937401" y="-40021"/>
                  <a:pt x="2989906" y="21208"/>
                  <a:pt x="3175541" y="0"/>
                </a:cubicBezTo>
                <a:cubicBezTo>
                  <a:pt x="3361177" y="-21208"/>
                  <a:pt x="3454069" y="24557"/>
                  <a:pt x="3588796" y="0"/>
                </a:cubicBezTo>
                <a:cubicBezTo>
                  <a:pt x="3723523" y="-24557"/>
                  <a:pt x="4048717" y="17213"/>
                  <a:pt x="4350056" y="0"/>
                </a:cubicBezTo>
                <a:cubicBezTo>
                  <a:pt x="4403724" y="183627"/>
                  <a:pt x="4304931" y="334458"/>
                  <a:pt x="4350056" y="482363"/>
                </a:cubicBezTo>
                <a:cubicBezTo>
                  <a:pt x="4395181" y="630268"/>
                  <a:pt x="4332905" y="865356"/>
                  <a:pt x="4350056" y="964726"/>
                </a:cubicBezTo>
                <a:cubicBezTo>
                  <a:pt x="4367207" y="1064096"/>
                  <a:pt x="4314269" y="1220464"/>
                  <a:pt x="4350056" y="1398853"/>
                </a:cubicBezTo>
                <a:cubicBezTo>
                  <a:pt x="4385843" y="1577242"/>
                  <a:pt x="4322463" y="1665797"/>
                  <a:pt x="4350056" y="1929453"/>
                </a:cubicBezTo>
                <a:cubicBezTo>
                  <a:pt x="4377649" y="2193109"/>
                  <a:pt x="4332541" y="2233757"/>
                  <a:pt x="4350056" y="2411816"/>
                </a:cubicBezTo>
                <a:cubicBezTo>
                  <a:pt x="4198733" y="2456636"/>
                  <a:pt x="3861300" y="2371342"/>
                  <a:pt x="3719298" y="2411816"/>
                </a:cubicBezTo>
                <a:cubicBezTo>
                  <a:pt x="3577296" y="2452290"/>
                  <a:pt x="3410225" y="2371577"/>
                  <a:pt x="3132040" y="2411816"/>
                </a:cubicBezTo>
                <a:cubicBezTo>
                  <a:pt x="2853855" y="2452055"/>
                  <a:pt x="2682006" y="2364161"/>
                  <a:pt x="2501282" y="2411816"/>
                </a:cubicBezTo>
                <a:cubicBezTo>
                  <a:pt x="2320558" y="2459471"/>
                  <a:pt x="2069916" y="2350790"/>
                  <a:pt x="1957525" y="2411816"/>
                </a:cubicBezTo>
                <a:cubicBezTo>
                  <a:pt x="1845134" y="2472842"/>
                  <a:pt x="1631193" y="2370735"/>
                  <a:pt x="1326767" y="2411816"/>
                </a:cubicBezTo>
                <a:cubicBezTo>
                  <a:pt x="1022341" y="2452897"/>
                  <a:pt x="938299" y="2409006"/>
                  <a:pt x="696009" y="2411816"/>
                </a:cubicBezTo>
                <a:cubicBezTo>
                  <a:pt x="453719" y="2414626"/>
                  <a:pt x="240479" y="2359008"/>
                  <a:pt x="0" y="2411816"/>
                </a:cubicBezTo>
                <a:cubicBezTo>
                  <a:pt x="-44446" y="2235102"/>
                  <a:pt x="996" y="2101948"/>
                  <a:pt x="0" y="1977689"/>
                </a:cubicBezTo>
                <a:cubicBezTo>
                  <a:pt x="-996" y="1853430"/>
                  <a:pt x="44624" y="1700475"/>
                  <a:pt x="0" y="1519444"/>
                </a:cubicBezTo>
                <a:cubicBezTo>
                  <a:pt x="-44624" y="1338414"/>
                  <a:pt x="28943" y="1221354"/>
                  <a:pt x="0" y="1061199"/>
                </a:cubicBezTo>
                <a:cubicBezTo>
                  <a:pt x="-28943" y="901044"/>
                  <a:pt x="35966" y="773448"/>
                  <a:pt x="0" y="602954"/>
                </a:cubicBezTo>
                <a:cubicBezTo>
                  <a:pt x="-35966" y="432460"/>
                  <a:pt x="131" y="2570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6398194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C97F307-0E91-7176-E32E-F07CF5EC5642}"/>
              </a:ext>
            </a:extLst>
          </p:cNvPr>
          <p:cNvSpPr/>
          <p:nvPr/>
        </p:nvSpPr>
        <p:spPr bwMode="auto">
          <a:xfrm>
            <a:off x="7181051" y="6215357"/>
            <a:ext cx="3631077" cy="51420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Типовой вид образцов для измерения ударной вязкости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468D9B-82FB-4565-B282-C301F274D1F6}"/>
              </a:ext>
            </a:extLst>
          </p:cNvPr>
          <p:cNvSpPr/>
          <p:nvPr/>
        </p:nvSpPr>
        <p:spPr>
          <a:xfrm>
            <a:off x="3857625" y="4527389"/>
            <a:ext cx="871535" cy="4446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8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ACF02D-2DE8-EB71-993A-004E5EB7BCCB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5" name="Объект 2">
            <a:extLst>
              <a:ext uri="{FF2B5EF4-FFF2-40B4-BE49-F238E27FC236}">
                <a16:creationId xmlns:a16="http://schemas.microsoft.com/office/drawing/2014/main" id="{236FAB77-BA10-4893-930A-9FCBF31DA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5" y="923583"/>
            <a:ext cx="10675257" cy="5851182"/>
          </a:xfrm>
          <a:solidFill>
            <a:srgbClr val="BECCB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indent="0" algn="just">
              <a:buNone/>
            </a:pPr>
            <a:endParaRPr lang="ru-RU" sz="1600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7472" algn="just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Разработана технологическая схема получения образцов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выбранного состава КМ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 также предложены дальнейшие варианты ее развития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347472" algn="just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Исследована структура и свойства полученных МКМ.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результатам исследования удалось получить образцы с необходимым количеством SiC (1%, 5%, 10%, 15%, 20%), количество внедренного SiC было подтверждено программным обеспечением SIAMS.</a:t>
            </a:r>
          </a:p>
          <a:p>
            <a:pPr indent="-347472" algn="just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результатам механических испытаний композит по сравнению 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В95 без наполнителя увеличил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микротвердость в литом состоянии до 11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после ТО до 10%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предел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прочности до 40%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ударную вязкость до 20%.</a:t>
            </a:r>
          </a:p>
          <a:p>
            <a:pPr indent="-347472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Подтверждено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влияние наличия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SiC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ускорение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процесса старения.</a:t>
            </a:r>
          </a:p>
          <a:p>
            <a:pPr indent="-347472" algn="just">
              <a:buFont typeface="Wingdings" panose="05000000000000000000" pitchFamily="2" charset="2"/>
              <a:buChar char="Ø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116" indent="0" algn="just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altLang="ru-RU" sz="1800" dirty="0"/>
          </a:p>
          <a:p>
            <a:pPr indent="-347472" algn="just">
              <a:buFont typeface="Wingdings" panose="05000000000000000000" pitchFamily="2" charset="2"/>
              <a:buChar char="Ø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347472" algn="just">
              <a:buFont typeface="Wingdings" panose="05000000000000000000" pitchFamily="2" charset="2"/>
              <a:buChar char="Ø"/>
            </a:pPr>
            <a:endParaRPr lang="ru-RU" alt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D72CAFF-D620-46E4-BF40-3E2C6C63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83235"/>
            <a:ext cx="9601200" cy="787400"/>
          </a:xfr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BD4B2F87-C93F-4195-943A-009FD2063D27}"/>
              </a:ext>
            </a:extLst>
          </p:cNvPr>
          <p:cNvSpPr txBox="1">
            <a:spLocks/>
          </p:cNvSpPr>
          <p:nvPr/>
        </p:nvSpPr>
        <p:spPr>
          <a:xfrm>
            <a:off x="11388852" y="6342063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12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0ADBA9-6BEC-A510-D974-EBBBD0784593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3637300-8D4A-5C1B-E2E5-53CD4DBB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860" y="3093314"/>
            <a:ext cx="5288280" cy="787400"/>
          </a:xfrm>
          <a:solidFill>
            <a:schemeClr val="accent4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708629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9D0D76-B58C-56F4-F9E6-17F631A08A01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89732" y="334284"/>
            <a:ext cx="5469534" cy="620326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92DE60-9D8C-2FC7-7015-0E509DD4A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99" y="980854"/>
            <a:ext cx="4738770" cy="473732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EFD447A-2A60-6B2C-0209-FEC1253EEB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96" y="5502284"/>
            <a:ext cx="1481084" cy="215892"/>
          </a:xfrm>
          <a:prstGeom prst="rect">
            <a:avLst/>
          </a:prstGeom>
        </p:spPr>
      </p:pic>
      <p:graphicFrame>
        <p:nvGraphicFramePr>
          <p:cNvPr id="26" name="Таблица 30">
            <a:extLst>
              <a:ext uri="{FF2B5EF4-FFF2-40B4-BE49-F238E27FC236}">
                <a16:creationId xmlns:a16="http://schemas.microsoft.com/office/drawing/2014/main" id="{A3ABA82A-102D-91A8-4CA2-A071C65A5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25791"/>
              </p:ext>
            </p:extLst>
          </p:nvPr>
        </p:nvGraphicFramePr>
        <p:xfrm>
          <a:off x="5289732" y="320453"/>
          <a:ext cx="5469534" cy="6235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1105">
                  <a:extLst>
                    <a:ext uri="{9D8B030D-6E8A-4147-A177-3AD203B41FA5}">
                      <a16:colId xmlns:a16="http://schemas.microsoft.com/office/drawing/2014/main" val="2173712131"/>
                    </a:ext>
                  </a:extLst>
                </a:gridCol>
                <a:gridCol w="2738429">
                  <a:extLst>
                    <a:ext uri="{9D8B030D-6E8A-4147-A177-3AD203B41FA5}">
                      <a16:colId xmlns:a16="http://schemas.microsoft.com/office/drawing/2014/main" val="1040872130"/>
                    </a:ext>
                  </a:extLst>
                </a:gridCol>
              </a:tblGrid>
              <a:tr h="27444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75901"/>
                  </a:ext>
                </a:extLst>
              </a:tr>
              <a:tr h="24577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Zn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354096"/>
                  </a:ext>
                </a:extLst>
              </a:tr>
              <a:tr h="27596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02577"/>
                  </a:ext>
                </a:extLst>
              </a:tr>
              <a:tr h="25497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Mg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Cu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917532"/>
                  </a:ext>
                </a:extLst>
              </a:tr>
            </a:tbl>
          </a:graphicData>
        </a:graphic>
      </p:graphicFrame>
      <p:pic>
        <p:nvPicPr>
          <p:cNvPr id="42" name="1. map (map image 0)">
            <a:extLst>
              <a:ext uri="{FF2B5EF4-FFF2-40B4-BE49-F238E27FC236}">
                <a16:creationId xmlns:a16="http://schemas.microsoft.com/office/drawing/2014/main" id="{C750F70F-F902-D306-1A1C-960E00821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53"/>
          <a:stretch/>
        </p:blipFill>
        <p:spPr bwMode="auto">
          <a:xfrm>
            <a:off x="5289732" y="320453"/>
            <a:ext cx="2726267" cy="27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1. map (map image 1)">
            <a:extLst>
              <a:ext uri="{FF2B5EF4-FFF2-40B4-BE49-F238E27FC236}">
                <a16:creationId xmlns:a16="http://schemas.microsoft.com/office/drawing/2014/main" id="{85964FC4-F745-A26B-9A40-AFDA7BFB0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300"/>
          <a:stretch/>
        </p:blipFill>
        <p:spPr bwMode="auto">
          <a:xfrm>
            <a:off x="8033000" y="320453"/>
            <a:ext cx="2726266" cy="27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1. map (map image 2)">
            <a:extLst>
              <a:ext uri="{FF2B5EF4-FFF2-40B4-BE49-F238E27FC236}">
                <a16:creationId xmlns:a16="http://schemas.microsoft.com/office/drawing/2014/main" id="{E5E66296-32C8-BED1-5B40-8A629B2B1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05"/>
          <a:stretch/>
        </p:blipFill>
        <p:spPr bwMode="auto">
          <a:xfrm>
            <a:off x="5289732" y="3442979"/>
            <a:ext cx="2726266" cy="27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1. map (map image 4)">
            <a:extLst>
              <a:ext uri="{FF2B5EF4-FFF2-40B4-BE49-F238E27FC236}">
                <a16:creationId xmlns:a16="http://schemas.microsoft.com/office/drawing/2014/main" id="{F6FA2550-6570-6286-EDAC-37E9DCB9D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409"/>
          <a:stretch/>
        </p:blipFill>
        <p:spPr bwMode="auto">
          <a:xfrm>
            <a:off x="8015998" y="3438278"/>
            <a:ext cx="2729424" cy="27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Таблица 57">
            <a:extLst>
              <a:ext uri="{FF2B5EF4-FFF2-40B4-BE49-F238E27FC236}">
                <a16:creationId xmlns:a16="http://schemas.microsoft.com/office/drawing/2014/main" id="{5B8CD3F5-B5E9-CAE6-1D34-FF7324DC4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951801"/>
              </p:ext>
            </p:extLst>
          </p:nvPr>
        </p:nvGraphicFramePr>
        <p:xfrm>
          <a:off x="2003236" y="5246977"/>
          <a:ext cx="3099753" cy="1504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251">
                  <a:extLst>
                    <a:ext uri="{9D8B030D-6E8A-4147-A177-3AD203B41FA5}">
                      <a16:colId xmlns:a16="http://schemas.microsoft.com/office/drawing/2014/main" val="1294443953"/>
                    </a:ext>
                  </a:extLst>
                </a:gridCol>
                <a:gridCol w="1033251">
                  <a:extLst>
                    <a:ext uri="{9D8B030D-6E8A-4147-A177-3AD203B41FA5}">
                      <a16:colId xmlns:a16="http://schemas.microsoft.com/office/drawing/2014/main" val="3623669667"/>
                    </a:ext>
                  </a:extLst>
                </a:gridCol>
                <a:gridCol w="1033251">
                  <a:extLst>
                    <a:ext uri="{9D8B030D-6E8A-4147-A177-3AD203B41FA5}">
                      <a16:colId xmlns:a16="http://schemas.microsoft.com/office/drawing/2014/main" val="696989903"/>
                    </a:ext>
                  </a:extLst>
                </a:gridCol>
              </a:tblGrid>
              <a:tr h="46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Символ элемента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Атом.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конц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.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Массовая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конц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. 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630936"/>
                  </a:ext>
                </a:extLst>
              </a:tr>
              <a:tr h="224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Al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93.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90,31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231512"/>
                  </a:ext>
                </a:extLst>
              </a:tr>
              <a:tr h="224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413060"/>
                  </a:ext>
                </a:extLst>
              </a:tr>
              <a:tr h="224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Mg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3.28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2.83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05064"/>
                  </a:ext>
                </a:extLst>
              </a:tr>
              <a:tr h="224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0.69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1.56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041628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E8A5F396-78B2-BCA1-5640-1233F6014C1E}"/>
              </a:ext>
            </a:extLst>
          </p:cNvPr>
          <p:cNvSpPr txBox="1"/>
          <p:nvPr/>
        </p:nvSpPr>
        <p:spPr>
          <a:xfrm>
            <a:off x="266306" y="198039"/>
            <a:ext cx="140697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СЭМ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В95 литой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42D0D71-8118-2E23-7A10-3A5CE5420B7F}"/>
              </a:ext>
            </a:extLst>
          </p:cNvPr>
          <p:cNvSpPr/>
          <p:nvPr/>
        </p:nvSpPr>
        <p:spPr>
          <a:xfrm>
            <a:off x="10890458" y="72174"/>
            <a:ext cx="1211709" cy="1310059"/>
          </a:xfrm>
          <a:prstGeom prst="roundRect">
            <a:avLst>
              <a:gd name="adj" fmla="val 10000"/>
            </a:avLst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4380EC-A805-5BC4-E251-CB72A773FF15}"/>
              </a:ext>
            </a:extLst>
          </p:cNvPr>
          <p:cNvSpPr txBox="1"/>
          <p:nvPr/>
        </p:nvSpPr>
        <p:spPr>
          <a:xfrm>
            <a:off x="10775897" y="1474672"/>
            <a:ext cx="1416103" cy="307777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Phenom XL 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039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. region (BSD image)">
            <a:extLst>
              <a:ext uri="{FF2B5EF4-FFF2-40B4-BE49-F238E27FC236}">
                <a16:creationId xmlns:a16="http://schemas.microsoft.com/office/drawing/2014/main" id="{384A988B-13EC-CE74-61C7-C4D668B332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004" y="1284369"/>
            <a:ext cx="2621280" cy="2779403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B0589FC-1ABD-1811-B53D-EB1175DE5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02623"/>
              </p:ext>
            </p:extLst>
          </p:nvPr>
        </p:nvGraphicFramePr>
        <p:xfrm>
          <a:off x="1649003" y="5397792"/>
          <a:ext cx="2715894" cy="896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298">
                  <a:extLst>
                    <a:ext uri="{9D8B030D-6E8A-4147-A177-3AD203B41FA5}">
                      <a16:colId xmlns:a16="http://schemas.microsoft.com/office/drawing/2014/main" val="3966883032"/>
                    </a:ext>
                  </a:extLst>
                </a:gridCol>
                <a:gridCol w="905298">
                  <a:extLst>
                    <a:ext uri="{9D8B030D-6E8A-4147-A177-3AD203B41FA5}">
                      <a16:colId xmlns:a16="http://schemas.microsoft.com/office/drawing/2014/main" val="1781239546"/>
                    </a:ext>
                  </a:extLst>
                </a:gridCol>
                <a:gridCol w="905298">
                  <a:extLst>
                    <a:ext uri="{9D8B030D-6E8A-4147-A177-3AD203B41FA5}">
                      <a16:colId xmlns:a16="http://schemas.microsoft.com/office/drawing/2014/main" val="1299049995"/>
                    </a:ext>
                  </a:extLst>
                </a:gridCol>
              </a:tblGrid>
              <a:tr h="342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Element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>
                          <a:effectLst/>
                        </a:rPr>
                        <a:t>Symbol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Atomic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Weight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12154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Al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94.49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91.76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92116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Zn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1.63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3.83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266172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Mg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3.36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2.94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790451"/>
                  </a:ext>
                </a:extLst>
              </a:tr>
            </a:tbl>
          </a:graphicData>
        </a:graphic>
      </p:graphicFrame>
      <p:pic>
        <p:nvPicPr>
          <p:cNvPr id="24" name="1. region (spectrum)">
            <a:extLst>
              <a:ext uri="{FF2B5EF4-FFF2-40B4-BE49-F238E27FC236}">
                <a16:creationId xmlns:a16="http://schemas.microsoft.com/office/drawing/2014/main" id="{E25A291C-DA5E-3BC9-B069-3D8B5FB16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002" y="4120236"/>
            <a:ext cx="2621280" cy="1048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DCA3D60-DA8E-2AA5-34C3-E4192D33A18C}"/>
              </a:ext>
            </a:extLst>
          </p:cNvPr>
          <p:cNvSpPr/>
          <p:nvPr/>
        </p:nvSpPr>
        <p:spPr bwMode="auto">
          <a:xfrm>
            <a:off x="2219466" y="1134575"/>
            <a:ext cx="1480355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</a:t>
            </a:r>
          </a:p>
          <a:p>
            <a:endParaRPr lang="ru-RU" dirty="0"/>
          </a:p>
        </p:txBody>
      </p:sp>
      <p:pic>
        <p:nvPicPr>
          <p:cNvPr id="27" name="1. spot (BSD image)">
            <a:extLst>
              <a:ext uri="{FF2B5EF4-FFF2-40B4-BE49-F238E27FC236}">
                <a16:creationId xmlns:a16="http://schemas.microsoft.com/office/drawing/2014/main" id="{F7152E37-88B4-E9B2-1D29-449E946B1F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313" y="1284369"/>
            <a:ext cx="2615764" cy="2779403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4AA09BC-9BA0-2F67-DC34-2F328EA9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41192"/>
              </p:ext>
            </p:extLst>
          </p:nvPr>
        </p:nvGraphicFramePr>
        <p:xfrm>
          <a:off x="5018312" y="5227358"/>
          <a:ext cx="2615763" cy="1255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921">
                  <a:extLst>
                    <a:ext uri="{9D8B030D-6E8A-4147-A177-3AD203B41FA5}">
                      <a16:colId xmlns:a16="http://schemas.microsoft.com/office/drawing/2014/main" val="2593527964"/>
                    </a:ext>
                  </a:extLst>
                </a:gridCol>
                <a:gridCol w="871921">
                  <a:extLst>
                    <a:ext uri="{9D8B030D-6E8A-4147-A177-3AD203B41FA5}">
                      <a16:colId xmlns:a16="http://schemas.microsoft.com/office/drawing/2014/main" val="2132916144"/>
                    </a:ext>
                  </a:extLst>
                </a:gridCol>
                <a:gridCol w="871921">
                  <a:extLst>
                    <a:ext uri="{9D8B030D-6E8A-4147-A177-3AD203B41FA5}">
                      <a16:colId xmlns:a16="http://schemas.microsoft.com/office/drawing/2014/main" val="2121287147"/>
                    </a:ext>
                  </a:extLst>
                </a:gridCol>
              </a:tblGrid>
              <a:tr h="250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Element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>
                          <a:effectLst/>
                        </a:rPr>
                        <a:t>Symbol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Atomic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Weight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63925"/>
                  </a:ext>
                </a:extLst>
              </a:tr>
              <a:tr h="122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Al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72.13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64.09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81479"/>
                  </a:ext>
                </a:extLst>
              </a:tr>
              <a:tr h="122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Cu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8.32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17.41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181433"/>
                  </a:ext>
                </a:extLst>
              </a:tr>
              <a:tr h="122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</a:rPr>
                        <a:t>Zn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3.97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8.55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22182"/>
                  </a:ext>
                </a:extLst>
              </a:tr>
              <a:tr h="122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Mg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6.37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5.10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248073"/>
                  </a:ext>
                </a:extLst>
              </a:tr>
              <a:tr h="122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O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9.21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4.85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67316"/>
                  </a:ext>
                </a:extLst>
              </a:tr>
            </a:tbl>
          </a:graphicData>
        </a:graphic>
      </p:graphicFrame>
      <p:pic>
        <p:nvPicPr>
          <p:cNvPr id="28" name="1. spot (spectrum)">
            <a:extLst>
              <a:ext uri="{FF2B5EF4-FFF2-40B4-BE49-F238E27FC236}">
                <a16:creationId xmlns:a16="http://schemas.microsoft.com/office/drawing/2014/main" id="{2145712B-B4FC-EF24-386A-13B4290334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312" y="4122442"/>
            <a:ext cx="2615764" cy="1046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5247947-75F9-2E98-BADE-643ECA3F822C}"/>
              </a:ext>
            </a:extLst>
          </p:cNvPr>
          <p:cNvSpPr/>
          <p:nvPr/>
        </p:nvSpPr>
        <p:spPr bwMode="auto">
          <a:xfrm>
            <a:off x="5586015" y="1191711"/>
            <a:ext cx="1480355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</a:t>
            </a:r>
          </a:p>
          <a:p>
            <a:endParaRPr lang="ru-RU" dirty="0"/>
          </a:p>
        </p:txBody>
      </p:sp>
      <p:pic>
        <p:nvPicPr>
          <p:cNvPr id="30" name="3. spot (BSD image)">
            <a:extLst>
              <a:ext uri="{FF2B5EF4-FFF2-40B4-BE49-F238E27FC236}">
                <a16:creationId xmlns:a16="http://schemas.microsoft.com/office/drawing/2014/main" id="{530BFAEC-39B7-10AC-31DB-466E588611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622" y="1284369"/>
            <a:ext cx="2615764" cy="277940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7BAEA9F-9E9E-A511-0514-AE8A83F0B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20131"/>
              </p:ext>
            </p:extLst>
          </p:nvPr>
        </p:nvGraphicFramePr>
        <p:xfrm>
          <a:off x="8382106" y="5308638"/>
          <a:ext cx="2615763" cy="107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921">
                  <a:extLst>
                    <a:ext uri="{9D8B030D-6E8A-4147-A177-3AD203B41FA5}">
                      <a16:colId xmlns:a16="http://schemas.microsoft.com/office/drawing/2014/main" val="1258332570"/>
                    </a:ext>
                  </a:extLst>
                </a:gridCol>
                <a:gridCol w="871921">
                  <a:extLst>
                    <a:ext uri="{9D8B030D-6E8A-4147-A177-3AD203B41FA5}">
                      <a16:colId xmlns:a16="http://schemas.microsoft.com/office/drawing/2014/main" val="1923552379"/>
                    </a:ext>
                  </a:extLst>
                </a:gridCol>
                <a:gridCol w="871921">
                  <a:extLst>
                    <a:ext uri="{9D8B030D-6E8A-4147-A177-3AD203B41FA5}">
                      <a16:colId xmlns:a16="http://schemas.microsoft.com/office/drawing/2014/main" val="2797046393"/>
                    </a:ext>
                  </a:extLst>
                </a:gridCol>
              </a:tblGrid>
              <a:tr h="150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Element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>
                          <a:effectLst/>
                        </a:rPr>
                        <a:t>Symbol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Atomic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Weight</a:t>
                      </a:r>
                      <a:r>
                        <a:rPr lang="ru-RU" sz="1100" b="1" dirty="0">
                          <a:effectLst/>
                        </a:rPr>
                        <a:t/>
                      </a:r>
                      <a:br>
                        <a:rPr lang="ru-RU" sz="1100" b="1" dirty="0">
                          <a:effectLst/>
                        </a:rPr>
                      </a:br>
                      <a:r>
                        <a:rPr lang="ru-RU" sz="1100" b="1" dirty="0" err="1">
                          <a:effectLst/>
                        </a:rPr>
                        <a:t>Conc</a:t>
                      </a:r>
                      <a:r>
                        <a:rPr lang="ru-RU" sz="1100" b="1" dirty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196695"/>
                  </a:ext>
                </a:extLst>
              </a:tr>
              <a:tr h="7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O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65.21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52.09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548210"/>
                  </a:ext>
                </a:extLst>
              </a:tr>
              <a:tr h="7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Al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33.15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44.67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285263"/>
                  </a:ext>
                </a:extLst>
              </a:tr>
              <a:tr h="7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effectLst/>
                        </a:rPr>
                        <a:t>Mg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1.09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1.32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33997"/>
                  </a:ext>
                </a:extLst>
              </a:tr>
              <a:tr h="7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</a:rPr>
                        <a:t>Zn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0.37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1.22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023039"/>
                  </a:ext>
                </a:extLst>
              </a:tr>
            </a:tbl>
          </a:graphicData>
        </a:graphic>
      </p:graphicFrame>
      <p:pic>
        <p:nvPicPr>
          <p:cNvPr id="32" name="3. spot (spectrum)">
            <a:extLst>
              <a:ext uri="{FF2B5EF4-FFF2-40B4-BE49-F238E27FC236}">
                <a16:creationId xmlns:a16="http://schemas.microsoft.com/office/drawing/2014/main" id="{639E8196-2105-0E9F-6B6A-1DEA57A296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106" y="4147031"/>
            <a:ext cx="2615763" cy="1046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9DFC4FD-0CB3-6218-FEB0-7AE3A33D57F0}"/>
              </a:ext>
            </a:extLst>
          </p:cNvPr>
          <p:cNvSpPr/>
          <p:nvPr/>
        </p:nvSpPr>
        <p:spPr bwMode="auto">
          <a:xfrm>
            <a:off x="8999775" y="1169006"/>
            <a:ext cx="1480355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</a:t>
            </a: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8E9EA-CA73-5B20-2C43-200E4C1AE288}"/>
              </a:ext>
            </a:extLst>
          </p:cNvPr>
          <p:cNvSpPr txBox="1"/>
          <p:nvPr/>
        </p:nvSpPr>
        <p:spPr>
          <a:xfrm>
            <a:off x="1255978" y="182516"/>
            <a:ext cx="140697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СЭМ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В95 литой</a:t>
            </a:r>
          </a:p>
        </p:txBody>
      </p:sp>
    </p:spTree>
    <p:extLst>
      <p:ext uri="{BB962C8B-B14F-4D97-AF65-F5344CB8AC3E}">
        <p14:creationId xmlns:p14="http://schemas.microsoft.com/office/powerpoint/2010/main" val="206513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3D065E-D159-78E1-B6DF-92C8B77D6B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80" y="1153864"/>
            <a:ext cx="2679824" cy="2236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6D6B92-4C80-0BF0-991A-E17D46C3BB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0" y="2734467"/>
            <a:ext cx="2979961" cy="2486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631459-7CE2-79EB-3F9F-A77AD9E0FE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47" y="4267244"/>
            <a:ext cx="2828608" cy="2360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F266CD01-FC3C-C483-17A5-41B0FF4F3D90}"/>
              </a:ext>
            </a:extLst>
          </p:cNvPr>
          <p:cNvSpPr/>
          <p:nvPr/>
        </p:nvSpPr>
        <p:spPr bwMode="auto">
          <a:xfrm>
            <a:off x="6572250" y="1644578"/>
            <a:ext cx="1480355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  <a:p>
            <a:endParaRPr lang="ru-RU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3B56FC2A-E43A-2189-736D-C0B08816AB98}"/>
              </a:ext>
            </a:extLst>
          </p:cNvPr>
          <p:cNvSpPr/>
          <p:nvPr/>
        </p:nvSpPr>
        <p:spPr bwMode="auto">
          <a:xfrm>
            <a:off x="11421999" y="3090364"/>
            <a:ext cx="741068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Литой</a:t>
            </a:r>
          </a:p>
          <a:p>
            <a:endParaRPr lang="ru-RU" dirty="0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743A2D0-B624-49AF-31E2-52E690233F3C}"/>
              </a:ext>
            </a:extLst>
          </p:cNvPr>
          <p:cNvSpPr/>
          <p:nvPr/>
        </p:nvSpPr>
        <p:spPr bwMode="auto">
          <a:xfrm>
            <a:off x="7088658" y="6361033"/>
            <a:ext cx="1480355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Т2</a:t>
            </a:r>
          </a:p>
          <a:p>
            <a:endParaRPr lang="ru-RU" dirty="0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63FB91B-31F8-AD42-417A-B84804FADE14}"/>
              </a:ext>
            </a:extLst>
          </p:cNvPr>
          <p:cNvSpPr/>
          <p:nvPr/>
        </p:nvSpPr>
        <p:spPr bwMode="auto">
          <a:xfrm>
            <a:off x="9580788" y="4939757"/>
            <a:ext cx="2053256" cy="29958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Естественное старение</a:t>
            </a:r>
          </a:p>
          <a:p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842BAC6-4DFC-099D-9455-0548E1F3AE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7" t="18604"/>
          <a:stretch/>
        </p:blipFill>
        <p:spPr>
          <a:xfrm>
            <a:off x="1503524" y="914399"/>
            <a:ext cx="3423937" cy="3182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D179B7B-A62B-0BE1-92A3-A39B1506AD45}"/>
              </a:ext>
            </a:extLst>
          </p:cNvPr>
          <p:cNvSpPr txBox="1"/>
          <p:nvPr/>
        </p:nvSpPr>
        <p:spPr>
          <a:xfrm>
            <a:off x="1141228" y="208022"/>
            <a:ext cx="2247013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ТО сплава В95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4667BAA-54A6-8A16-4004-E918C5BDC297}"/>
              </a:ext>
            </a:extLst>
          </p:cNvPr>
          <p:cNvCxnSpPr>
            <a:stCxn id="41" idx="3"/>
          </p:cNvCxnSpPr>
          <p:nvPr/>
        </p:nvCxnSpPr>
        <p:spPr>
          <a:xfrm>
            <a:off x="8052605" y="1794372"/>
            <a:ext cx="676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4EB71D32-EC19-EAE0-9871-2B80FC01B611}"/>
              </a:ext>
            </a:extLst>
          </p:cNvPr>
          <p:cNvCxnSpPr>
            <a:stCxn id="41" idx="2"/>
            <a:endCxn id="27" idx="0"/>
          </p:cNvCxnSpPr>
          <p:nvPr/>
        </p:nvCxnSpPr>
        <p:spPr>
          <a:xfrm rot="16200000" flipH="1">
            <a:off x="7292178" y="1964414"/>
            <a:ext cx="790302" cy="7498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87B9F8AF-D320-6BAA-B7F1-D217DEE74D4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510778" y="2465593"/>
            <a:ext cx="2323079" cy="1280223"/>
          </a:xfrm>
          <a:prstGeom prst="bentConnector3">
            <a:avLst>
              <a:gd name="adj1" fmla="val 255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5E05B4-765E-FB3D-5FEB-007BBE32AFC0}"/>
              </a:ext>
            </a:extLst>
          </p:cNvPr>
          <p:cNvSpPr/>
          <p:nvPr/>
        </p:nvSpPr>
        <p:spPr>
          <a:xfrm>
            <a:off x="6354385" y="6530971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B04BAA-2ED6-B3E6-5513-B12E678E1559}"/>
              </a:ext>
            </a:extLst>
          </p:cNvPr>
          <p:cNvSpPr/>
          <p:nvPr/>
        </p:nvSpPr>
        <p:spPr>
          <a:xfrm>
            <a:off x="6371848" y="6580183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E0D356-54C4-C6FA-A345-0E7C29458DCF}"/>
              </a:ext>
            </a:extLst>
          </p:cNvPr>
          <p:cNvSpPr/>
          <p:nvPr/>
        </p:nvSpPr>
        <p:spPr>
          <a:xfrm>
            <a:off x="7017960" y="6530971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36FA2B-2683-DBD5-1057-C6C6EDC22038}"/>
              </a:ext>
            </a:extLst>
          </p:cNvPr>
          <p:cNvSpPr txBox="1"/>
          <p:nvPr/>
        </p:nvSpPr>
        <p:spPr>
          <a:xfrm>
            <a:off x="6161687" y="6194564"/>
            <a:ext cx="856273" cy="307777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20</a:t>
            </a:r>
            <a:r>
              <a:rPr lang="en-US" sz="1400" dirty="0"/>
              <a:t>0 </a:t>
            </a:r>
            <a:r>
              <a:rPr lang="ru-RU" sz="1400" dirty="0"/>
              <a:t>мкм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383AFBF-A0D4-E183-B778-F6F38F4A7CFD}"/>
              </a:ext>
            </a:extLst>
          </p:cNvPr>
          <p:cNvSpPr/>
          <p:nvPr/>
        </p:nvSpPr>
        <p:spPr>
          <a:xfrm>
            <a:off x="8871494" y="5122275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A1E3F8C-C821-8672-40E6-8AF5ED764999}"/>
              </a:ext>
            </a:extLst>
          </p:cNvPr>
          <p:cNvSpPr/>
          <p:nvPr/>
        </p:nvSpPr>
        <p:spPr>
          <a:xfrm>
            <a:off x="8888957" y="5171487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9A9598-AA73-DE76-A441-CDA86134C7E6}"/>
              </a:ext>
            </a:extLst>
          </p:cNvPr>
          <p:cNvSpPr/>
          <p:nvPr/>
        </p:nvSpPr>
        <p:spPr>
          <a:xfrm>
            <a:off x="9535069" y="5122275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C678FB-C2AA-BD57-A214-9E9697C415BF}"/>
              </a:ext>
            </a:extLst>
          </p:cNvPr>
          <p:cNvSpPr txBox="1"/>
          <p:nvPr/>
        </p:nvSpPr>
        <p:spPr>
          <a:xfrm>
            <a:off x="8678796" y="4785868"/>
            <a:ext cx="856273" cy="307777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20</a:t>
            </a:r>
            <a:r>
              <a:rPr lang="en-US" sz="1400" dirty="0"/>
              <a:t>0 </a:t>
            </a:r>
            <a:r>
              <a:rPr lang="ru-RU" sz="1400" dirty="0"/>
              <a:t>мкм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C780993-B0E7-202A-EBD5-F3A7600AB91E}"/>
              </a:ext>
            </a:extLst>
          </p:cNvPr>
          <p:cNvSpPr/>
          <p:nvPr/>
        </p:nvSpPr>
        <p:spPr>
          <a:xfrm>
            <a:off x="10737361" y="3300794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DDEFB49-B2C7-2E97-CEBA-4B810071E1C6}"/>
              </a:ext>
            </a:extLst>
          </p:cNvPr>
          <p:cNvSpPr/>
          <p:nvPr/>
        </p:nvSpPr>
        <p:spPr>
          <a:xfrm>
            <a:off x="10754824" y="3350006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18B9303-3A0F-0F28-5EB4-1B7A07A5AB49}"/>
              </a:ext>
            </a:extLst>
          </p:cNvPr>
          <p:cNvSpPr/>
          <p:nvPr/>
        </p:nvSpPr>
        <p:spPr>
          <a:xfrm>
            <a:off x="11400936" y="3300794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1A9B04-1EDE-4345-5AF5-7A3A019B5DC8}"/>
              </a:ext>
            </a:extLst>
          </p:cNvPr>
          <p:cNvSpPr txBox="1"/>
          <p:nvPr/>
        </p:nvSpPr>
        <p:spPr>
          <a:xfrm>
            <a:off x="10544663" y="2964387"/>
            <a:ext cx="856273" cy="307777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20</a:t>
            </a:r>
            <a:r>
              <a:rPr lang="en-US" sz="1400" dirty="0"/>
              <a:t>0 </a:t>
            </a:r>
            <a:r>
              <a:rPr lang="ru-RU" sz="1400" dirty="0"/>
              <a:t>мкм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048A8E-D5AF-4883-B5BD-E306C8D51FFB}"/>
              </a:ext>
            </a:extLst>
          </p:cNvPr>
          <p:cNvSpPr/>
          <p:nvPr/>
        </p:nvSpPr>
        <p:spPr>
          <a:xfrm>
            <a:off x="2822301" y="1153864"/>
            <a:ext cx="678094" cy="79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6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589865EC-F160-478D-B514-23E1BE215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543264"/>
              </p:ext>
            </p:extLst>
          </p:nvPr>
        </p:nvGraphicFramePr>
        <p:xfrm>
          <a:off x="6096000" y="745118"/>
          <a:ext cx="3692440" cy="2329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9A4253-1B4F-42A4-AD85-4942B48CAEED}"/>
              </a:ext>
            </a:extLst>
          </p:cNvPr>
          <p:cNvGrpSpPr/>
          <p:nvPr/>
        </p:nvGrpSpPr>
        <p:grpSpPr>
          <a:xfrm>
            <a:off x="8937986" y="827574"/>
            <a:ext cx="1255801" cy="266853"/>
            <a:chOff x="2960861" y="1834988"/>
            <a:chExt cx="1536434" cy="333882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ACB56CEE-78F3-4E87-8EDB-D7447F8DDCF4}"/>
                </a:ext>
              </a:extLst>
            </p:cNvPr>
            <p:cNvSpPr/>
            <p:nvPr/>
          </p:nvSpPr>
          <p:spPr>
            <a:xfrm>
              <a:off x="2960861" y="1834988"/>
              <a:ext cx="1536434" cy="33388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a16="http://schemas.microsoft.com/office/drawing/2014/main" id="{89658F49-2D10-443B-A4B0-680D27F878AD}"/>
                </a:ext>
              </a:extLst>
            </p:cNvPr>
            <p:cNvSpPr txBox="1"/>
            <p:nvPr/>
          </p:nvSpPr>
          <p:spPr>
            <a:xfrm>
              <a:off x="2970640" y="1844766"/>
              <a:ext cx="1516876" cy="314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ГОСТ 9450-60</a:t>
              </a:r>
              <a:endParaRPr lang="ru-RU" sz="1400" dirty="0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491" y="1497023"/>
            <a:ext cx="1757897" cy="169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05A289-5AC8-D14C-E5DE-9B34A2736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635" y="3583786"/>
            <a:ext cx="4266255" cy="293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321160-FDC7-88B6-A93D-2706061BA0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764" y="491810"/>
            <a:ext cx="4676603" cy="293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B34781-1B4B-9499-6EDD-F43DB5C1BD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5"/>
          <a:stretch/>
        </p:blipFill>
        <p:spPr>
          <a:xfrm>
            <a:off x="994764" y="3583785"/>
            <a:ext cx="4676603" cy="2937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33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CD9131-EC84-41D4-B198-ED9ED5739AB2}"/>
              </a:ext>
            </a:extLst>
          </p:cNvPr>
          <p:cNvSpPr/>
          <p:nvPr/>
        </p:nvSpPr>
        <p:spPr>
          <a:xfrm>
            <a:off x="0" y="0"/>
            <a:ext cx="53213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E13D56-6496-4FE9-B278-9528450CC1F4}"/>
              </a:ext>
            </a:extLst>
          </p:cNvPr>
          <p:cNvSpPr/>
          <p:nvPr/>
        </p:nvSpPr>
        <p:spPr>
          <a:xfrm>
            <a:off x="5748961" y="242332"/>
            <a:ext cx="4127500" cy="6508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3" name="Заголовок 1">
            <a:extLst>
              <a:ext uri="{FF2B5EF4-FFF2-40B4-BE49-F238E27FC236}">
                <a16:creationId xmlns:a16="http://schemas.microsoft.com/office/drawing/2014/main" id="{2D7FACF6-8349-4E44-919E-0AE1DC18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23" y="255032"/>
            <a:ext cx="3856038" cy="704850"/>
          </a:xfrm>
        </p:spPr>
        <p:txBody>
          <a:bodyPr/>
          <a:lstStyle/>
          <a:p>
            <a:pPr algn="ctr"/>
            <a:r>
              <a:rPr lang="ru-RU" altLang="ru-RU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Актуальность</a:t>
            </a:r>
            <a:endParaRPr lang="ru-RU" altLang="ru-RU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03DCED-4CD0-4C9B-9E1E-DA2D6375E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419" y="1132581"/>
            <a:ext cx="4338462" cy="4440793"/>
          </a:xfrm>
          <a:solidFill>
            <a:srgbClr val="A5BDB4"/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just" fontAlgn="auto"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 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ru-RU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технологический подход и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КМ 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сплава В95 с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равномерным распределением наполнителя. Исследовать влияние наполнителя на основные режимы ТО для сплава В95.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858191-B0FE-429B-B561-1C105ACA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1125" y="6227762"/>
            <a:ext cx="536575" cy="515937"/>
          </a:xfr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2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43EECC-67E3-1F27-4F46-14F2FA8A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961" y="1106825"/>
            <a:ext cx="4200295" cy="4466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EA48E76-D2C5-634D-1446-6593F7BB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089" y="256116"/>
            <a:ext cx="1834584" cy="24468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44059FD9-0FF7-3ECC-7256-6BC3065AF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0238" y="3273425"/>
            <a:ext cx="1800287" cy="26892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A8020-17F4-1D22-409E-4024FAF62D6A}"/>
              </a:ext>
            </a:extLst>
          </p:cNvPr>
          <p:cNvSpPr txBox="1"/>
          <p:nvPr/>
        </p:nvSpPr>
        <p:spPr>
          <a:xfrm>
            <a:off x="5697459" y="5720317"/>
            <a:ext cx="4303301" cy="584775"/>
          </a:xfrm>
          <a:custGeom>
            <a:avLst/>
            <a:gdLst>
              <a:gd name="connsiteX0" fmla="*/ 0 w 4303301"/>
              <a:gd name="connsiteY0" fmla="*/ 0 h 584775"/>
              <a:gd name="connsiteX1" fmla="*/ 537913 w 4303301"/>
              <a:gd name="connsiteY1" fmla="*/ 0 h 584775"/>
              <a:gd name="connsiteX2" fmla="*/ 989759 w 4303301"/>
              <a:gd name="connsiteY2" fmla="*/ 0 h 584775"/>
              <a:gd name="connsiteX3" fmla="*/ 1613738 w 4303301"/>
              <a:gd name="connsiteY3" fmla="*/ 0 h 584775"/>
              <a:gd name="connsiteX4" fmla="*/ 2065584 w 4303301"/>
              <a:gd name="connsiteY4" fmla="*/ 0 h 584775"/>
              <a:gd name="connsiteX5" fmla="*/ 2646530 w 4303301"/>
              <a:gd name="connsiteY5" fmla="*/ 0 h 584775"/>
              <a:gd name="connsiteX6" fmla="*/ 3098377 w 4303301"/>
              <a:gd name="connsiteY6" fmla="*/ 0 h 584775"/>
              <a:gd name="connsiteX7" fmla="*/ 3507190 w 4303301"/>
              <a:gd name="connsiteY7" fmla="*/ 0 h 584775"/>
              <a:gd name="connsiteX8" fmla="*/ 4303301 w 4303301"/>
              <a:gd name="connsiteY8" fmla="*/ 0 h 584775"/>
              <a:gd name="connsiteX9" fmla="*/ 4303301 w 4303301"/>
              <a:gd name="connsiteY9" fmla="*/ 584775 h 584775"/>
              <a:gd name="connsiteX10" fmla="*/ 3765388 w 4303301"/>
              <a:gd name="connsiteY10" fmla="*/ 584775 h 584775"/>
              <a:gd name="connsiteX11" fmla="*/ 3270509 w 4303301"/>
              <a:gd name="connsiteY11" fmla="*/ 584775 h 584775"/>
              <a:gd name="connsiteX12" fmla="*/ 2775629 w 4303301"/>
              <a:gd name="connsiteY12" fmla="*/ 584775 h 584775"/>
              <a:gd name="connsiteX13" fmla="*/ 2366816 w 4303301"/>
              <a:gd name="connsiteY13" fmla="*/ 584775 h 584775"/>
              <a:gd name="connsiteX14" fmla="*/ 1914969 w 4303301"/>
              <a:gd name="connsiteY14" fmla="*/ 584775 h 584775"/>
              <a:gd name="connsiteX15" fmla="*/ 1334023 w 4303301"/>
              <a:gd name="connsiteY15" fmla="*/ 584775 h 584775"/>
              <a:gd name="connsiteX16" fmla="*/ 796111 w 4303301"/>
              <a:gd name="connsiteY16" fmla="*/ 584775 h 584775"/>
              <a:gd name="connsiteX17" fmla="*/ 0 w 4303301"/>
              <a:gd name="connsiteY17" fmla="*/ 584775 h 584775"/>
              <a:gd name="connsiteX18" fmla="*/ 0 w 4303301"/>
              <a:gd name="connsiteY18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03301" h="584775" fill="none" extrusionOk="0">
                <a:moveTo>
                  <a:pt x="0" y="0"/>
                </a:moveTo>
                <a:cubicBezTo>
                  <a:pt x="255696" y="-528"/>
                  <a:pt x="382978" y="44966"/>
                  <a:pt x="537913" y="0"/>
                </a:cubicBezTo>
                <a:cubicBezTo>
                  <a:pt x="692848" y="-44966"/>
                  <a:pt x="897898" y="19060"/>
                  <a:pt x="989759" y="0"/>
                </a:cubicBezTo>
                <a:cubicBezTo>
                  <a:pt x="1081620" y="-19060"/>
                  <a:pt x="1481520" y="54103"/>
                  <a:pt x="1613738" y="0"/>
                </a:cubicBezTo>
                <a:cubicBezTo>
                  <a:pt x="1745956" y="-54103"/>
                  <a:pt x="1952577" y="33482"/>
                  <a:pt x="2065584" y="0"/>
                </a:cubicBezTo>
                <a:cubicBezTo>
                  <a:pt x="2178591" y="-33482"/>
                  <a:pt x="2455517" y="17435"/>
                  <a:pt x="2646530" y="0"/>
                </a:cubicBezTo>
                <a:cubicBezTo>
                  <a:pt x="2837543" y="-17435"/>
                  <a:pt x="2963980" y="8280"/>
                  <a:pt x="3098377" y="0"/>
                </a:cubicBezTo>
                <a:cubicBezTo>
                  <a:pt x="3232774" y="-8280"/>
                  <a:pt x="3361393" y="36893"/>
                  <a:pt x="3507190" y="0"/>
                </a:cubicBezTo>
                <a:cubicBezTo>
                  <a:pt x="3652987" y="-36893"/>
                  <a:pt x="4061597" y="50291"/>
                  <a:pt x="4303301" y="0"/>
                </a:cubicBezTo>
                <a:cubicBezTo>
                  <a:pt x="4368006" y="133583"/>
                  <a:pt x="4252826" y="364294"/>
                  <a:pt x="4303301" y="584775"/>
                </a:cubicBezTo>
                <a:cubicBezTo>
                  <a:pt x="4113313" y="614130"/>
                  <a:pt x="3971571" y="539691"/>
                  <a:pt x="3765388" y="584775"/>
                </a:cubicBezTo>
                <a:cubicBezTo>
                  <a:pt x="3559205" y="629859"/>
                  <a:pt x="3408969" y="532016"/>
                  <a:pt x="3270509" y="584775"/>
                </a:cubicBezTo>
                <a:cubicBezTo>
                  <a:pt x="3132049" y="637534"/>
                  <a:pt x="2961435" y="563269"/>
                  <a:pt x="2775629" y="584775"/>
                </a:cubicBezTo>
                <a:cubicBezTo>
                  <a:pt x="2589823" y="606281"/>
                  <a:pt x="2555776" y="566030"/>
                  <a:pt x="2366816" y="584775"/>
                </a:cubicBezTo>
                <a:cubicBezTo>
                  <a:pt x="2177856" y="603520"/>
                  <a:pt x="2060274" y="552334"/>
                  <a:pt x="1914969" y="584775"/>
                </a:cubicBezTo>
                <a:cubicBezTo>
                  <a:pt x="1769664" y="617216"/>
                  <a:pt x="1601385" y="581615"/>
                  <a:pt x="1334023" y="584775"/>
                </a:cubicBezTo>
                <a:cubicBezTo>
                  <a:pt x="1066661" y="587935"/>
                  <a:pt x="941482" y="571216"/>
                  <a:pt x="796111" y="584775"/>
                </a:cubicBezTo>
                <a:cubicBezTo>
                  <a:pt x="650740" y="598334"/>
                  <a:pt x="196386" y="539203"/>
                  <a:pt x="0" y="584775"/>
                </a:cubicBezTo>
                <a:cubicBezTo>
                  <a:pt x="-36327" y="437111"/>
                  <a:pt x="6067" y="243040"/>
                  <a:pt x="0" y="0"/>
                </a:cubicBezTo>
                <a:close/>
              </a:path>
              <a:path w="4303301" h="584775" stroke="0" extrusionOk="0">
                <a:moveTo>
                  <a:pt x="0" y="0"/>
                </a:moveTo>
                <a:cubicBezTo>
                  <a:pt x="173839" y="-2306"/>
                  <a:pt x="312971" y="37120"/>
                  <a:pt x="451847" y="0"/>
                </a:cubicBezTo>
                <a:cubicBezTo>
                  <a:pt x="590723" y="-37120"/>
                  <a:pt x="793710" y="45613"/>
                  <a:pt x="989759" y="0"/>
                </a:cubicBezTo>
                <a:cubicBezTo>
                  <a:pt x="1185808" y="-45613"/>
                  <a:pt x="1248906" y="16628"/>
                  <a:pt x="1441606" y="0"/>
                </a:cubicBezTo>
                <a:cubicBezTo>
                  <a:pt x="1634306" y="-16628"/>
                  <a:pt x="1754109" y="23228"/>
                  <a:pt x="2065584" y="0"/>
                </a:cubicBezTo>
                <a:cubicBezTo>
                  <a:pt x="2377059" y="-23228"/>
                  <a:pt x="2508929" y="57170"/>
                  <a:pt x="2646530" y="0"/>
                </a:cubicBezTo>
                <a:cubicBezTo>
                  <a:pt x="2784131" y="-57170"/>
                  <a:pt x="2889272" y="18240"/>
                  <a:pt x="3055344" y="0"/>
                </a:cubicBezTo>
                <a:cubicBezTo>
                  <a:pt x="3221416" y="-18240"/>
                  <a:pt x="3499857" y="52791"/>
                  <a:pt x="3679322" y="0"/>
                </a:cubicBezTo>
                <a:cubicBezTo>
                  <a:pt x="3858787" y="-52791"/>
                  <a:pt x="4014263" y="36506"/>
                  <a:pt x="4303301" y="0"/>
                </a:cubicBezTo>
                <a:cubicBezTo>
                  <a:pt x="4352475" y="155025"/>
                  <a:pt x="4244943" y="453481"/>
                  <a:pt x="4303301" y="584775"/>
                </a:cubicBezTo>
                <a:cubicBezTo>
                  <a:pt x="4166064" y="614193"/>
                  <a:pt x="4096587" y="540206"/>
                  <a:pt x="3894487" y="584775"/>
                </a:cubicBezTo>
                <a:cubicBezTo>
                  <a:pt x="3692387" y="629344"/>
                  <a:pt x="3606196" y="564961"/>
                  <a:pt x="3485674" y="584775"/>
                </a:cubicBezTo>
                <a:cubicBezTo>
                  <a:pt x="3365152" y="604589"/>
                  <a:pt x="3140003" y="538471"/>
                  <a:pt x="2947761" y="584775"/>
                </a:cubicBezTo>
                <a:cubicBezTo>
                  <a:pt x="2755519" y="631079"/>
                  <a:pt x="2711671" y="569828"/>
                  <a:pt x="2495915" y="584775"/>
                </a:cubicBezTo>
                <a:cubicBezTo>
                  <a:pt x="2280159" y="599722"/>
                  <a:pt x="2138437" y="580327"/>
                  <a:pt x="2044068" y="584775"/>
                </a:cubicBezTo>
                <a:cubicBezTo>
                  <a:pt x="1949699" y="589223"/>
                  <a:pt x="1717407" y="584298"/>
                  <a:pt x="1506155" y="584775"/>
                </a:cubicBezTo>
                <a:cubicBezTo>
                  <a:pt x="1294903" y="585252"/>
                  <a:pt x="1218655" y="567513"/>
                  <a:pt x="968243" y="584775"/>
                </a:cubicBezTo>
                <a:cubicBezTo>
                  <a:pt x="717831" y="602037"/>
                  <a:pt x="654941" y="568737"/>
                  <a:pt x="473363" y="584775"/>
                </a:cubicBezTo>
                <a:cubicBezTo>
                  <a:pt x="291785" y="600813"/>
                  <a:pt x="176402" y="553514"/>
                  <a:pt x="0" y="584775"/>
                </a:cubicBezTo>
                <a:cubicBezTo>
                  <a:pt x="-45306" y="340867"/>
                  <a:pt x="4487" y="24551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4431218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>
                <a:solidFill>
                  <a:srgbClr val="222222"/>
                </a:solidFill>
                <a:effectLst/>
                <a:latin typeface="+mj-lt"/>
              </a:rPr>
              <a:t>Грищенко Н. А. и др. Механические свойства алюминиевых сплавов. – 2012.</a:t>
            </a:r>
            <a:endParaRPr lang="ru-RU" sz="16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07465C-3470-4F90-83B6-A01824E74C29}"/>
              </a:ext>
            </a:extLst>
          </p:cNvPr>
          <p:cNvSpPr/>
          <p:nvPr/>
        </p:nvSpPr>
        <p:spPr>
          <a:xfrm>
            <a:off x="0" y="0"/>
            <a:ext cx="53213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395D3-7DBE-4B41-9E37-9AA14760FC57}"/>
              </a:ext>
            </a:extLst>
          </p:cNvPr>
          <p:cNvSpPr/>
          <p:nvPr/>
        </p:nvSpPr>
        <p:spPr>
          <a:xfrm>
            <a:off x="676275" y="410160"/>
            <a:ext cx="3923613" cy="67484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5A737-9B65-4826-A3C2-3DA823FA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416509"/>
            <a:ext cx="3923613" cy="668779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AutoShape 4">
            <a:extLst>
              <a:ext uri="{FF2B5EF4-FFF2-40B4-BE49-F238E27FC236}">
                <a16:creationId xmlns:a16="http://schemas.microsoft.com/office/drawing/2014/main" id="{64E84204-07C8-4193-8908-60048310D5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22813" y="1214782"/>
            <a:ext cx="367087" cy="3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B6750B5A-5AA6-4FDA-B031-8CD4E30FA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17872"/>
              </p:ext>
            </p:extLst>
          </p:nvPr>
        </p:nvGraphicFramePr>
        <p:xfrm>
          <a:off x="210309" y="1830167"/>
          <a:ext cx="4525856" cy="20933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1993">
                  <a:extLst>
                    <a:ext uri="{9D8B030D-6E8A-4147-A177-3AD203B41FA5}">
                      <a16:colId xmlns:a16="http://schemas.microsoft.com/office/drawing/2014/main" val="1863150132"/>
                    </a:ext>
                  </a:extLst>
                </a:gridCol>
                <a:gridCol w="675500">
                  <a:extLst>
                    <a:ext uri="{9D8B030D-6E8A-4147-A177-3AD203B41FA5}">
                      <a16:colId xmlns:a16="http://schemas.microsoft.com/office/drawing/2014/main" val="2313335376"/>
                    </a:ext>
                  </a:extLst>
                </a:gridCol>
                <a:gridCol w="918681">
                  <a:extLst>
                    <a:ext uri="{9D8B030D-6E8A-4147-A177-3AD203B41FA5}">
                      <a16:colId xmlns:a16="http://schemas.microsoft.com/office/drawing/2014/main" val="2763226386"/>
                    </a:ext>
                  </a:extLst>
                </a:gridCol>
                <a:gridCol w="1161862">
                  <a:extLst>
                    <a:ext uri="{9D8B030D-6E8A-4147-A177-3AD203B41FA5}">
                      <a16:colId xmlns:a16="http://schemas.microsoft.com/office/drawing/2014/main" val="1854101603"/>
                    </a:ext>
                  </a:extLst>
                </a:gridCol>
                <a:gridCol w="1107820">
                  <a:extLst>
                    <a:ext uri="{9D8B030D-6E8A-4147-A177-3AD203B41FA5}">
                      <a16:colId xmlns:a16="http://schemas.microsoft.com/office/drawing/2014/main" val="2685760818"/>
                    </a:ext>
                  </a:extLst>
                </a:gridCol>
              </a:tblGrid>
              <a:tr h="72158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9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9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9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9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9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74609"/>
                  </a:ext>
                </a:extLst>
              </a:tr>
              <a:tr h="3354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1,4-2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2-0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1,8-2,8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350892"/>
                  </a:ext>
                </a:extLst>
              </a:tr>
              <a:tr h="45821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4BD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4BD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4BD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A4BD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Примеси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</a:p>
                  </a:txBody>
                  <a:tcPr>
                    <a:solidFill>
                      <a:srgbClr val="A4BD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46429"/>
                  </a:ext>
                </a:extLst>
              </a:tr>
              <a:tr h="4582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0,1-0,25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507939"/>
                  </a:ext>
                </a:extLst>
              </a:tr>
            </a:tbl>
          </a:graphicData>
        </a:graphic>
      </p:graphicFrame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4C336502-CFBD-4773-BD65-C8DF63431AAB}"/>
              </a:ext>
            </a:extLst>
          </p:cNvPr>
          <p:cNvSpPr txBox="1">
            <a:spLocks/>
          </p:cNvSpPr>
          <p:nvPr/>
        </p:nvSpPr>
        <p:spPr>
          <a:xfrm>
            <a:off x="11541125" y="6227762"/>
            <a:ext cx="536575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3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47">
            <a:extLst>
              <a:ext uri="{FF2B5EF4-FFF2-40B4-BE49-F238E27FC236}">
                <a16:creationId xmlns:a16="http://schemas.microsoft.com/office/drawing/2014/main" id="{9EDE2A7B-A2FB-43BD-A64B-2ACF9AC09914}"/>
              </a:ext>
            </a:extLst>
          </p:cNvPr>
          <p:cNvGrpSpPr>
            <a:grpSpLocks/>
          </p:cNvGrpSpPr>
          <p:nvPr/>
        </p:nvGrpSpPr>
        <p:grpSpPr bwMode="auto">
          <a:xfrm>
            <a:off x="2671656" y="4055274"/>
            <a:ext cx="2187575" cy="472849"/>
            <a:chOff x="1929545" y="777019"/>
            <a:chExt cx="778641" cy="66752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F435F4F-0E92-4472-8A08-EA8C029A651B}"/>
                </a:ext>
              </a:extLst>
            </p:cNvPr>
            <p:cNvSpPr/>
            <p:nvPr/>
          </p:nvSpPr>
          <p:spPr>
            <a:xfrm>
              <a:off x="1929545" y="777019"/>
              <a:ext cx="778641" cy="6675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рямоугольник: скругленные углы 4">
              <a:extLst>
                <a:ext uri="{FF2B5EF4-FFF2-40B4-BE49-F238E27FC236}">
                  <a16:creationId xmlns:a16="http://schemas.microsoft.com/office/drawing/2014/main" id="{BC773BD8-CE68-4BF7-A673-0546B4B7AD93}"/>
                </a:ext>
              </a:extLst>
            </p:cNvPr>
            <p:cNvSpPr txBox="1"/>
            <p:nvPr/>
          </p:nvSpPr>
          <p:spPr>
            <a:xfrm>
              <a:off x="1949341" y="796913"/>
              <a:ext cx="758845" cy="627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Температура плавления 585-640℃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5B1A52-9C78-6CEA-708D-FE4503053E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33" y="4839165"/>
            <a:ext cx="3430678" cy="1876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ABDEBB-B085-F52E-94F9-A27092F9DA49}"/>
              </a:ext>
            </a:extLst>
          </p:cNvPr>
          <p:cNvSpPr txBox="1"/>
          <p:nvPr/>
        </p:nvSpPr>
        <p:spPr>
          <a:xfrm>
            <a:off x="210309" y="4053328"/>
            <a:ext cx="2251038" cy="646331"/>
          </a:xfrm>
          <a:custGeom>
            <a:avLst/>
            <a:gdLst>
              <a:gd name="connsiteX0" fmla="*/ 0 w 2251038"/>
              <a:gd name="connsiteY0" fmla="*/ 0 h 646331"/>
              <a:gd name="connsiteX1" fmla="*/ 585270 w 2251038"/>
              <a:gd name="connsiteY1" fmla="*/ 0 h 646331"/>
              <a:gd name="connsiteX2" fmla="*/ 1103009 w 2251038"/>
              <a:gd name="connsiteY2" fmla="*/ 0 h 646331"/>
              <a:gd name="connsiteX3" fmla="*/ 1598237 w 2251038"/>
              <a:gd name="connsiteY3" fmla="*/ 0 h 646331"/>
              <a:gd name="connsiteX4" fmla="*/ 2251038 w 2251038"/>
              <a:gd name="connsiteY4" fmla="*/ 0 h 646331"/>
              <a:gd name="connsiteX5" fmla="*/ 2251038 w 2251038"/>
              <a:gd name="connsiteY5" fmla="*/ 329629 h 646331"/>
              <a:gd name="connsiteX6" fmla="*/ 2251038 w 2251038"/>
              <a:gd name="connsiteY6" fmla="*/ 646331 h 646331"/>
              <a:gd name="connsiteX7" fmla="*/ 1688279 w 2251038"/>
              <a:gd name="connsiteY7" fmla="*/ 646331 h 646331"/>
              <a:gd name="connsiteX8" fmla="*/ 1170540 w 2251038"/>
              <a:gd name="connsiteY8" fmla="*/ 646331 h 646331"/>
              <a:gd name="connsiteX9" fmla="*/ 652801 w 2251038"/>
              <a:gd name="connsiteY9" fmla="*/ 646331 h 646331"/>
              <a:gd name="connsiteX10" fmla="*/ 0 w 2251038"/>
              <a:gd name="connsiteY10" fmla="*/ 646331 h 646331"/>
              <a:gd name="connsiteX11" fmla="*/ 0 w 2251038"/>
              <a:gd name="connsiteY11" fmla="*/ 336092 h 646331"/>
              <a:gd name="connsiteX12" fmla="*/ 0 w 2251038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1038" h="646331" fill="none" extrusionOk="0">
                <a:moveTo>
                  <a:pt x="0" y="0"/>
                </a:moveTo>
                <a:cubicBezTo>
                  <a:pt x="199856" y="-62835"/>
                  <a:pt x="396958" y="45326"/>
                  <a:pt x="585270" y="0"/>
                </a:cubicBezTo>
                <a:cubicBezTo>
                  <a:pt x="773582" y="-45326"/>
                  <a:pt x="863754" y="3456"/>
                  <a:pt x="1103009" y="0"/>
                </a:cubicBezTo>
                <a:cubicBezTo>
                  <a:pt x="1342264" y="-3456"/>
                  <a:pt x="1428099" y="29760"/>
                  <a:pt x="1598237" y="0"/>
                </a:cubicBezTo>
                <a:cubicBezTo>
                  <a:pt x="1768375" y="-29760"/>
                  <a:pt x="1972427" y="75934"/>
                  <a:pt x="2251038" y="0"/>
                </a:cubicBezTo>
                <a:cubicBezTo>
                  <a:pt x="2279474" y="99507"/>
                  <a:pt x="2233172" y="243345"/>
                  <a:pt x="2251038" y="329629"/>
                </a:cubicBezTo>
                <a:cubicBezTo>
                  <a:pt x="2268904" y="415913"/>
                  <a:pt x="2249996" y="545670"/>
                  <a:pt x="2251038" y="646331"/>
                </a:cubicBezTo>
                <a:cubicBezTo>
                  <a:pt x="1997954" y="687223"/>
                  <a:pt x="1829291" y="604066"/>
                  <a:pt x="1688279" y="646331"/>
                </a:cubicBezTo>
                <a:cubicBezTo>
                  <a:pt x="1547267" y="688596"/>
                  <a:pt x="1390231" y="616019"/>
                  <a:pt x="1170540" y="646331"/>
                </a:cubicBezTo>
                <a:cubicBezTo>
                  <a:pt x="950850" y="676643"/>
                  <a:pt x="860322" y="632396"/>
                  <a:pt x="652801" y="646331"/>
                </a:cubicBezTo>
                <a:cubicBezTo>
                  <a:pt x="445280" y="660266"/>
                  <a:pt x="159492" y="584259"/>
                  <a:pt x="0" y="646331"/>
                </a:cubicBezTo>
                <a:cubicBezTo>
                  <a:pt x="-29167" y="498350"/>
                  <a:pt x="14343" y="487856"/>
                  <a:pt x="0" y="336092"/>
                </a:cubicBezTo>
                <a:cubicBezTo>
                  <a:pt x="-14343" y="184328"/>
                  <a:pt x="37308" y="104223"/>
                  <a:pt x="0" y="0"/>
                </a:cubicBezTo>
                <a:close/>
              </a:path>
              <a:path w="2251038" h="646331" stroke="0" extrusionOk="0">
                <a:moveTo>
                  <a:pt x="0" y="0"/>
                </a:moveTo>
                <a:cubicBezTo>
                  <a:pt x="118514" y="-14639"/>
                  <a:pt x="393853" y="42891"/>
                  <a:pt x="495228" y="0"/>
                </a:cubicBezTo>
                <a:cubicBezTo>
                  <a:pt x="596603" y="-42891"/>
                  <a:pt x="834381" y="43702"/>
                  <a:pt x="990457" y="0"/>
                </a:cubicBezTo>
                <a:cubicBezTo>
                  <a:pt x="1146533" y="-43702"/>
                  <a:pt x="1359288" y="45867"/>
                  <a:pt x="1530706" y="0"/>
                </a:cubicBezTo>
                <a:cubicBezTo>
                  <a:pt x="1702124" y="-45867"/>
                  <a:pt x="1916484" y="72990"/>
                  <a:pt x="2251038" y="0"/>
                </a:cubicBezTo>
                <a:cubicBezTo>
                  <a:pt x="2288033" y="107394"/>
                  <a:pt x="2244953" y="204304"/>
                  <a:pt x="2251038" y="329629"/>
                </a:cubicBezTo>
                <a:cubicBezTo>
                  <a:pt x="2257123" y="454954"/>
                  <a:pt x="2245505" y="562983"/>
                  <a:pt x="2251038" y="646331"/>
                </a:cubicBezTo>
                <a:cubicBezTo>
                  <a:pt x="2058865" y="706081"/>
                  <a:pt x="1897490" y="586400"/>
                  <a:pt x="1710789" y="646331"/>
                </a:cubicBezTo>
                <a:cubicBezTo>
                  <a:pt x="1524088" y="706262"/>
                  <a:pt x="1263443" y="598880"/>
                  <a:pt x="1103009" y="646331"/>
                </a:cubicBezTo>
                <a:cubicBezTo>
                  <a:pt x="942575" y="693782"/>
                  <a:pt x="800648" y="614371"/>
                  <a:pt x="562760" y="646331"/>
                </a:cubicBezTo>
                <a:cubicBezTo>
                  <a:pt x="324872" y="678291"/>
                  <a:pt x="280860" y="615391"/>
                  <a:pt x="0" y="646331"/>
                </a:cubicBezTo>
                <a:cubicBezTo>
                  <a:pt x="-25463" y="578371"/>
                  <a:pt x="37956" y="397321"/>
                  <a:pt x="0" y="316702"/>
                </a:cubicBezTo>
                <a:cubicBezTo>
                  <a:pt x="-37956" y="236083"/>
                  <a:pt x="17377" y="78924"/>
                  <a:pt x="0" y="0"/>
                </a:cubicBezTo>
                <a:close/>
              </a:path>
            </a:pathLst>
          </a:custGeom>
          <a:solidFill>
            <a:srgbClr val="FFFFFF">
              <a:alpha val="52157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Состояние поставки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DAABDA-EE78-4C31-9132-844C5E1C4B22}"/>
              </a:ext>
            </a:extLst>
          </p:cNvPr>
          <p:cNvSpPr/>
          <p:nvPr/>
        </p:nvSpPr>
        <p:spPr>
          <a:xfrm>
            <a:off x="498776" y="1214782"/>
            <a:ext cx="2377774" cy="46585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9132C-F416-447D-8CEF-898A80CB29CA}"/>
              </a:ext>
            </a:extLst>
          </p:cNvPr>
          <p:cNvSpPr txBox="1"/>
          <p:nvPr/>
        </p:nvSpPr>
        <p:spPr>
          <a:xfrm>
            <a:off x="358686" y="1272778"/>
            <a:ext cx="2727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В95 ГОСТ</a:t>
            </a:r>
            <a:r>
              <a:rPr lang="ru-RU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4784-2019</a:t>
            </a:r>
            <a:endParaRPr lang="ru-RU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DC395D3-7DBE-4B41-9E37-9AA14760FC57}"/>
              </a:ext>
            </a:extLst>
          </p:cNvPr>
          <p:cNvSpPr/>
          <p:nvPr/>
        </p:nvSpPr>
        <p:spPr>
          <a:xfrm>
            <a:off x="7146271" y="364568"/>
            <a:ext cx="3923613" cy="67484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498648" y="297702"/>
            <a:ext cx="35712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Наполнитель</a:t>
            </a:r>
          </a:p>
        </p:txBody>
      </p:sp>
      <p:sp>
        <p:nvSpPr>
          <p:cNvPr id="41" name="AutoShape 4">
            <a:extLst>
              <a:ext uri="{FF2B5EF4-FFF2-40B4-BE49-F238E27FC236}">
                <a16:creationId xmlns:a16="http://schemas.microsoft.com/office/drawing/2014/main" id="{64E84204-07C8-4193-8908-60048310D5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82742" y="2659116"/>
            <a:ext cx="375193" cy="3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endParaRPr lang="ru-RU" altLang="ru-RU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2" name="Таблица 10">
                <a:extLst>
                  <a:ext uri="{FF2B5EF4-FFF2-40B4-BE49-F238E27FC236}">
                    <a16:creationId xmlns:a16="http://schemas.microsoft.com/office/drawing/2014/main" id="{C8B0FD44-826E-4BE4-8AEF-8594BE6E2BE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82363999"/>
                  </p:ext>
                </p:extLst>
              </p:nvPr>
            </p:nvGraphicFramePr>
            <p:xfrm>
              <a:off x="5633426" y="1318177"/>
              <a:ext cx="6558574" cy="3874026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3162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979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78255">
                      <a:extLst>
                        <a:ext uri="{9D8B030D-6E8A-4147-A177-3AD203B41FA5}">
                          <a16:colId xmlns:a16="http://schemas.microsoft.com/office/drawing/2014/main" val="1569784546"/>
                        </a:ext>
                      </a:extLst>
                    </a:gridCol>
                    <a:gridCol w="10196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09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700" dirty="0">
                              <a:latin typeface="+mn-lt"/>
                              <a:cs typeface="Times New Roman" panose="02020603050405020304" pitchFamily="18" charset="0"/>
                            </a:rPr>
                            <a:t>Структура</a:t>
                          </a:r>
                        </a:p>
                      </a:txBody>
                      <a:tcPr marL="64626" marR="64626" marT="32311" marB="32311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700" dirty="0">
                              <a:latin typeface="+mn-lt"/>
                              <a:cs typeface="Times New Roman" panose="02020603050405020304" pitchFamily="18" charset="0"/>
                            </a:rPr>
                            <a:t>Общие показатели</a:t>
                          </a:r>
                        </a:p>
                      </a:txBody>
                      <a:tcPr marL="88572" marR="88572" marT="44286" marB="44286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9204">
                    <a:tc rowSpan="8">
                      <a:txBody>
                        <a:bodyPr/>
                        <a:lstStyle/>
                        <a:p>
                          <a:pPr algn="ctr"/>
                          <a:endParaRPr lang="ru-RU" sz="17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Модуль Юнга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ГПа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394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3503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Коэффициент линейного расширения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dirty="0" smtClean="0">
                                    <a:latin typeface="+mn-lt"/>
                                    <a:cs typeface="Times New Roman" panose="02020603050405020304" pitchFamily="18" charset="0"/>
                                  </a:rPr>
                                  <m:t>5,18</m:t>
                                </m:r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2221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Коэффициент Пуассона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17</a:t>
                          </a: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1952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Коэффициент теплопроводности при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 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Вт</m:t>
                                  </m:r>
                                </m:num>
                                <m:den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(м∙°С)</m:t>
                                  </m:r>
                                </m:den>
                              </m:f>
                            </m:oMath>
                          </a14:m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261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,67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4132305"/>
                      </a:ext>
                    </a:extLst>
                  </a:tr>
                  <a:tr h="428597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Коэффициент термического расширения</a:t>
                          </a:r>
                          <a:r>
                            <a:rPr lang="en-US" sz="14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400" dirty="0"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4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К</m:t>
                                  </m:r>
                                </m:e>
                                <m:sup>
                                  <m:r>
                                    <a:rPr lang="ru-RU" sz="14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,94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28597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Удельная теплоемкость при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° 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Дж</m:t>
                                  </m:r>
                                </m:num>
                                <m:den>
                                  <m:r>
                                    <a:rPr lang="ru-RU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(кг∙°С)</m:t>
                                  </m:r>
                                </m:den>
                              </m:f>
                            </m:oMath>
                          </a14:m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669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,89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5682554"/>
                      </a:ext>
                    </a:extLst>
                  </a:tr>
                  <a:tr h="279204">
                    <a:tc vMerge="1">
                      <a:txBody>
                        <a:bodyPr/>
                        <a:lstStyle/>
                        <a:p>
                          <a:endParaRPr lang="ru-RU" sz="16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229" marR="63229" marT="31613" marB="31613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Плотность</a:t>
                          </a:r>
                          <a:r>
                            <a:rPr lang="en-US" sz="14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г/см³</a:t>
                          </a:r>
                          <a:endParaRPr lang="ru-RU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,21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sz="1300" dirty="0"/>
                        </a:p>
                      </a:txBody>
                      <a:tcPr marL="66718" marR="66718" marT="33359" marB="33359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3260">
                    <a:tc vMerge="1">
                      <a:txBody>
                        <a:bodyPr/>
                        <a:lstStyle/>
                        <a:p>
                          <a:endParaRPr lang="ru-RU" sz="16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229" marR="63229" marT="31613" marB="31613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Размер частиц</a:t>
                          </a: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82± 10</a:t>
                          </a:r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 мкм</a:t>
                          </a: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2" name="Таблица 10">
                <a:extLst>
                  <a:ext uri="{FF2B5EF4-FFF2-40B4-BE49-F238E27FC236}">
                    <a16:creationId xmlns:a16="http://schemas.microsoft.com/office/drawing/2014/main" id="{C8B0FD44-826E-4BE4-8AEF-8594BE6E2BE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82363999"/>
                  </p:ext>
                </p:extLst>
              </p:nvPr>
            </p:nvGraphicFramePr>
            <p:xfrm>
              <a:off x="5633426" y="1318177"/>
              <a:ext cx="6558574" cy="3874026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3162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9790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78255">
                      <a:extLst>
                        <a:ext uri="{9D8B030D-6E8A-4147-A177-3AD203B41FA5}">
                          <a16:colId xmlns:a16="http://schemas.microsoft.com/office/drawing/2014/main" val="1569784546"/>
                        </a:ext>
                      </a:extLst>
                    </a:gridCol>
                    <a:gridCol w="10196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099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700" dirty="0">
                              <a:latin typeface="+mn-lt"/>
                              <a:cs typeface="Times New Roman" panose="02020603050405020304" pitchFamily="18" charset="0"/>
                            </a:rPr>
                            <a:t>Структура</a:t>
                          </a:r>
                        </a:p>
                      </a:txBody>
                      <a:tcPr marL="64626" marR="64626" marT="32311" marB="32311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1700" dirty="0">
                              <a:latin typeface="+mn-lt"/>
                              <a:cs typeface="Times New Roman" panose="02020603050405020304" pitchFamily="18" charset="0"/>
                            </a:rPr>
                            <a:t>Общие показатели</a:t>
                          </a:r>
                        </a:p>
                      </a:txBody>
                      <a:tcPr marL="88572" marR="88572" marT="44286" marB="44286"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9204">
                    <a:tc rowSpan="8">
                      <a:txBody>
                        <a:bodyPr/>
                        <a:lstStyle/>
                        <a:p>
                          <a:pPr algn="ctr"/>
                          <a:endParaRPr lang="ru-RU" sz="17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Модуль Юнга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ГПа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394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3503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Коэффициент линейного расширения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4626" marR="64626" marT="32311" marB="32311">
                        <a:blipFill>
                          <a:blip r:embed="rId5"/>
                          <a:stretch>
                            <a:fillRect l="-544910" t="-186420" r="-2994" b="-5172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2221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Коэффициент Пуассона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17</a:t>
                          </a: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1952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4626" marR="64626" marT="32311" marB="32311">
                        <a:blipFill>
                          <a:blip r:embed="rId5"/>
                          <a:stretch>
                            <a:fillRect l="-133333" t="-243220" r="-44103" b="-20847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261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,67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4132305"/>
                      </a:ext>
                    </a:extLst>
                  </a:tr>
                  <a:tr h="428597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33333" t="-578571" r="-44103" b="-2514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544910" t="-578571" r="-2994" b="-25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28597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33333" t="-678571" r="-44103" b="-1514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669</a:t>
                          </a: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,89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5682554"/>
                      </a:ext>
                    </a:extLst>
                  </a:tr>
                  <a:tr h="279204">
                    <a:tc vMerge="1">
                      <a:txBody>
                        <a:bodyPr/>
                        <a:lstStyle/>
                        <a:p>
                          <a:endParaRPr lang="ru-RU" sz="16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229" marR="63229" marT="31613" marB="31613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Плотность</a:t>
                          </a:r>
                          <a:r>
                            <a:rPr lang="en-US" sz="14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г/см³</a:t>
                          </a:r>
                          <a:endParaRPr lang="ru-RU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ru-RU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,21</a:t>
                          </a:r>
                          <a:endParaRPr lang="ru-RU" sz="140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4626" marR="64626" marT="32311" marB="32311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sz="1300" dirty="0"/>
                        </a:p>
                      </a:txBody>
                      <a:tcPr marL="66718" marR="66718" marT="33359" marB="33359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3260">
                    <a:tc vMerge="1">
                      <a:txBody>
                        <a:bodyPr/>
                        <a:lstStyle/>
                        <a:p>
                          <a:endParaRPr lang="ru-RU" sz="16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3229" marR="63229" marT="31613" marB="31613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cs typeface="Times New Roman" panose="02020603050405020304" pitchFamily="18" charset="0"/>
                            </a:rPr>
                            <a:t>Размер частиц</a:t>
                          </a: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  <a:cs typeface="Times New Roman" panose="02020603050405020304" pitchFamily="18" charset="0"/>
                            </a:rPr>
                            <a:t>82± 10</a:t>
                          </a:r>
                          <a:r>
                            <a:rPr lang="ru-RU" sz="1400" dirty="0">
                              <a:latin typeface="+mn-lt"/>
                              <a:cs typeface="Times New Roman" panose="02020603050405020304" pitchFamily="18" charset="0"/>
                            </a:rPr>
                            <a:t> мкм</a:t>
                          </a:r>
                        </a:p>
                      </a:txBody>
                      <a:tcPr marL="88572" marR="88572" marT="44286" marB="44286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2647EE6-6722-4141-BD9F-65AF3C867298}"/>
              </a:ext>
            </a:extLst>
          </p:cNvPr>
          <p:cNvSpPr/>
          <p:nvPr/>
        </p:nvSpPr>
        <p:spPr>
          <a:xfrm>
            <a:off x="5632660" y="1317921"/>
            <a:ext cx="6561479" cy="387428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84102DF-BB82-30E0-0BB4-DE073D2B64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"/>
          <a:stretch/>
        </p:blipFill>
        <p:spPr>
          <a:xfrm>
            <a:off x="5722931" y="1985622"/>
            <a:ext cx="2271494" cy="226892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09A7DB8-23D8-241B-A568-2FA2EDBA8A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257"/>
          <a:stretch/>
        </p:blipFill>
        <p:spPr>
          <a:xfrm>
            <a:off x="7146271" y="3565764"/>
            <a:ext cx="1554482" cy="1545177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98EC6FE-27CB-DF13-15EA-BB09D70B60DC}"/>
              </a:ext>
            </a:extLst>
          </p:cNvPr>
          <p:cNvSpPr/>
          <p:nvPr/>
        </p:nvSpPr>
        <p:spPr>
          <a:xfrm>
            <a:off x="5720792" y="3862772"/>
            <a:ext cx="607264" cy="391774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мкм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EE962D6-E350-C8D2-A04F-F4FB9FCFE966}"/>
              </a:ext>
            </a:extLst>
          </p:cNvPr>
          <p:cNvSpPr/>
          <p:nvPr/>
        </p:nvSpPr>
        <p:spPr>
          <a:xfrm>
            <a:off x="5730102" y="4071241"/>
            <a:ext cx="45719" cy="1862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01FAF9DF-4C74-1447-375B-D21C00096063}"/>
              </a:ext>
            </a:extLst>
          </p:cNvPr>
          <p:cNvSpPr/>
          <p:nvPr/>
        </p:nvSpPr>
        <p:spPr>
          <a:xfrm>
            <a:off x="5775821" y="4140034"/>
            <a:ext cx="497206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7C610B8-E5F9-05ED-05EE-AB3422D22CEC}"/>
              </a:ext>
            </a:extLst>
          </p:cNvPr>
          <p:cNvSpPr/>
          <p:nvPr/>
        </p:nvSpPr>
        <p:spPr>
          <a:xfrm>
            <a:off x="6250372" y="4068277"/>
            <a:ext cx="45719" cy="1862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837119C-9D98-B293-7FAC-3EC6C6B2E342}"/>
              </a:ext>
            </a:extLst>
          </p:cNvPr>
          <p:cNvSpPr/>
          <p:nvPr/>
        </p:nvSpPr>
        <p:spPr>
          <a:xfrm>
            <a:off x="8134764" y="4749844"/>
            <a:ext cx="565989" cy="361097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мкм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49EB98D-2E63-82BC-DE35-72C01F94A7FC}"/>
              </a:ext>
            </a:extLst>
          </p:cNvPr>
          <p:cNvSpPr/>
          <p:nvPr/>
        </p:nvSpPr>
        <p:spPr>
          <a:xfrm>
            <a:off x="8134764" y="4927636"/>
            <a:ext cx="45719" cy="1862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1845B12-08EB-FB8D-E351-F0A81D590F58}"/>
              </a:ext>
            </a:extLst>
          </p:cNvPr>
          <p:cNvSpPr/>
          <p:nvPr/>
        </p:nvSpPr>
        <p:spPr>
          <a:xfrm>
            <a:off x="8180483" y="4996429"/>
            <a:ext cx="497206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9929D22-A6A4-7B09-BBC5-021B85084041}"/>
              </a:ext>
            </a:extLst>
          </p:cNvPr>
          <p:cNvSpPr/>
          <p:nvPr/>
        </p:nvSpPr>
        <p:spPr>
          <a:xfrm>
            <a:off x="8655034" y="4924672"/>
            <a:ext cx="45719" cy="1862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FF96BF6-40AF-4423-8ABA-A5B8217E52B3}"/>
              </a:ext>
            </a:extLst>
          </p:cNvPr>
          <p:cNvSpPr/>
          <p:nvPr/>
        </p:nvSpPr>
        <p:spPr>
          <a:xfrm>
            <a:off x="5632660" y="5631155"/>
            <a:ext cx="4302021" cy="10010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Карбид кремния марки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24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0" i="0" kern="1200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ГОСТ Р </a:t>
            </a:r>
            <a:r>
              <a:rPr lang="ru-RU" sz="2800" b="0" i="0" kern="1200" dirty="0" smtClean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52381-2005</a:t>
            </a:r>
            <a:endParaRPr lang="ru-RU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7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33E99-1DC2-D28F-FD52-F5685656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4" y="0"/>
            <a:ext cx="292115" cy="6858000"/>
          </a:xfrm>
          <a:prstGeom prst="rect">
            <a:avLst/>
          </a:prstGeom>
        </p:spPr>
      </p:pic>
      <p:sp>
        <p:nvSpPr>
          <p:cNvPr id="20486" name="Заголовок 1">
            <a:extLst>
              <a:ext uri="{FF2B5EF4-FFF2-40B4-BE49-F238E27FC236}">
                <a16:creationId xmlns:a16="http://schemas.microsoft.com/office/drawing/2014/main" id="{C8A393BE-3903-429C-867B-458C7659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2" y="134658"/>
            <a:ext cx="9858375" cy="932542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схема установки для синтеза КМ и совмещения компонентов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9359550-9024-4676-B428-9449C9A45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26956"/>
              </p:ext>
            </p:extLst>
          </p:nvPr>
        </p:nvGraphicFramePr>
        <p:xfrm>
          <a:off x="5329464" y="986972"/>
          <a:ext cx="11245849" cy="4625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C9EB6E6-DC74-4F5A-A6B5-6F8A45D879E8}"/>
              </a:ext>
            </a:extLst>
          </p:cNvPr>
          <p:cNvSpPr/>
          <p:nvPr/>
        </p:nvSpPr>
        <p:spPr>
          <a:xfrm>
            <a:off x="6211642" y="5009542"/>
            <a:ext cx="1173947" cy="1322437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4BD8A32-50B9-4BF1-9D7F-C2D5AD4B725C}"/>
              </a:ext>
            </a:extLst>
          </p:cNvPr>
          <p:cNvSpPr/>
          <p:nvPr/>
        </p:nvSpPr>
        <p:spPr>
          <a:xfrm>
            <a:off x="10676471" y="4921045"/>
            <a:ext cx="1205888" cy="1319445"/>
          </a:xfrm>
          <a:prstGeom prst="roundRect">
            <a:avLst>
              <a:gd name="adj" fmla="val 0"/>
            </a:avLst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E02C246A-7812-4556-9A1D-37DB31E6EE7A}"/>
              </a:ext>
            </a:extLst>
          </p:cNvPr>
          <p:cNvSpPr txBox="1">
            <a:spLocks/>
          </p:cNvSpPr>
          <p:nvPr/>
        </p:nvSpPr>
        <p:spPr>
          <a:xfrm>
            <a:off x="11279415" y="6285819"/>
            <a:ext cx="762000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4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E1B486-DFC6-9FC7-949B-D6836736C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5558" y="2352458"/>
            <a:ext cx="1173947" cy="116950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D50ECE-5DE7-56D1-7977-98585D36E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3824" y="2352458"/>
            <a:ext cx="1173947" cy="117907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999EE5-399C-DD34-6A70-EE4D22E0D9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6" y="2791280"/>
            <a:ext cx="5002345" cy="3422037"/>
          </a:xfrm>
          <a:custGeom>
            <a:avLst/>
            <a:gdLst>
              <a:gd name="connsiteX0" fmla="*/ 0 w 5002345"/>
              <a:gd name="connsiteY0" fmla="*/ 0 h 3422037"/>
              <a:gd name="connsiteX1" fmla="*/ 505793 w 5002345"/>
              <a:gd name="connsiteY1" fmla="*/ 0 h 3422037"/>
              <a:gd name="connsiteX2" fmla="*/ 1061609 w 5002345"/>
              <a:gd name="connsiteY2" fmla="*/ 0 h 3422037"/>
              <a:gd name="connsiteX3" fmla="*/ 1667448 w 5002345"/>
              <a:gd name="connsiteY3" fmla="*/ 0 h 3422037"/>
              <a:gd name="connsiteX4" fmla="*/ 2123218 w 5002345"/>
              <a:gd name="connsiteY4" fmla="*/ 0 h 3422037"/>
              <a:gd name="connsiteX5" fmla="*/ 2629010 w 5002345"/>
              <a:gd name="connsiteY5" fmla="*/ 0 h 3422037"/>
              <a:gd name="connsiteX6" fmla="*/ 3034756 w 5002345"/>
              <a:gd name="connsiteY6" fmla="*/ 0 h 3422037"/>
              <a:gd name="connsiteX7" fmla="*/ 3540549 w 5002345"/>
              <a:gd name="connsiteY7" fmla="*/ 0 h 3422037"/>
              <a:gd name="connsiteX8" fmla="*/ 3946294 w 5002345"/>
              <a:gd name="connsiteY8" fmla="*/ 0 h 3422037"/>
              <a:gd name="connsiteX9" fmla="*/ 5002345 w 5002345"/>
              <a:gd name="connsiteY9" fmla="*/ 0 h 3422037"/>
              <a:gd name="connsiteX10" fmla="*/ 5002345 w 5002345"/>
              <a:gd name="connsiteY10" fmla="*/ 467678 h 3422037"/>
              <a:gd name="connsiteX11" fmla="*/ 5002345 w 5002345"/>
              <a:gd name="connsiteY11" fmla="*/ 969577 h 3422037"/>
              <a:gd name="connsiteX12" fmla="*/ 5002345 w 5002345"/>
              <a:gd name="connsiteY12" fmla="*/ 1471476 h 3422037"/>
              <a:gd name="connsiteX13" fmla="*/ 5002345 w 5002345"/>
              <a:gd name="connsiteY13" fmla="*/ 2007595 h 3422037"/>
              <a:gd name="connsiteX14" fmla="*/ 5002345 w 5002345"/>
              <a:gd name="connsiteY14" fmla="*/ 2612155 h 3422037"/>
              <a:gd name="connsiteX15" fmla="*/ 5002345 w 5002345"/>
              <a:gd name="connsiteY15" fmla="*/ 3422037 h 3422037"/>
              <a:gd name="connsiteX16" fmla="*/ 4446529 w 5002345"/>
              <a:gd name="connsiteY16" fmla="*/ 3422037 h 3422037"/>
              <a:gd name="connsiteX17" fmla="*/ 3890713 w 5002345"/>
              <a:gd name="connsiteY17" fmla="*/ 3422037 h 3422037"/>
              <a:gd name="connsiteX18" fmla="*/ 3284873 w 5002345"/>
              <a:gd name="connsiteY18" fmla="*/ 3422037 h 3422037"/>
              <a:gd name="connsiteX19" fmla="*/ 2729057 w 5002345"/>
              <a:gd name="connsiteY19" fmla="*/ 3422037 h 3422037"/>
              <a:gd name="connsiteX20" fmla="*/ 2123218 w 5002345"/>
              <a:gd name="connsiteY20" fmla="*/ 3422037 h 3422037"/>
              <a:gd name="connsiteX21" fmla="*/ 1517378 w 5002345"/>
              <a:gd name="connsiteY21" fmla="*/ 3422037 h 3422037"/>
              <a:gd name="connsiteX22" fmla="*/ 1061609 w 5002345"/>
              <a:gd name="connsiteY22" fmla="*/ 3422037 h 3422037"/>
              <a:gd name="connsiteX23" fmla="*/ 655863 w 5002345"/>
              <a:gd name="connsiteY23" fmla="*/ 3422037 h 3422037"/>
              <a:gd name="connsiteX24" fmla="*/ 0 w 5002345"/>
              <a:gd name="connsiteY24" fmla="*/ 3422037 h 3422037"/>
              <a:gd name="connsiteX25" fmla="*/ 0 w 5002345"/>
              <a:gd name="connsiteY25" fmla="*/ 2817477 h 3422037"/>
              <a:gd name="connsiteX26" fmla="*/ 0 w 5002345"/>
              <a:gd name="connsiteY26" fmla="*/ 2178697 h 3422037"/>
              <a:gd name="connsiteX27" fmla="*/ 0 w 5002345"/>
              <a:gd name="connsiteY27" fmla="*/ 1539917 h 3422037"/>
              <a:gd name="connsiteX28" fmla="*/ 0 w 5002345"/>
              <a:gd name="connsiteY28" fmla="*/ 1072238 h 3422037"/>
              <a:gd name="connsiteX29" fmla="*/ 0 w 5002345"/>
              <a:gd name="connsiteY29" fmla="*/ 536119 h 3422037"/>
              <a:gd name="connsiteX30" fmla="*/ 0 w 5002345"/>
              <a:gd name="connsiteY30" fmla="*/ 0 h 34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02345" h="3422037" extrusionOk="0">
                <a:moveTo>
                  <a:pt x="0" y="0"/>
                </a:moveTo>
                <a:cubicBezTo>
                  <a:pt x="183696" y="-32050"/>
                  <a:pt x="383715" y="50138"/>
                  <a:pt x="505793" y="0"/>
                </a:cubicBezTo>
                <a:cubicBezTo>
                  <a:pt x="627871" y="-50138"/>
                  <a:pt x="917521" y="19643"/>
                  <a:pt x="1061609" y="0"/>
                </a:cubicBezTo>
                <a:cubicBezTo>
                  <a:pt x="1205697" y="-19643"/>
                  <a:pt x="1457879" y="1801"/>
                  <a:pt x="1667448" y="0"/>
                </a:cubicBezTo>
                <a:cubicBezTo>
                  <a:pt x="1877017" y="-1801"/>
                  <a:pt x="1994259" y="37974"/>
                  <a:pt x="2123218" y="0"/>
                </a:cubicBezTo>
                <a:cubicBezTo>
                  <a:pt x="2252177" y="-37974"/>
                  <a:pt x="2502993" y="42987"/>
                  <a:pt x="2629010" y="0"/>
                </a:cubicBezTo>
                <a:cubicBezTo>
                  <a:pt x="2755027" y="-42987"/>
                  <a:pt x="2881353" y="23931"/>
                  <a:pt x="3034756" y="0"/>
                </a:cubicBezTo>
                <a:cubicBezTo>
                  <a:pt x="3188159" y="-23931"/>
                  <a:pt x="3299836" y="26356"/>
                  <a:pt x="3540549" y="0"/>
                </a:cubicBezTo>
                <a:cubicBezTo>
                  <a:pt x="3781262" y="-26356"/>
                  <a:pt x="3748691" y="37078"/>
                  <a:pt x="3946294" y="0"/>
                </a:cubicBezTo>
                <a:cubicBezTo>
                  <a:pt x="4143897" y="-37078"/>
                  <a:pt x="4588043" y="114351"/>
                  <a:pt x="5002345" y="0"/>
                </a:cubicBezTo>
                <a:cubicBezTo>
                  <a:pt x="5033511" y="102296"/>
                  <a:pt x="4974387" y="268325"/>
                  <a:pt x="5002345" y="467678"/>
                </a:cubicBezTo>
                <a:cubicBezTo>
                  <a:pt x="5030303" y="667031"/>
                  <a:pt x="4966923" y="839361"/>
                  <a:pt x="5002345" y="969577"/>
                </a:cubicBezTo>
                <a:cubicBezTo>
                  <a:pt x="5037767" y="1099793"/>
                  <a:pt x="4997532" y="1340496"/>
                  <a:pt x="5002345" y="1471476"/>
                </a:cubicBezTo>
                <a:cubicBezTo>
                  <a:pt x="5007158" y="1602456"/>
                  <a:pt x="4970132" y="1768004"/>
                  <a:pt x="5002345" y="2007595"/>
                </a:cubicBezTo>
                <a:cubicBezTo>
                  <a:pt x="5034558" y="2247186"/>
                  <a:pt x="4991935" y="2430495"/>
                  <a:pt x="5002345" y="2612155"/>
                </a:cubicBezTo>
                <a:cubicBezTo>
                  <a:pt x="5012755" y="2793815"/>
                  <a:pt x="4929093" y="3135058"/>
                  <a:pt x="5002345" y="3422037"/>
                </a:cubicBezTo>
                <a:cubicBezTo>
                  <a:pt x="4870626" y="3487167"/>
                  <a:pt x="4584464" y="3388641"/>
                  <a:pt x="4446529" y="3422037"/>
                </a:cubicBezTo>
                <a:cubicBezTo>
                  <a:pt x="4308594" y="3455433"/>
                  <a:pt x="4114228" y="3391031"/>
                  <a:pt x="3890713" y="3422037"/>
                </a:cubicBezTo>
                <a:cubicBezTo>
                  <a:pt x="3667198" y="3453043"/>
                  <a:pt x="3493457" y="3377872"/>
                  <a:pt x="3284873" y="3422037"/>
                </a:cubicBezTo>
                <a:cubicBezTo>
                  <a:pt x="3076289" y="3466202"/>
                  <a:pt x="2847217" y="3389998"/>
                  <a:pt x="2729057" y="3422037"/>
                </a:cubicBezTo>
                <a:cubicBezTo>
                  <a:pt x="2610897" y="3454076"/>
                  <a:pt x="2346277" y="3393169"/>
                  <a:pt x="2123218" y="3422037"/>
                </a:cubicBezTo>
                <a:cubicBezTo>
                  <a:pt x="1900159" y="3450905"/>
                  <a:pt x="1800256" y="3410518"/>
                  <a:pt x="1517378" y="3422037"/>
                </a:cubicBezTo>
                <a:cubicBezTo>
                  <a:pt x="1234500" y="3433556"/>
                  <a:pt x="1270466" y="3373174"/>
                  <a:pt x="1061609" y="3422037"/>
                </a:cubicBezTo>
                <a:cubicBezTo>
                  <a:pt x="852752" y="3470900"/>
                  <a:pt x="776755" y="3383469"/>
                  <a:pt x="655863" y="3422037"/>
                </a:cubicBezTo>
                <a:cubicBezTo>
                  <a:pt x="534971" y="3460605"/>
                  <a:pt x="153316" y="3392355"/>
                  <a:pt x="0" y="3422037"/>
                </a:cubicBezTo>
                <a:cubicBezTo>
                  <a:pt x="-11540" y="3285787"/>
                  <a:pt x="31442" y="3014511"/>
                  <a:pt x="0" y="2817477"/>
                </a:cubicBezTo>
                <a:cubicBezTo>
                  <a:pt x="-31442" y="2620443"/>
                  <a:pt x="21698" y="2487450"/>
                  <a:pt x="0" y="2178697"/>
                </a:cubicBezTo>
                <a:cubicBezTo>
                  <a:pt x="-21698" y="1869944"/>
                  <a:pt x="68631" y="1761045"/>
                  <a:pt x="0" y="1539917"/>
                </a:cubicBezTo>
                <a:cubicBezTo>
                  <a:pt x="-68631" y="1318789"/>
                  <a:pt x="28176" y="1291098"/>
                  <a:pt x="0" y="1072238"/>
                </a:cubicBezTo>
                <a:cubicBezTo>
                  <a:pt x="-28176" y="853378"/>
                  <a:pt x="45830" y="731826"/>
                  <a:pt x="0" y="536119"/>
                </a:cubicBezTo>
                <a:cubicBezTo>
                  <a:pt x="-45830" y="340412"/>
                  <a:pt x="30324" y="1417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443655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D7908AA-5606-B8D4-7F68-FE6CDB4998B5}"/>
              </a:ext>
            </a:extLst>
          </p:cNvPr>
          <p:cNvGrpSpPr/>
          <p:nvPr/>
        </p:nvGrpSpPr>
        <p:grpSpPr>
          <a:xfrm rot="1814246">
            <a:off x="7895222" y="3533670"/>
            <a:ext cx="1641212" cy="423520"/>
            <a:chOff x="4242010" y="1921903"/>
            <a:chExt cx="1641212" cy="423520"/>
          </a:xfrm>
        </p:grpSpPr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382A74EC-39AE-0131-2C24-A252038C1B03}"/>
                </a:ext>
              </a:extLst>
            </p:cNvPr>
            <p:cNvSpPr/>
            <p:nvPr/>
          </p:nvSpPr>
          <p:spPr>
            <a:xfrm rot="8976656">
              <a:off x="4242010" y="1921903"/>
              <a:ext cx="1641212" cy="42352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9" name="Стрелка: вправо 4">
              <a:extLst>
                <a:ext uri="{FF2B5EF4-FFF2-40B4-BE49-F238E27FC236}">
                  <a16:creationId xmlns:a16="http://schemas.microsoft.com/office/drawing/2014/main" id="{204E31A4-B205-C5AD-EB4D-85700C95B25A}"/>
                </a:ext>
              </a:extLst>
            </p:cNvPr>
            <p:cNvSpPr txBox="1"/>
            <p:nvPr/>
          </p:nvSpPr>
          <p:spPr>
            <a:xfrm rot="19776656">
              <a:off x="4360338" y="1974470"/>
              <a:ext cx="1514156" cy="254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C3F7E6B-39BB-9459-34AB-8E3BB1237C03}"/>
              </a:ext>
            </a:extLst>
          </p:cNvPr>
          <p:cNvGrpSpPr/>
          <p:nvPr/>
        </p:nvGrpSpPr>
        <p:grpSpPr>
          <a:xfrm>
            <a:off x="7428573" y="3553248"/>
            <a:ext cx="325556" cy="427862"/>
            <a:chOff x="4242010" y="1921903"/>
            <a:chExt cx="1641212" cy="423520"/>
          </a:xfrm>
        </p:grpSpPr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8EEB8D05-C776-B00C-BB05-A2EE7C2EF826}"/>
                </a:ext>
              </a:extLst>
            </p:cNvPr>
            <p:cNvSpPr/>
            <p:nvPr/>
          </p:nvSpPr>
          <p:spPr>
            <a:xfrm rot="8976656">
              <a:off x="4242010" y="1921903"/>
              <a:ext cx="1641212" cy="42352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6" name="Стрелка: вправо 4">
              <a:extLst>
                <a:ext uri="{FF2B5EF4-FFF2-40B4-BE49-F238E27FC236}">
                  <a16:creationId xmlns:a16="http://schemas.microsoft.com/office/drawing/2014/main" id="{C6C85C9B-91AF-3044-6F20-49473E8C3A5B}"/>
                </a:ext>
              </a:extLst>
            </p:cNvPr>
            <p:cNvSpPr txBox="1"/>
            <p:nvPr/>
          </p:nvSpPr>
          <p:spPr>
            <a:xfrm rot="19776656">
              <a:off x="4360338" y="1974470"/>
              <a:ext cx="1514156" cy="254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AC2B54-4324-7625-91D9-FAD9DBEB0F20}"/>
              </a:ext>
            </a:extLst>
          </p:cNvPr>
          <p:cNvSpPr/>
          <p:nvPr/>
        </p:nvSpPr>
        <p:spPr>
          <a:xfrm>
            <a:off x="10675787" y="2445008"/>
            <a:ext cx="1205889" cy="117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F0211ED-9BB2-4F86-91B4-DED50ABE8DE2}"/>
              </a:ext>
            </a:extLst>
          </p:cNvPr>
          <p:cNvSpPr/>
          <p:nvPr/>
        </p:nvSpPr>
        <p:spPr>
          <a:xfrm>
            <a:off x="10676471" y="2432654"/>
            <a:ext cx="1205889" cy="1179074"/>
          </a:xfrm>
          <a:prstGeom prst="rect">
            <a:avLst/>
          </a:prstGeom>
          <a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5000" b="-25000"/>
            </a:stretch>
          </a:blipFill>
          <a:ln>
            <a:solidFill>
              <a:srgbClr val="00206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25E4BEF-62D2-DEC7-A7B1-12BB4E5272B0}"/>
              </a:ext>
            </a:extLst>
          </p:cNvPr>
          <p:cNvSpPr/>
          <p:nvPr/>
        </p:nvSpPr>
        <p:spPr bwMode="auto">
          <a:xfrm>
            <a:off x="613982" y="6268287"/>
            <a:ext cx="4871300" cy="44943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установки для получения КМ</a:t>
            </a:r>
          </a:p>
          <a:p>
            <a:endParaRPr lang="ru-RU" dirty="0"/>
          </a:p>
        </p:txBody>
      </p:sp>
      <p:graphicFrame>
        <p:nvGraphicFramePr>
          <p:cNvPr id="23" name="Объект 3">
            <a:extLst>
              <a:ext uri="{FF2B5EF4-FFF2-40B4-BE49-F238E27FC236}">
                <a16:creationId xmlns:a16="http://schemas.microsoft.com/office/drawing/2014/main" id="{A3AAE480-2C45-48E4-9F81-17CD20BEE6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927247"/>
              </p:ext>
            </p:extLst>
          </p:nvPr>
        </p:nvGraphicFramePr>
        <p:xfrm>
          <a:off x="234977" y="1242829"/>
          <a:ext cx="5548851" cy="1329692"/>
        </p:xfrm>
        <a:graphic>
          <a:graphicData uri="http://schemas.openxmlformats.org/drawingml/2006/table">
            <a:tbl>
              <a:tblPr/>
              <a:tblGrid>
                <a:gridCol w="432191">
                  <a:extLst>
                    <a:ext uri="{9D8B030D-6E8A-4147-A177-3AD203B41FA5}">
                      <a16:colId xmlns:a16="http://schemas.microsoft.com/office/drawing/2014/main" val="2564551741"/>
                    </a:ext>
                  </a:extLst>
                </a:gridCol>
                <a:gridCol w="1575704">
                  <a:extLst>
                    <a:ext uri="{9D8B030D-6E8A-4147-A177-3AD203B41FA5}">
                      <a16:colId xmlns:a16="http://schemas.microsoft.com/office/drawing/2014/main" val="1391330075"/>
                    </a:ext>
                  </a:extLst>
                </a:gridCol>
                <a:gridCol w="1235752">
                  <a:extLst>
                    <a:ext uri="{9D8B030D-6E8A-4147-A177-3AD203B41FA5}">
                      <a16:colId xmlns:a16="http://schemas.microsoft.com/office/drawing/2014/main" val="4014217577"/>
                    </a:ext>
                  </a:extLst>
                </a:gridCol>
                <a:gridCol w="2305204">
                  <a:extLst>
                    <a:ext uri="{9D8B030D-6E8A-4147-A177-3AD203B41FA5}">
                      <a16:colId xmlns:a16="http://schemas.microsoft.com/office/drawing/2014/main" val="2564572394"/>
                    </a:ext>
                  </a:extLst>
                </a:gridCol>
              </a:tblGrid>
              <a:tr h="278816"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55118" marR="5511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6A6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6A6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Матрица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6A6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Весовой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SiC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6A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11195"/>
                  </a:ext>
                </a:extLst>
              </a:tr>
              <a:tr h="194750"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CDB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05391"/>
                  </a:ext>
                </a:extLst>
              </a:tr>
              <a:tr h="194750"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CDB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В95+1%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SiC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1 %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24960"/>
                  </a:ext>
                </a:extLst>
              </a:tr>
              <a:tr h="194750"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CDB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В95+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SiC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5 %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194690"/>
                  </a:ext>
                </a:extLst>
              </a:tr>
              <a:tr h="194750"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CDB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В95+1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SiC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В95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4000"/>
                        </a:lnSpc>
                        <a:spcBef>
                          <a:spcPts val="10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1pPr>
                      <a:lvl2pPr marL="742950" indent="-28575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2pPr>
                      <a:lvl3pPr marL="11430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3pPr>
                      <a:lvl4pPr marL="16002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600" i="1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4pPr>
                      <a:lvl5pPr marL="2057400" indent="-228600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5pPr>
                      <a:lvl6pPr marL="25146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6pPr>
                      <a:lvl7pPr marL="29718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7pPr>
                      <a:lvl8pPr marL="34290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8pPr>
                      <a:lvl9pPr marL="3886200" indent="-228600" fontAlgn="base">
                        <a:lnSpc>
                          <a:spcPct val="94000"/>
                        </a:lnSpc>
                        <a:spcBef>
                          <a:spcPts val="500"/>
                        </a:spcBef>
                        <a:spcAft>
                          <a:spcPts val="200"/>
                        </a:spcAft>
                        <a:buFont typeface="Franklin Gothic Book" panose="020B0503020102020204" pitchFamily="34" charset="0"/>
                        <a:defRPr sz="1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10 %</a:t>
                      </a:r>
                    </a:p>
                  </a:txBody>
                  <a:tcPr marL="55118" marR="5511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192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981F9E1-0C5E-586D-D360-8623C1F94A65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002EC-A153-4440-91EA-4E80BEC3DCD7}"/>
              </a:ext>
            </a:extLst>
          </p:cNvPr>
          <p:cNvSpPr txBox="1"/>
          <p:nvPr/>
        </p:nvSpPr>
        <p:spPr>
          <a:xfrm>
            <a:off x="205132" y="219712"/>
            <a:ext cx="217303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Микроструктура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без травления</a:t>
            </a:r>
          </a:p>
        </p:txBody>
      </p:sp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803541D1-2A7E-AC82-CA98-39129F8E7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715730"/>
              </p:ext>
            </p:extLst>
          </p:nvPr>
        </p:nvGraphicFramePr>
        <p:xfrm>
          <a:off x="416441" y="1013983"/>
          <a:ext cx="11283244" cy="5101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0811">
                  <a:extLst>
                    <a:ext uri="{9D8B030D-6E8A-4147-A177-3AD203B41FA5}">
                      <a16:colId xmlns:a16="http://schemas.microsoft.com/office/drawing/2014/main" val="3868260980"/>
                    </a:ext>
                  </a:extLst>
                </a:gridCol>
                <a:gridCol w="2820811">
                  <a:extLst>
                    <a:ext uri="{9D8B030D-6E8A-4147-A177-3AD203B41FA5}">
                      <a16:colId xmlns:a16="http://schemas.microsoft.com/office/drawing/2014/main" val="1651111948"/>
                    </a:ext>
                  </a:extLst>
                </a:gridCol>
                <a:gridCol w="2820811">
                  <a:extLst>
                    <a:ext uri="{9D8B030D-6E8A-4147-A177-3AD203B41FA5}">
                      <a16:colId xmlns:a16="http://schemas.microsoft.com/office/drawing/2014/main" val="1742538639"/>
                    </a:ext>
                  </a:extLst>
                </a:gridCol>
                <a:gridCol w="2820811">
                  <a:extLst>
                    <a:ext uri="{9D8B030D-6E8A-4147-A177-3AD203B41FA5}">
                      <a16:colId xmlns:a16="http://schemas.microsoft.com/office/drawing/2014/main" val="980125735"/>
                    </a:ext>
                  </a:extLst>
                </a:gridCol>
              </a:tblGrid>
              <a:tr h="23447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28332"/>
                  </a:ext>
                </a:extLst>
              </a:tr>
              <a:tr h="23746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316657"/>
                  </a:ext>
                </a:extLst>
              </a:tr>
              <a:tr h="38173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В95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В95+1%</a:t>
                      </a:r>
                      <a:r>
                        <a:rPr lang="en-US" dirty="0"/>
                        <a:t>SiC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В95+5%</a:t>
                      </a:r>
                      <a:r>
                        <a:rPr lang="en-US" dirty="0"/>
                        <a:t>SiC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В95+10%</a:t>
                      </a:r>
                      <a:r>
                        <a:rPr lang="en-US" dirty="0"/>
                        <a:t>SiC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363901"/>
                  </a:ext>
                </a:extLst>
              </a:tr>
            </a:tbl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E3E4F4A-B48D-21E6-D201-B37B7E06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797" y="1020896"/>
            <a:ext cx="2808657" cy="23435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83F7D4-BBFE-6FFE-A3D0-1EBAD0570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415" y="1020896"/>
            <a:ext cx="2808657" cy="23435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F16978A-D8D4-E153-9930-74388F458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97" y="1020896"/>
            <a:ext cx="2800992" cy="233719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7A70FB7-1248-D42D-9DD0-81294D624E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414" y="3383118"/>
            <a:ext cx="2808657" cy="2343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1C54E26-8BDD-78F6-1CCC-F0AE850E3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797" y="3383118"/>
            <a:ext cx="2808657" cy="2343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5330E73-46BE-C884-C630-C2482D927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97" y="3383118"/>
            <a:ext cx="2800992" cy="2337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1E6B191E-7FAC-4E83-8BB2-D9E0A2121A2E}"/>
              </a:ext>
            </a:extLst>
          </p:cNvPr>
          <p:cNvSpPr txBox="1">
            <a:spLocks/>
          </p:cNvSpPr>
          <p:nvPr/>
        </p:nvSpPr>
        <p:spPr>
          <a:xfrm>
            <a:off x="11264406" y="6260067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5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42452B-DCAC-9275-2EF2-8DDB68BF61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1" y="1020896"/>
            <a:ext cx="2808657" cy="23435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7F6A70-1DE3-82B6-C2B6-9E9E61A834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83" y="3383118"/>
            <a:ext cx="2808657" cy="2343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F15169B-3DE3-4096-3A7D-1779BFCEC196}"/>
              </a:ext>
            </a:extLst>
          </p:cNvPr>
          <p:cNvSpPr/>
          <p:nvPr/>
        </p:nvSpPr>
        <p:spPr>
          <a:xfrm>
            <a:off x="2544170" y="562697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CEA0245-1AC9-A322-5086-EC7217B95C8C}"/>
              </a:ext>
            </a:extLst>
          </p:cNvPr>
          <p:cNvSpPr/>
          <p:nvPr/>
        </p:nvSpPr>
        <p:spPr>
          <a:xfrm>
            <a:off x="2561633" y="5676188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596ECD-02B4-C982-50F3-6DE1B724C2F0}"/>
              </a:ext>
            </a:extLst>
          </p:cNvPr>
          <p:cNvSpPr/>
          <p:nvPr/>
        </p:nvSpPr>
        <p:spPr>
          <a:xfrm>
            <a:off x="3207745" y="562697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00A3B4-0E3C-EFE6-9B56-E68710141548}"/>
              </a:ext>
            </a:extLst>
          </p:cNvPr>
          <p:cNvSpPr txBox="1"/>
          <p:nvPr/>
        </p:nvSpPr>
        <p:spPr>
          <a:xfrm>
            <a:off x="2378168" y="5271046"/>
            <a:ext cx="939800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 </a:t>
            </a:r>
            <a:r>
              <a:rPr lang="ru-RU" dirty="0"/>
              <a:t>мкм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B1D8BA6-08DD-E309-8103-DAD888CFEC02}"/>
              </a:ext>
            </a:extLst>
          </p:cNvPr>
          <p:cNvSpPr/>
          <p:nvPr/>
        </p:nvSpPr>
        <p:spPr>
          <a:xfrm>
            <a:off x="5374659" y="562697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7736346-6F8D-F7FE-3170-80A09B604C7B}"/>
              </a:ext>
            </a:extLst>
          </p:cNvPr>
          <p:cNvSpPr/>
          <p:nvPr/>
        </p:nvSpPr>
        <p:spPr>
          <a:xfrm>
            <a:off x="5392122" y="5676188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A734BDC-627C-2A29-B4ED-7DABBF5058DD}"/>
              </a:ext>
            </a:extLst>
          </p:cNvPr>
          <p:cNvSpPr/>
          <p:nvPr/>
        </p:nvSpPr>
        <p:spPr>
          <a:xfrm>
            <a:off x="6038234" y="562697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C1B74-D6AC-FDD7-3421-54913A6C6402}"/>
              </a:ext>
            </a:extLst>
          </p:cNvPr>
          <p:cNvSpPr txBox="1"/>
          <p:nvPr/>
        </p:nvSpPr>
        <p:spPr>
          <a:xfrm>
            <a:off x="5208657" y="5271046"/>
            <a:ext cx="939800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 </a:t>
            </a:r>
            <a:r>
              <a:rPr lang="ru-RU" dirty="0"/>
              <a:t>мкм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DF1F85C-9625-6BBC-7DB0-9929C3D93812}"/>
              </a:ext>
            </a:extLst>
          </p:cNvPr>
          <p:cNvSpPr/>
          <p:nvPr/>
        </p:nvSpPr>
        <p:spPr>
          <a:xfrm>
            <a:off x="8192621" y="5631774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D83CFC4-C96D-BEF8-9DF0-CF1CB507B9A1}"/>
              </a:ext>
            </a:extLst>
          </p:cNvPr>
          <p:cNvSpPr/>
          <p:nvPr/>
        </p:nvSpPr>
        <p:spPr>
          <a:xfrm>
            <a:off x="8210084" y="5680986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FF1F61B-D046-F3CA-BBC8-BEE6C5E60E5F}"/>
              </a:ext>
            </a:extLst>
          </p:cNvPr>
          <p:cNvSpPr/>
          <p:nvPr/>
        </p:nvSpPr>
        <p:spPr>
          <a:xfrm>
            <a:off x="8856196" y="5631774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F17F67-8941-76A3-AACD-79E969093E27}"/>
              </a:ext>
            </a:extLst>
          </p:cNvPr>
          <p:cNvSpPr txBox="1"/>
          <p:nvPr/>
        </p:nvSpPr>
        <p:spPr>
          <a:xfrm>
            <a:off x="8026619" y="5275844"/>
            <a:ext cx="939800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 </a:t>
            </a:r>
            <a:r>
              <a:rPr lang="ru-RU" dirty="0"/>
              <a:t>мкм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FF7BF5D-268C-92E4-139D-335C842CD7D4}"/>
              </a:ext>
            </a:extLst>
          </p:cNvPr>
          <p:cNvSpPr/>
          <p:nvPr/>
        </p:nvSpPr>
        <p:spPr>
          <a:xfrm>
            <a:off x="11005647" y="5623311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BB49B4E-FFD3-BCDD-BFC6-2F04081D3E5D}"/>
              </a:ext>
            </a:extLst>
          </p:cNvPr>
          <p:cNvSpPr/>
          <p:nvPr/>
        </p:nvSpPr>
        <p:spPr>
          <a:xfrm>
            <a:off x="11023110" y="5672523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76FBF6E-3006-C0FD-4DD3-A998083F4C20}"/>
              </a:ext>
            </a:extLst>
          </p:cNvPr>
          <p:cNvSpPr/>
          <p:nvPr/>
        </p:nvSpPr>
        <p:spPr>
          <a:xfrm>
            <a:off x="11669222" y="5623311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2ECD01-64B0-FEED-49A7-3A6DDB95E76B}"/>
              </a:ext>
            </a:extLst>
          </p:cNvPr>
          <p:cNvSpPr txBox="1"/>
          <p:nvPr/>
        </p:nvSpPr>
        <p:spPr>
          <a:xfrm>
            <a:off x="10839645" y="5267381"/>
            <a:ext cx="939800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 </a:t>
            </a:r>
            <a:r>
              <a:rPr lang="ru-RU" dirty="0"/>
              <a:t>мкм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7795C3A-5A55-2DEC-BF73-E5727AF5EBB7}"/>
              </a:ext>
            </a:extLst>
          </p:cNvPr>
          <p:cNvSpPr/>
          <p:nvPr/>
        </p:nvSpPr>
        <p:spPr>
          <a:xfrm>
            <a:off x="2551638" y="3269552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FEFF48A-EE83-76BA-14F8-10D5891874B4}"/>
              </a:ext>
            </a:extLst>
          </p:cNvPr>
          <p:cNvSpPr/>
          <p:nvPr/>
        </p:nvSpPr>
        <p:spPr>
          <a:xfrm>
            <a:off x="2569101" y="3318764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B4B7843-B0F8-3DCA-2DDD-842BDDDDF4E5}"/>
              </a:ext>
            </a:extLst>
          </p:cNvPr>
          <p:cNvSpPr/>
          <p:nvPr/>
        </p:nvSpPr>
        <p:spPr>
          <a:xfrm>
            <a:off x="3215213" y="3269552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2B4DBD-DB10-CF09-3769-80CBEAFF4816}"/>
              </a:ext>
            </a:extLst>
          </p:cNvPr>
          <p:cNvSpPr txBox="1"/>
          <p:nvPr/>
        </p:nvSpPr>
        <p:spPr>
          <a:xfrm>
            <a:off x="2263183" y="2913622"/>
            <a:ext cx="1062253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  <a:r>
              <a:rPr lang="ru-RU" dirty="0"/>
              <a:t>0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0B61D27-7DDF-CE9C-6BE5-36206D148B40}"/>
              </a:ext>
            </a:extLst>
          </p:cNvPr>
          <p:cNvSpPr/>
          <p:nvPr/>
        </p:nvSpPr>
        <p:spPr>
          <a:xfrm>
            <a:off x="5366871" y="326315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90F32F0-2343-EDF0-8E23-01536002F30C}"/>
              </a:ext>
            </a:extLst>
          </p:cNvPr>
          <p:cNvSpPr/>
          <p:nvPr/>
        </p:nvSpPr>
        <p:spPr>
          <a:xfrm>
            <a:off x="5384334" y="3312368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8053ADB-00A7-7038-6508-E4DD7CEB1DAD}"/>
              </a:ext>
            </a:extLst>
          </p:cNvPr>
          <p:cNvSpPr/>
          <p:nvPr/>
        </p:nvSpPr>
        <p:spPr>
          <a:xfrm>
            <a:off x="6030446" y="3263156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2EFEF2-A7BC-267B-D828-CF931B00D510}"/>
              </a:ext>
            </a:extLst>
          </p:cNvPr>
          <p:cNvSpPr txBox="1"/>
          <p:nvPr/>
        </p:nvSpPr>
        <p:spPr>
          <a:xfrm>
            <a:off x="5078416" y="2907226"/>
            <a:ext cx="1062253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  <a:r>
              <a:rPr lang="ru-RU" dirty="0"/>
              <a:t>0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5A5139D-B9ED-FE46-6D7E-3C70BE9E2CBE}"/>
              </a:ext>
            </a:extLst>
          </p:cNvPr>
          <p:cNvSpPr/>
          <p:nvPr/>
        </p:nvSpPr>
        <p:spPr>
          <a:xfrm>
            <a:off x="8190784" y="3253613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9470B8E-290F-4D89-12A7-BAB4E9AF3702}"/>
              </a:ext>
            </a:extLst>
          </p:cNvPr>
          <p:cNvSpPr/>
          <p:nvPr/>
        </p:nvSpPr>
        <p:spPr>
          <a:xfrm>
            <a:off x="8208247" y="3302825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B87CF1A-B03F-334D-0F76-738834E0B9C2}"/>
              </a:ext>
            </a:extLst>
          </p:cNvPr>
          <p:cNvSpPr/>
          <p:nvPr/>
        </p:nvSpPr>
        <p:spPr>
          <a:xfrm>
            <a:off x="8854359" y="3253613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21B4EFD-37D3-83E3-D331-70056ADA9884}"/>
              </a:ext>
            </a:extLst>
          </p:cNvPr>
          <p:cNvSpPr txBox="1"/>
          <p:nvPr/>
        </p:nvSpPr>
        <p:spPr>
          <a:xfrm>
            <a:off x="7902329" y="2897683"/>
            <a:ext cx="1062253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  <a:r>
              <a:rPr lang="ru-RU" dirty="0"/>
              <a:t>0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7F1265C-A2E9-90F5-6705-535C43138357}"/>
              </a:ext>
            </a:extLst>
          </p:cNvPr>
          <p:cNvSpPr/>
          <p:nvPr/>
        </p:nvSpPr>
        <p:spPr>
          <a:xfrm>
            <a:off x="10997234" y="3249780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612C647-5281-2301-5C60-5416B418E3F0}"/>
              </a:ext>
            </a:extLst>
          </p:cNvPr>
          <p:cNvSpPr/>
          <p:nvPr/>
        </p:nvSpPr>
        <p:spPr>
          <a:xfrm>
            <a:off x="11014697" y="3298992"/>
            <a:ext cx="662207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7D9A213-7076-30A4-0C12-F6CADF301C62}"/>
              </a:ext>
            </a:extLst>
          </p:cNvPr>
          <p:cNvSpPr/>
          <p:nvPr/>
        </p:nvSpPr>
        <p:spPr>
          <a:xfrm>
            <a:off x="11660809" y="3249780"/>
            <a:ext cx="45719" cy="1571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3A5640-1863-1A2C-F05E-360D4CA506EB}"/>
              </a:ext>
            </a:extLst>
          </p:cNvPr>
          <p:cNvSpPr txBox="1"/>
          <p:nvPr/>
        </p:nvSpPr>
        <p:spPr>
          <a:xfrm>
            <a:off x="10708779" y="2893850"/>
            <a:ext cx="1062253" cy="369332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  <a:r>
              <a:rPr lang="ru-RU" dirty="0"/>
              <a:t>0</a:t>
            </a:r>
            <a:r>
              <a:rPr lang="en-US" dirty="0"/>
              <a:t> </a:t>
            </a:r>
            <a:r>
              <a:rPr lang="ru-RU" dirty="0"/>
              <a:t>мкм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55555B38-F8E7-485A-F025-24EBC0378E79}"/>
              </a:ext>
            </a:extLst>
          </p:cNvPr>
          <p:cNvSpPr/>
          <p:nvPr/>
        </p:nvSpPr>
        <p:spPr>
          <a:xfrm>
            <a:off x="10764296" y="-90954"/>
            <a:ext cx="1222572" cy="1321803"/>
          </a:xfrm>
          <a:prstGeom prst="roundRect">
            <a:avLst>
              <a:gd name="adj" fmla="val 10000"/>
            </a:avLst>
          </a:prstGeom>
          <a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000" b="-2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37D51A-E4DB-CE6A-0211-BAF274CC6420}"/>
              </a:ext>
            </a:extLst>
          </p:cNvPr>
          <p:cNvSpPr txBox="1"/>
          <p:nvPr/>
        </p:nvSpPr>
        <p:spPr>
          <a:xfrm>
            <a:off x="8854359" y="325419"/>
            <a:ext cx="2002049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Olympus GX-51</a:t>
            </a:r>
          </a:p>
        </p:txBody>
      </p:sp>
    </p:spTree>
    <p:extLst>
      <p:ext uri="{BB962C8B-B14F-4D97-AF65-F5344CB8AC3E}">
        <p14:creationId xmlns:p14="http://schemas.microsoft.com/office/powerpoint/2010/main" val="229914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1E6B191E-7FAC-4E83-8BB2-D9E0A2121A2E}"/>
              </a:ext>
            </a:extLst>
          </p:cNvPr>
          <p:cNvSpPr txBox="1">
            <a:spLocks/>
          </p:cNvSpPr>
          <p:nvPr/>
        </p:nvSpPr>
        <p:spPr>
          <a:xfrm>
            <a:off x="11274553" y="6227762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6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DCA3D60-DA8E-2AA5-34C3-E4192D33A18C}"/>
              </a:ext>
            </a:extLst>
          </p:cNvPr>
          <p:cNvSpPr/>
          <p:nvPr/>
        </p:nvSpPr>
        <p:spPr bwMode="auto">
          <a:xfrm>
            <a:off x="1034237" y="3372596"/>
            <a:ext cx="2772603" cy="87287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В95+10%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литой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C96F82-96FD-2FF6-6BF7-48C1E0BD0D27}"/>
              </a:ext>
            </a:extLst>
          </p:cNvPr>
          <p:cNvSpPr txBox="1"/>
          <p:nvPr/>
        </p:nvSpPr>
        <p:spPr>
          <a:xfrm>
            <a:off x="1042012" y="105424"/>
            <a:ext cx="2374902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СЭМ В95 + 10%</a:t>
            </a:r>
            <a:r>
              <a:rPr lang="en-US" sz="1600" dirty="0"/>
              <a:t>SiC</a:t>
            </a:r>
            <a:endParaRPr lang="ru-RU" sz="1600" dirty="0"/>
          </a:p>
        </p:txBody>
      </p:sp>
      <p:pic>
        <p:nvPicPr>
          <p:cNvPr id="1030" name="Рисунок 16">
            <a:extLst>
              <a:ext uri="{FF2B5EF4-FFF2-40B4-BE49-F238E27FC236}">
                <a16:creationId xmlns:a16="http://schemas.microsoft.com/office/drawing/2014/main" id="{16E856FF-3586-1406-A38C-7E16DC01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46" y="556578"/>
            <a:ext cx="2729028" cy="27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15">
            <a:extLst>
              <a:ext uri="{FF2B5EF4-FFF2-40B4-BE49-F238E27FC236}">
                <a16:creationId xmlns:a16="http://schemas.microsoft.com/office/drawing/2014/main" id="{76B3D5F7-8122-454D-92FA-D8C5E643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79" y="556578"/>
            <a:ext cx="2729028" cy="27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14">
            <a:extLst>
              <a:ext uri="{FF2B5EF4-FFF2-40B4-BE49-F238E27FC236}">
                <a16:creationId xmlns:a16="http://schemas.microsoft.com/office/drawing/2014/main" id="{FB560FB2-1698-B508-47E1-5D4969AC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12" y="556578"/>
            <a:ext cx="2729028" cy="27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65CAA754-A105-AC15-3F17-734D3795A5BA}"/>
              </a:ext>
            </a:extLst>
          </p:cNvPr>
          <p:cNvSpPr/>
          <p:nvPr/>
        </p:nvSpPr>
        <p:spPr bwMode="auto">
          <a:xfrm>
            <a:off x="4110904" y="3320693"/>
            <a:ext cx="2772603" cy="87287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В95+10%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закалки</a:t>
            </a:r>
          </a:p>
          <a:p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D92B775-B6C0-974C-9560-F250007B67A3}"/>
              </a:ext>
            </a:extLst>
          </p:cNvPr>
          <p:cNvSpPr/>
          <p:nvPr/>
        </p:nvSpPr>
        <p:spPr bwMode="auto">
          <a:xfrm>
            <a:off x="7078263" y="3320693"/>
            <a:ext cx="3106393" cy="92477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В95+10% 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закалки со старением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208B0F-E779-8F6F-79D9-FF8520763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64290"/>
            <a:ext cx="4905936" cy="2202665"/>
          </a:xfrm>
          <a:prstGeom prst="rect">
            <a:avLst/>
          </a:prstGeom>
        </p:spPr>
      </p:pic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8CB847C2-C8DF-212A-BA36-9EC40DFF6B75}"/>
              </a:ext>
            </a:extLst>
          </p:cNvPr>
          <p:cNvCxnSpPr>
            <a:cxnSpLocks/>
            <a:endCxn id="1029" idx="1"/>
          </p:cNvCxnSpPr>
          <p:nvPr/>
        </p:nvCxnSpPr>
        <p:spPr>
          <a:xfrm rot="5400000" flipH="1" flipV="1">
            <a:off x="2785502" y="3095313"/>
            <a:ext cx="2543198" cy="194756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8AB7EDA4-3C1E-C6C7-0A97-2202FFFB53A3}"/>
              </a:ext>
            </a:extLst>
          </p:cNvPr>
          <p:cNvCxnSpPr>
            <a:stCxn id="1030" idx="1"/>
          </p:cNvCxnSpPr>
          <p:nvPr/>
        </p:nvCxnSpPr>
        <p:spPr>
          <a:xfrm rot="10800000" flipV="1">
            <a:off x="6977848" y="1921092"/>
            <a:ext cx="289098" cy="254319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F2DE0-F773-1A08-EB74-662B584C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81" y="4464290"/>
            <a:ext cx="4941666" cy="22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3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CBFAABE-310A-6CB0-A782-AF28586B3EB3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12758" y="199711"/>
            <a:ext cx="7592534" cy="194633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59" y="213946"/>
            <a:ext cx="2959100" cy="52578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396160"/>
              </p:ext>
            </p:extLst>
          </p:nvPr>
        </p:nvGraphicFramePr>
        <p:xfrm>
          <a:off x="4412759" y="213946"/>
          <a:ext cx="7594601" cy="2892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943">
                  <a:extLst>
                    <a:ext uri="{9D8B030D-6E8A-4147-A177-3AD203B41FA5}">
                      <a16:colId xmlns:a16="http://schemas.microsoft.com/office/drawing/2014/main" val="2978308147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2485923187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2043108309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3797990315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1352411350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3733771267"/>
                    </a:ext>
                  </a:extLst>
                </a:gridCol>
                <a:gridCol w="1084943">
                  <a:extLst>
                    <a:ext uri="{9D8B030D-6E8A-4147-A177-3AD203B41FA5}">
                      <a16:colId xmlns:a16="http://schemas.microsoft.com/office/drawing/2014/main" val="2428798487"/>
                    </a:ext>
                  </a:extLst>
                </a:gridCol>
              </a:tblGrid>
              <a:tr h="19313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015357"/>
                  </a:ext>
                </a:extLst>
              </a:tr>
              <a:tr h="96068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084860"/>
                  </a:ext>
                </a:extLst>
              </a:tr>
            </a:tbl>
          </a:graphicData>
        </a:graphic>
      </p:graphicFrame>
      <p:pic>
        <p:nvPicPr>
          <p:cNvPr id="5" name="1. map (map image 0)"/>
          <p:cNvPicPr/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760" y="213946"/>
            <a:ext cx="1090863" cy="1925053"/>
          </a:xfrm>
          <a:prstGeom prst="rect">
            <a:avLst/>
          </a:prstGeom>
        </p:spPr>
      </p:pic>
      <p:pic>
        <p:nvPicPr>
          <p:cNvPr id="6" name="1. map (map image 1)"/>
          <p:cNvPicPr/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623" y="185478"/>
            <a:ext cx="1075195" cy="1953521"/>
          </a:xfrm>
          <a:prstGeom prst="rect">
            <a:avLst/>
          </a:prstGeom>
        </p:spPr>
      </p:pic>
      <p:pic>
        <p:nvPicPr>
          <p:cNvPr id="10" name="1. map (map image 2)"/>
          <p:cNvPicPr/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486" y="213946"/>
            <a:ext cx="1075195" cy="1925053"/>
          </a:xfrm>
          <a:prstGeom prst="rect">
            <a:avLst/>
          </a:prstGeom>
        </p:spPr>
      </p:pic>
      <p:pic>
        <p:nvPicPr>
          <p:cNvPr id="11" name="1. map (map image 3)"/>
          <p:cNvPicPr/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681" y="213946"/>
            <a:ext cx="1073780" cy="1920581"/>
          </a:xfrm>
          <a:prstGeom prst="rect">
            <a:avLst/>
          </a:prstGeom>
        </p:spPr>
      </p:pic>
      <p:pic>
        <p:nvPicPr>
          <p:cNvPr id="12" name="1. map (map image 4)"/>
          <p:cNvPicPr/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891" y="199711"/>
            <a:ext cx="1075765" cy="1925053"/>
          </a:xfrm>
          <a:prstGeom prst="rect">
            <a:avLst/>
          </a:prstGeom>
        </p:spPr>
      </p:pic>
      <p:pic>
        <p:nvPicPr>
          <p:cNvPr id="13" name="1. map (map image 5)"/>
          <p:cNvPicPr/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77" y="213946"/>
            <a:ext cx="1062657" cy="1932104"/>
          </a:xfrm>
          <a:prstGeom prst="rect">
            <a:avLst/>
          </a:prstGeom>
        </p:spPr>
      </p:pic>
      <p:pic>
        <p:nvPicPr>
          <p:cNvPr id="14" name="1. map (map image 6)"/>
          <p:cNvPicPr/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944" y="213946"/>
            <a:ext cx="1077348" cy="19321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176" y="5169878"/>
            <a:ext cx="1593016" cy="117816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716823" y="4114800"/>
            <a:ext cx="1730369" cy="105507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340" y="5321433"/>
            <a:ext cx="2025650" cy="300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3733800" y="5749925"/>
            <a:ext cx="295275" cy="50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969419" y="5852074"/>
            <a:ext cx="346264" cy="422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93144" y="5616575"/>
            <a:ext cx="25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48821" y="5696148"/>
            <a:ext cx="25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1. linescan (combined line scan)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27"/>
          <a:stretch/>
        </p:blipFill>
        <p:spPr>
          <a:xfrm>
            <a:off x="4951213" y="3291398"/>
            <a:ext cx="3314436" cy="32825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4859" y="6426079"/>
            <a:ext cx="3283586" cy="295641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>
            <a:off x="5288756" y="6426079"/>
            <a:ext cx="29768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8162925" y="6420402"/>
            <a:ext cx="121774" cy="5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958191" y="3291397"/>
            <a:ext cx="3307458" cy="22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58190" y="3456515"/>
            <a:ext cx="26150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6" name="2. linescan (combined line scan)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16"/>
          <a:stretch/>
        </p:blipFill>
        <p:spPr>
          <a:xfrm>
            <a:off x="8614908" y="3314257"/>
            <a:ext cx="3304939" cy="3259642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8614908" y="3314257"/>
            <a:ext cx="3307458" cy="22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612136" y="3474183"/>
            <a:ext cx="26150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8945335" y="6426079"/>
            <a:ext cx="29768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11819504" y="6420402"/>
            <a:ext cx="121774" cy="5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34958" y="6220347"/>
            <a:ext cx="25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653916" y="6220347"/>
            <a:ext cx="25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26FC6A-8C5B-051C-0DD4-24CE44AD246D}"/>
              </a:ext>
            </a:extLst>
          </p:cNvPr>
          <p:cNvSpPr txBox="1"/>
          <p:nvPr/>
        </p:nvSpPr>
        <p:spPr>
          <a:xfrm>
            <a:off x="0" y="0"/>
            <a:ext cx="2410297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СЭМ В95+10%</a:t>
            </a:r>
            <a:r>
              <a:rPr lang="en-US" sz="1600" dirty="0"/>
              <a:t>SiC</a:t>
            </a:r>
            <a:endParaRPr lang="ru-RU" sz="16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949569" y="5300073"/>
            <a:ext cx="1904607" cy="104797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49569" y="4114800"/>
            <a:ext cx="1767254" cy="118527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9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9D0D76-B58C-56F4-F9E6-17F631A08A01}"/>
              </a:ext>
            </a:extLst>
          </p:cNvPr>
          <p:cNvSpPr/>
          <p:nvPr/>
        </p:nvSpPr>
        <p:spPr>
          <a:xfrm>
            <a:off x="247035" y="-1"/>
            <a:ext cx="685703" cy="6858001"/>
          </a:xfrm>
          <a:prstGeom prst="rect">
            <a:avLst/>
          </a:prstGeom>
          <a:solidFill>
            <a:srgbClr val="EFE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1">
            <a:extLst>
              <a:ext uri="{FF2B5EF4-FFF2-40B4-BE49-F238E27FC236}">
                <a16:creationId xmlns:a16="http://schemas.microsoft.com/office/drawing/2014/main" id="{2CDE91EF-E5F0-A792-1CA4-01FA56846BCB}"/>
              </a:ext>
            </a:extLst>
          </p:cNvPr>
          <p:cNvSpPr txBox="1">
            <a:spLocks/>
          </p:cNvSpPr>
          <p:nvPr/>
        </p:nvSpPr>
        <p:spPr>
          <a:xfrm>
            <a:off x="11020425" y="6025738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8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814FC-68AB-414B-7566-9263027FC6A4}"/>
              </a:ext>
            </a:extLst>
          </p:cNvPr>
          <p:cNvSpPr txBox="1"/>
          <p:nvPr/>
        </p:nvSpPr>
        <p:spPr>
          <a:xfrm>
            <a:off x="214274" y="154373"/>
            <a:ext cx="3913226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СЭМ В95 + 10%</a:t>
            </a:r>
            <a:r>
              <a:rPr lang="en-US" sz="1600" dirty="0"/>
              <a:t>SiC</a:t>
            </a:r>
            <a:r>
              <a:rPr lang="ru-RU" sz="1600" dirty="0"/>
              <a:t> закалка + старение</a:t>
            </a:r>
          </a:p>
        </p:txBody>
      </p:sp>
      <p:pic>
        <p:nvPicPr>
          <p:cNvPr id="36" name="Рисунок 16">
            <a:extLst>
              <a:ext uri="{FF2B5EF4-FFF2-40B4-BE49-F238E27FC236}">
                <a16:creationId xmlns:a16="http://schemas.microsoft.com/office/drawing/2014/main" id="{28BDDDD5-578D-2A9E-6C87-50844C3F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4" y="798298"/>
            <a:ext cx="4985813" cy="49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7FD3A1F-9C16-DB4D-801E-0F76EAFBC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96" y="798298"/>
            <a:ext cx="2430795" cy="243079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EE6BD0-2F56-7ED3-B64E-46E6947D2301}"/>
              </a:ext>
            </a:extLst>
          </p:cNvPr>
          <p:cNvSpPr/>
          <p:nvPr/>
        </p:nvSpPr>
        <p:spPr>
          <a:xfrm>
            <a:off x="2041451" y="4784651"/>
            <a:ext cx="751368" cy="77972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5453315-C7F2-15D8-038B-ED554AF90297}"/>
              </a:ext>
            </a:extLst>
          </p:cNvPr>
          <p:cNvCxnSpPr/>
          <p:nvPr/>
        </p:nvCxnSpPr>
        <p:spPr>
          <a:xfrm flipV="1">
            <a:off x="2041451" y="798298"/>
            <a:ext cx="3474845" cy="398635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8480362-484A-8375-CE22-1D0604C38922}"/>
              </a:ext>
            </a:extLst>
          </p:cNvPr>
          <p:cNvCxnSpPr/>
          <p:nvPr/>
        </p:nvCxnSpPr>
        <p:spPr>
          <a:xfrm flipV="1">
            <a:off x="2792819" y="3229093"/>
            <a:ext cx="5154272" cy="233527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2992F26-0395-2896-EBF4-E9BD012B2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>
            <a:fillRect/>
          </a:stretch>
        </p:blipFill>
        <p:spPr bwMode="auto">
          <a:xfrm>
            <a:off x="8163070" y="798298"/>
            <a:ext cx="2456991" cy="243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3FC38B-79CE-E894-C518-EDC99D0C7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>
            <a:fillRect/>
          </a:stretch>
        </p:blipFill>
        <p:spPr bwMode="auto">
          <a:xfrm>
            <a:off x="8163070" y="3693452"/>
            <a:ext cx="2456990" cy="242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583DBFF-03BF-03E7-283E-F4937BB73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72" y="6224438"/>
            <a:ext cx="2928385" cy="2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249918-8DC3-4BE9-46F4-B8D4BB2A5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93" y="3271866"/>
            <a:ext cx="2862065" cy="314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82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589865EC-F160-478D-B514-23E1BE215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502245"/>
              </p:ext>
            </p:extLst>
          </p:nvPr>
        </p:nvGraphicFramePr>
        <p:xfrm>
          <a:off x="864782" y="4756568"/>
          <a:ext cx="2805898" cy="177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A2A85CAB-7C92-4619-8CD6-6FCA968E31C9}"/>
              </a:ext>
            </a:extLst>
          </p:cNvPr>
          <p:cNvSpPr txBox="1">
            <a:spLocks/>
          </p:cNvSpPr>
          <p:nvPr/>
        </p:nvSpPr>
        <p:spPr>
          <a:xfrm>
            <a:off x="11274553" y="6227762"/>
            <a:ext cx="803148" cy="5159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BC929-6B48-48CA-A088-4C7790FA49AE}" type="slidenum">
              <a:rPr lang="ru-RU" alt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9</a:t>
            </a:fld>
            <a:endParaRPr lang="ru-RU" alt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9A4253-1B4F-42A4-AD85-4942B48CAEED}"/>
              </a:ext>
            </a:extLst>
          </p:cNvPr>
          <p:cNvGrpSpPr/>
          <p:nvPr/>
        </p:nvGrpSpPr>
        <p:grpSpPr>
          <a:xfrm>
            <a:off x="3104707" y="4881554"/>
            <a:ext cx="1345285" cy="285868"/>
            <a:chOff x="2960861" y="1834988"/>
            <a:chExt cx="1536434" cy="333882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ACB56CEE-78F3-4E87-8EDB-D7447F8DDCF4}"/>
                </a:ext>
              </a:extLst>
            </p:cNvPr>
            <p:cNvSpPr/>
            <p:nvPr/>
          </p:nvSpPr>
          <p:spPr>
            <a:xfrm>
              <a:off x="2960861" y="1834988"/>
              <a:ext cx="1536434" cy="33388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a16="http://schemas.microsoft.com/office/drawing/2014/main" id="{89658F49-2D10-443B-A4B0-680D27F878AD}"/>
                </a:ext>
              </a:extLst>
            </p:cNvPr>
            <p:cNvSpPr txBox="1"/>
            <p:nvPr/>
          </p:nvSpPr>
          <p:spPr>
            <a:xfrm>
              <a:off x="2970640" y="1844766"/>
              <a:ext cx="1516876" cy="314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ГОСТ 9450-60</a:t>
              </a:r>
              <a:endParaRPr lang="ru-RU" sz="1400" dirty="0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729" y="5706949"/>
            <a:ext cx="919284" cy="88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CAAA59-ADC2-897A-0F1C-E846146FE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5" y="494437"/>
            <a:ext cx="5497764" cy="411026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0380E-8769-75BE-6544-FE2F528AE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81" y="494437"/>
            <a:ext cx="5578762" cy="4110268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4355E-E1F0-4ADB-9F3E-ED3CBEFDAF52}"/>
              </a:ext>
            </a:extLst>
          </p:cNvPr>
          <p:cNvSpPr txBox="1"/>
          <p:nvPr/>
        </p:nvSpPr>
        <p:spPr>
          <a:xfrm>
            <a:off x="773955" y="124567"/>
            <a:ext cx="3082120" cy="30777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Влияние </a:t>
            </a:r>
            <a:r>
              <a:rPr lang="en-US" sz="1400" dirty="0"/>
              <a:t>SiC </a:t>
            </a:r>
            <a:r>
              <a:rPr lang="ru-RU" sz="1400" dirty="0"/>
              <a:t>на кинетику старения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EC16F-4A66-4808-97B5-940E547BB0DF}"/>
              </a:ext>
            </a:extLst>
          </p:cNvPr>
          <p:cNvSpPr txBox="1"/>
          <p:nvPr/>
        </p:nvSpPr>
        <p:spPr>
          <a:xfrm>
            <a:off x="4696305" y="4889926"/>
            <a:ext cx="6247233" cy="1754326"/>
          </a:xfrm>
          <a:custGeom>
            <a:avLst/>
            <a:gdLst>
              <a:gd name="connsiteX0" fmla="*/ 0 w 6247233"/>
              <a:gd name="connsiteY0" fmla="*/ 0 h 1754326"/>
              <a:gd name="connsiteX1" fmla="*/ 630403 w 6247233"/>
              <a:gd name="connsiteY1" fmla="*/ 0 h 1754326"/>
              <a:gd name="connsiteX2" fmla="*/ 1135861 w 6247233"/>
              <a:gd name="connsiteY2" fmla="*/ 0 h 1754326"/>
              <a:gd name="connsiteX3" fmla="*/ 1703791 w 6247233"/>
              <a:gd name="connsiteY3" fmla="*/ 0 h 1754326"/>
              <a:gd name="connsiteX4" fmla="*/ 2334193 w 6247233"/>
              <a:gd name="connsiteY4" fmla="*/ 0 h 1754326"/>
              <a:gd name="connsiteX5" fmla="*/ 2777179 w 6247233"/>
              <a:gd name="connsiteY5" fmla="*/ 0 h 1754326"/>
              <a:gd name="connsiteX6" fmla="*/ 3345109 w 6247233"/>
              <a:gd name="connsiteY6" fmla="*/ 0 h 1754326"/>
              <a:gd name="connsiteX7" fmla="*/ 3975512 w 6247233"/>
              <a:gd name="connsiteY7" fmla="*/ 0 h 1754326"/>
              <a:gd name="connsiteX8" fmla="*/ 4668387 w 6247233"/>
              <a:gd name="connsiteY8" fmla="*/ 0 h 1754326"/>
              <a:gd name="connsiteX9" fmla="*/ 5361262 w 6247233"/>
              <a:gd name="connsiteY9" fmla="*/ 0 h 1754326"/>
              <a:gd name="connsiteX10" fmla="*/ 6247233 w 6247233"/>
              <a:gd name="connsiteY10" fmla="*/ 0 h 1754326"/>
              <a:gd name="connsiteX11" fmla="*/ 6247233 w 6247233"/>
              <a:gd name="connsiteY11" fmla="*/ 584775 h 1754326"/>
              <a:gd name="connsiteX12" fmla="*/ 6247233 w 6247233"/>
              <a:gd name="connsiteY12" fmla="*/ 1152007 h 1754326"/>
              <a:gd name="connsiteX13" fmla="*/ 6247233 w 6247233"/>
              <a:gd name="connsiteY13" fmla="*/ 1754326 h 1754326"/>
              <a:gd name="connsiteX14" fmla="*/ 5741775 w 6247233"/>
              <a:gd name="connsiteY14" fmla="*/ 1754326 h 1754326"/>
              <a:gd name="connsiteX15" fmla="*/ 5361262 w 6247233"/>
              <a:gd name="connsiteY15" fmla="*/ 1754326 h 1754326"/>
              <a:gd name="connsiteX16" fmla="*/ 4793332 w 6247233"/>
              <a:gd name="connsiteY16" fmla="*/ 1754326 h 1754326"/>
              <a:gd name="connsiteX17" fmla="*/ 4287874 w 6247233"/>
              <a:gd name="connsiteY17" fmla="*/ 1754326 h 1754326"/>
              <a:gd name="connsiteX18" fmla="*/ 3594999 w 6247233"/>
              <a:gd name="connsiteY18" fmla="*/ 1754326 h 1754326"/>
              <a:gd name="connsiteX19" fmla="*/ 3027068 w 6247233"/>
              <a:gd name="connsiteY19" fmla="*/ 1754326 h 1754326"/>
              <a:gd name="connsiteX20" fmla="*/ 2396666 w 6247233"/>
              <a:gd name="connsiteY20" fmla="*/ 1754326 h 1754326"/>
              <a:gd name="connsiteX21" fmla="*/ 1703791 w 6247233"/>
              <a:gd name="connsiteY21" fmla="*/ 1754326 h 1754326"/>
              <a:gd name="connsiteX22" fmla="*/ 1323278 w 6247233"/>
              <a:gd name="connsiteY22" fmla="*/ 1754326 h 1754326"/>
              <a:gd name="connsiteX23" fmla="*/ 817820 w 6247233"/>
              <a:gd name="connsiteY23" fmla="*/ 1754326 h 1754326"/>
              <a:gd name="connsiteX24" fmla="*/ 0 w 6247233"/>
              <a:gd name="connsiteY24" fmla="*/ 1754326 h 1754326"/>
              <a:gd name="connsiteX25" fmla="*/ 0 w 6247233"/>
              <a:gd name="connsiteY25" fmla="*/ 1169551 h 1754326"/>
              <a:gd name="connsiteX26" fmla="*/ 0 w 6247233"/>
              <a:gd name="connsiteY26" fmla="*/ 602319 h 1754326"/>
              <a:gd name="connsiteX27" fmla="*/ 0 w 6247233"/>
              <a:gd name="connsiteY27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47233" h="1754326" fill="none" extrusionOk="0">
                <a:moveTo>
                  <a:pt x="0" y="0"/>
                </a:moveTo>
                <a:cubicBezTo>
                  <a:pt x="165536" y="-66180"/>
                  <a:pt x="403079" y="68096"/>
                  <a:pt x="630403" y="0"/>
                </a:cubicBezTo>
                <a:cubicBezTo>
                  <a:pt x="857727" y="-68096"/>
                  <a:pt x="939034" y="38309"/>
                  <a:pt x="1135861" y="0"/>
                </a:cubicBezTo>
                <a:cubicBezTo>
                  <a:pt x="1332688" y="-38309"/>
                  <a:pt x="1477699" y="27845"/>
                  <a:pt x="1703791" y="0"/>
                </a:cubicBezTo>
                <a:cubicBezTo>
                  <a:pt x="1929883" y="-27845"/>
                  <a:pt x="2172022" y="4091"/>
                  <a:pt x="2334193" y="0"/>
                </a:cubicBezTo>
                <a:cubicBezTo>
                  <a:pt x="2496364" y="-4091"/>
                  <a:pt x="2631637" y="11497"/>
                  <a:pt x="2777179" y="0"/>
                </a:cubicBezTo>
                <a:cubicBezTo>
                  <a:pt x="2922721" y="-11497"/>
                  <a:pt x="3166210" y="34291"/>
                  <a:pt x="3345109" y="0"/>
                </a:cubicBezTo>
                <a:cubicBezTo>
                  <a:pt x="3524008" y="-34291"/>
                  <a:pt x="3822599" y="41321"/>
                  <a:pt x="3975512" y="0"/>
                </a:cubicBezTo>
                <a:cubicBezTo>
                  <a:pt x="4128425" y="-41321"/>
                  <a:pt x="4443750" y="78237"/>
                  <a:pt x="4668387" y="0"/>
                </a:cubicBezTo>
                <a:cubicBezTo>
                  <a:pt x="4893024" y="-78237"/>
                  <a:pt x="5179901" y="72843"/>
                  <a:pt x="5361262" y="0"/>
                </a:cubicBezTo>
                <a:cubicBezTo>
                  <a:pt x="5542623" y="-72843"/>
                  <a:pt x="5842041" y="11194"/>
                  <a:pt x="6247233" y="0"/>
                </a:cubicBezTo>
                <a:cubicBezTo>
                  <a:pt x="6288895" y="279623"/>
                  <a:pt x="6189412" y="363619"/>
                  <a:pt x="6247233" y="584775"/>
                </a:cubicBezTo>
                <a:cubicBezTo>
                  <a:pt x="6305054" y="805932"/>
                  <a:pt x="6241741" y="956301"/>
                  <a:pt x="6247233" y="1152007"/>
                </a:cubicBezTo>
                <a:cubicBezTo>
                  <a:pt x="6252725" y="1347713"/>
                  <a:pt x="6183095" y="1515496"/>
                  <a:pt x="6247233" y="1754326"/>
                </a:cubicBezTo>
                <a:cubicBezTo>
                  <a:pt x="6126816" y="1803016"/>
                  <a:pt x="5957683" y="1712607"/>
                  <a:pt x="5741775" y="1754326"/>
                </a:cubicBezTo>
                <a:cubicBezTo>
                  <a:pt x="5525867" y="1796045"/>
                  <a:pt x="5446618" y="1743831"/>
                  <a:pt x="5361262" y="1754326"/>
                </a:cubicBezTo>
                <a:cubicBezTo>
                  <a:pt x="5275906" y="1764821"/>
                  <a:pt x="5034428" y="1694512"/>
                  <a:pt x="4793332" y="1754326"/>
                </a:cubicBezTo>
                <a:cubicBezTo>
                  <a:pt x="4552236" y="1814140"/>
                  <a:pt x="4448732" y="1699437"/>
                  <a:pt x="4287874" y="1754326"/>
                </a:cubicBezTo>
                <a:cubicBezTo>
                  <a:pt x="4127016" y="1809215"/>
                  <a:pt x="3918006" y="1674957"/>
                  <a:pt x="3594999" y="1754326"/>
                </a:cubicBezTo>
                <a:cubicBezTo>
                  <a:pt x="3271993" y="1833695"/>
                  <a:pt x="3145654" y="1715398"/>
                  <a:pt x="3027068" y="1754326"/>
                </a:cubicBezTo>
                <a:cubicBezTo>
                  <a:pt x="2908482" y="1793254"/>
                  <a:pt x="2679282" y="1741469"/>
                  <a:pt x="2396666" y="1754326"/>
                </a:cubicBezTo>
                <a:cubicBezTo>
                  <a:pt x="2114050" y="1767183"/>
                  <a:pt x="1895205" y="1679167"/>
                  <a:pt x="1703791" y="1754326"/>
                </a:cubicBezTo>
                <a:cubicBezTo>
                  <a:pt x="1512377" y="1829485"/>
                  <a:pt x="1464051" y="1731534"/>
                  <a:pt x="1323278" y="1754326"/>
                </a:cubicBezTo>
                <a:cubicBezTo>
                  <a:pt x="1182505" y="1777118"/>
                  <a:pt x="989835" y="1715893"/>
                  <a:pt x="817820" y="1754326"/>
                </a:cubicBezTo>
                <a:cubicBezTo>
                  <a:pt x="645805" y="1792759"/>
                  <a:pt x="350019" y="1741357"/>
                  <a:pt x="0" y="1754326"/>
                </a:cubicBezTo>
                <a:cubicBezTo>
                  <a:pt x="-5502" y="1540799"/>
                  <a:pt x="55573" y="1337397"/>
                  <a:pt x="0" y="1169551"/>
                </a:cubicBezTo>
                <a:cubicBezTo>
                  <a:pt x="-55573" y="1001705"/>
                  <a:pt x="32316" y="769563"/>
                  <a:pt x="0" y="602319"/>
                </a:cubicBezTo>
                <a:cubicBezTo>
                  <a:pt x="-32316" y="435075"/>
                  <a:pt x="2854" y="222236"/>
                  <a:pt x="0" y="0"/>
                </a:cubicBezTo>
                <a:close/>
              </a:path>
              <a:path w="6247233" h="1754326" stroke="0" extrusionOk="0">
                <a:moveTo>
                  <a:pt x="0" y="0"/>
                </a:moveTo>
                <a:cubicBezTo>
                  <a:pt x="174692" y="-26435"/>
                  <a:pt x="310198" y="27871"/>
                  <a:pt x="442986" y="0"/>
                </a:cubicBezTo>
                <a:cubicBezTo>
                  <a:pt x="575774" y="-27871"/>
                  <a:pt x="684017" y="45035"/>
                  <a:pt x="823499" y="0"/>
                </a:cubicBezTo>
                <a:cubicBezTo>
                  <a:pt x="962981" y="-45035"/>
                  <a:pt x="1199459" y="515"/>
                  <a:pt x="1328957" y="0"/>
                </a:cubicBezTo>
                <a:cubicBezTo>
                  <a:pt x="1458455" y="-515"/>
                  <a:pt x="1755502" y="20967"/>
                  <a:pt x="1896887" y="0"/>
                </a:cubicBezTo>
                <a:cubicBezTo>
                  <a:pt x="2038272" y="-20967"/>
                  <a:pt x="2334579" y="11420"/>
                  <a:pt x="2527290" y="0"/>
                </a:cubicBezTo>
                <a:cubicBezTo>
                  <a:pt x="2720001" y="-11420"/>
                  <a:pt x="2785532" y="21343"/>
                  <a:pt x="2970275" y="0"/>
                </a:cubicBezTo>
                <a:cubicBezTo>
                  <a:pt x="3155018" y="-21343"/>
                  <a:pt x="3330342" y="32008"/>
                  <a:pt x="3475733" y="0"/>
                </a:cubicBezTo>
                <a:cubicBezTo>
                  <a:pt x="3621124" y="-32008"/>
                  <a:pt x="3989996" y="66888"/>
                  <a:pt x="4168608" y="0"/>
                </a:cubicBezTo>
                <a:cubicBezTo>
                  <a:pt x="4347220" y="-66888"/>
                  <a:pt x="4642294" y="36558"/>
                  <a:pt x="4799011" y="0"/>
                </a:cubicBezTo>
                <a:cubicBezTo>
                  <a:pt x="4955728" y="-36558"/>
                  <a:pt x="5090995" y="22628"/>
                  <a:pt x="5179524" y="0"/>
                </a:cubicBezTo>
                <a:cubicBezTo>
                  <a:pt x="5268053" y="-22628"/>
                  <a:pt x="5496274" y="18751"/>
                  <a:pt x="5622510" y="0"/>
                </a:cubicBezTo>
                <a:cubicBezTo>
                  <a:pt x="5748746" y="-18751"/>
                  <a:pt x="5968594" y="72663"/>
                  <a:pt x="6247233" y="0"/>
                </a:cubicBezTo>
                <a:cubicBezTo>
                  <a:pt x="6310896" y="134518"/>
                  <a:pt x="6221433" y="351569"/>
                  <a:pt x="6247233" y="602319"/>
                </a:cubicBezTo>
                <a:cubicBezTo>
                  <a:pt x="6273033" y="853069"/>
                  <a:pt x="6239742" y="948222"/>
                  <a:pt x="6247233" y="1134464"/>
                </a:cubicBezTo>
                <a:cubicBezTo>
                  <a:pt x="6254724" y="1320706"/>
                  <a:pt x="6197430" y="1450718"/>
                  <a:pt x="6247233" y="1754326"/>
                </a:cubicBezTo>
                <a:cubicBezTo>
                  <a:pt x="5957107" y="1775359"/>
                  <a:pt x="5819771" y="1689632"/>
                  <a:pt x="5616830" y="1754326"/>
                </a:cubicBezTo>
                <a:cubicBezTo>
                  <a:pt x="5413889" y="1819020"/>
                  <a:pt x="5336797" y="1746732"/>
                  <a:pt x="5173845" y="1754326"/>
                </a:cubicBezTo>
                <a:cubicBezTo>
                  <a:pt x="5010894" y="1761920"/>
                  <a:pt x="4825235" y="1697745"/>
                  <a:pt x="4605915" y="1754326"/>
                </a:cubicBezTo>
                <a:cubicBezTo>
                  <a:pt x="4386595" y="1810907"/>
                  <a:pt x="4326385" y="1725298"/>
                  <a:pt x="4225401" y="1754326"/>
                </a:cubicBezTo>
                <a:cubicBezTo>
                  <a:pt x="4124417" y="1783354"/>
                  <a:pt x="3965816" y="1731040"/>
                  <a:pt x="3844888" y="1754326"/>
                </a:cubicBezTo>
                <a:cubicBezTo>
                  <a:pt x="3723960" y="1777612"/>
                  <a:pt x="3540869" y="1748338"/>
                  <a:pt x="3276958" y="1754326"/>
                </a:cubicBezTo>
                <a:cubicBezTo>
                  <a:pt x="3013047" y="1760314"/>
                  <a:pt x="2822941" y="1691897"/>
                  <a:pt x="2646555" y="1754326"/>
                </a:cubicBezTo>
                <a:cubicBezTo>
                  <a:pt x="2470169" y="1816755"/>
                  <a:pt x="2326336" y="1740143"/>
                  <a:pt x="2078625" y="1754326"/>
                </a:cubicBezTo>
                <a:cubicBezTo>
                  <a:pt x="1830914" y="1768509"/>
                  <a:pt x="1853784" y="1727780"/>
                  <a:pt x="1635639" y="1754326"/>
                </a:cubicBezTo>
                <a:cubicBezTo>
                  <a:pt x="1417494" y="1780872"/>
                  <a:pt x="1327915" y="1744239"/>
                  <a:pt x="1130181" y="1754326"/>
                </a:cubicBezTo>
                <a:cubicBezTo>
                  <a:pt x="932447" y="1764413"/>
                  <a:pt x="821232" y="1726653"/>
                  <a:pt x="624723" y="1754326"/>
                </a:cubicBezTo>
                <a:cubicBezTo>
                  <a:pt x="428214" y="1781999"/>
                  <a:pt x="127864" y="1683353"/>
                  <a:pt x="0" y="1754326"/>
                </a:cubicBezTo>
                <a:cubicBezTo>
                  <a:pt x="-16458" y="1637166"/>
                  <a:pt x="9626" y="1476131"/>
                  <a:pt x="0" y="1222180"/>
                </a:cubicBezTo>
                <a:cubicBezTo>
                  <a:pt x="-9626" y="968229"/>
                  <a:pt x="22196" y="871330"/>
                  <a:pt x="0" y="690035"/>
                </a:cubicBezTo>
                <a:cubicBezTo>
                  <a:pt x="-22196" y="508741"/>
                  <a:pt x="75119" y="223006"/>
                  <a:pt x="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По результатам испытаний в сплаве В95 после естественного старения наблюдается снижение микротвердости с 125 </a:t>
            </a:r>
            <a:r>
              <a:rPr lang="en-US" dirty="0"/>
              <a:t>HV</a:t>
            </a:r>
            <a:r>
              <a:rPr lang="ru-RU" dirty="0"/>
              <a:t> до 90</a:t>
            </a:r>
            <a:r>
              <a:rPr lang="en-US" dirty="0"/>
              <a:t> HV</a:t>
            </a:r>
            <a:r>
              <a:rPr lang="ru-RU" dirty="0"/>
              <a:t>.</a:t>
            </a:r>
            <a:endParaRPr lang="ru-RU" dirty="0">
              <a:highlight>
                <a:srgbClr val="D1DDD2"/>
              </a:highligh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Для композиции В95+</a:t>
            </a:r>
            <a:r>
              <a:rPr lang="en-US" dirty="0"/>
              <a:t>10%SiC</a:t>
            </a:r>
            <a:r>
              <a:rPr lang="ru-RU" dirty="0"/>
              <a:t> напротив наблюдается увеличение микротвердости после естественного старения с 140 </a:t>
            </a:r>
            <a:r>
              <a:rPr lang="en-US" dirty="0"/>
              <a:t>HV</a:t>
            </a:r>
            <a:r>
              <a:rPr lang="ru-RU" dirty="0"/>
              <a:t> до 160</a:t>
            </a:r>
            <a:r>
              <a:rPr lang="en-US" dirty="0"/>
              <a:t> HV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38099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Уголки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5070</TotalTime>
  <Words>629</Words>
  <Application>Microsoft Office PowerPoint</Application>
  <PresentationFormat>Широкоэкранный</PresentationFormat>
  <Paragraphs>236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Franklin Gothic Book</vt:lpstr>
      <vt:lpstr>Times New Roman</vt:lpstr>
      <vt:lpstr>Wingdings</vt:lpstr>
      <vt:lpstr>Уголки</vt:lpstr>
      <vt:lpstr>Презентация PowerPoint</vt:lpstr>
      <vt:lpstr>Актуальность</vt:lpstr>
      <vt:lpstr>Матрица </vt:lpstr>
      <vt:lpstr>Технологическая схема установки для синтеза КМ и совмещения компонентов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алюмоматричной композиции с внедрением дисперсных частиц графита</dc:title>
  <dc:creator>Владислав Михлик</dc:creator>
  <cp:lastModifiedBy>Mike</cp:lastModifiedBy>
  <cp:revision>254</cp:revision>
  <dcterms:created xsi:type="dcterms:W3CDTF">2023-04-03T12:26:46Z</dcterms:created>
  <dcterms:modified xsi:type="dcterms:W3CDTF">2026-05-23T16:28:18Z</dcterms:modified>
</cp:coreProperties>
</file>