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7" r:id="rId6"/>
    <p:sldId id="273" r:id="rId7"/>
    <p:sldId id="269" r:id="rId8"/>
  </p:sldIdLst>
  <p:sldSz cx="18288000" cy="10287000"/>
  <p:notesSz cx="6858000" cy="9144000"/>
  <p:embeddedFontLst>
    <p:embeddedFont>
      <p:font typeface="Norwester" pitchFamily="2" charset="0"/>
      <p:regular r:id="rId9"/>
    </p:embeddedFont>
    <p:embeddedFont>
      <p:font typeface="Poppins" panose="020B0502040504020204" pitchFamily="34" charset="0"/>
      <p:regular r:id="rId10"/>
    </p:embeddedFont>
    <p:embeddedFont>
      <p:font typeface="Poppins Bold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font" Target="fonts/font3.fntdata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font" Target="fonts/font2.fntdata" /><Relationship Id="rId4" Type="http://schemas.openxmlformats.org/officeDocument/2006/relationships/slide" Target="slides/slide3.xml" /><Relationship Id="rId9" Type="http://schemas.openxmlformats.org/officeDocument/2006/relationships/font" Target="fonts/font1.fntdata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720435" y="8430402"/>
            <a:ext cx="4368510" cy="28555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708"/>
              </a:lnSpc>
            </a:pPr>
            <a:r>
              <a:rPr lang="mul" sz="2400" dirty="0">
                <a:latin typeface="Poppins"/>
                <a:ea typeface="Poppins"/>
                <a:cs typeface="Poppins"/>
                <a:sym typeface="Poppins"/>
              </a:rPr>
              <a:t>Россия,г.Ялта,</a:t>
            </a:r>
            <a:r>
              <a:rPr lang="LID4096" sz="24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latin typeface="Poppins"/>
                <a:ea typeface="Poppins"/>
                <a:cs typeface="Poppins"/>
                <a:sym typeface="Poppins"/>
              </a:rPr>
              <a:t>2026г</a:t>
            </a:r>
            <a:endParaRPr lang="en-US" sz="24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863109" y="6880247"/>
            <a:ext cx="6147144" cy="2378053"/>
          </a:xfrm>
          <a:custGeom>
            <a:avLst/>
            <a:gdLst/>
            <a:ahLst/>
            <a:cxnLst/>
            <a:rect l="l" t="t" r="r" b="b"/>
            <a:pathLst>
              <a:path w="1225115" h="122801">
                <a:moveTo>
                  <a:pt x="18308" y="0"/>
                </a:moveTo>
                <a:lnTo>
                  <a:pt x="1206807" y="0"/>
                </a:lnTo>
                <a:cubicBezTo>
                  <a:pt x="1211663" y="0"/>
                  <a:pt x="1216319" y="1929"/>
                  <a:pt x="1219753" y="5362"/>
                </a:cubicBezTo>
                <a:cubicBezTo>
                  <a:pt x="1223186" y="8796"/>
                  <a:pt x="1225115" y="13452"/>
                  <a:pt x="1225115" y="18308"/>
                </a:cubicBezTo>
                <a:lnTo>
                  <a:pt x="1225115" y="104493"/>
                </a:lnTo>
                <a:cubicBezTo>
                  <a:pt x="1225115" y="109349"/>
                  <a:pt x="1223186" y="114005"/>
                  <a:pt x="1219753" y="117439"/>
                </a:cubicBezTo>
                <a:cubicBezTo>
                  <a:pt x="1216319" y="120872"/>
                  <a:pt x="1211663" y="122801"/>
                  <a:pt x="1206807" y="122801"/>
                </a:cubicBezTo>
                <a:lnTo>
                  <a:pt x="18308" y="122801"/>
                </a:lnTo>
                <a:cubicBezTo>
                  <a:pt x="13452" y="122801"/>
                  <a:pt x="8796" y="120872"/>
                  <a:pt x="5362" y="117439"/>
                </a:cubicBezTo>
                <a:cubicBezTo>
                  <a:pt x="1929" y="114005"/>
                  <a:pt x="0" y="109349"/>
                  <a:pt x="0" y="104493"/>
                </a:cubicBezTo>
                <a:lnTo>
                  <a:pt x="0" y="18308"/>
                </a:lnTo>
                <a:cubicBezTo>
                  <a:pt x="0" y="13452"/>
                  <a:pt x="1929" y="8796"/>
                  <a:pt x="5362" y="5362"/>
                </a:cubicBezTo>
                <a:cubicBezTo>
                  <a:pt x="8796" y="1929"/>
                  <a:pt x="13452" y="0"/>
                  <a:pt x="18308" y="0"/>
                </a:cubicBezTo>
                <a:close/>
              </a:path>
            </a:pathLst>
          </a:custGeom>
          <a:ln w="19050" cap="sq">
            <a:solidFill>
              <a:srgbClr val="1C00FF"/>
            </a:solidFill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2207624" y="2092842"/>
            <a:ext cx="15051677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Управление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технологическим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процессом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в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аддитивном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производстве</a:t>
            </a:r>
            <a:endParaRPr lang="en-US" sz="8400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07624" y="6307398"/>
            <a:ext cx="8863592" cy="572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38"/>
              </a:lnSpc>
            </a:pP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Адаптивная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система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контроля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качества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снижает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брак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повышает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прочность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изгиб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3-5%</a:t>
            </a:r>
            <a:endParaRPr lang="en-US" sz="28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98172" y="910654"/>
            <a:ext cx="15671720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8"/>
              </a:lnSpc>
            </a:pP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Международная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научно-практическая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конференция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“Материаловедение,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формообразующие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технологии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оборудование”</a:t>
            </a:r>
            <a:endParaRPr lang="en-US" sz="24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433EA5-3695-BB44-982F-4418852EBB2D}"/>
              </a:ext>
            </a:extLst>
          </p:cNvPr>
          <p:cNvSpPr txBox="1"/>
          <p:nvPr/>
        </p:nvSpPr>
        <p:spPr>
          <a:xfrm>
            <a:off x="12160127" y="6880247"/>
            <a:ext cx="58501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mul" sz="2800" dirty="0"/>
              <a:t>Авторы:</a:t>
            </a:r>
            <a:endParaRPr lang="LID4096" sz="2800" dirty="0"/>
          </a:p>
          <a:p>
            <a:pPr algn="l"/>
            <a:r>
              <a:rPr lang="mul" sz="2800" dirty="0"/>
              <a:t>Преображенский</a:t>
            </a:r>
            <a:r>
              <a:rPr lang="LID4096" sz="2800" dirty="0"/>
              <a:t> </a:t>
            </a:r>
            <a:r>
              <a:rPr lang="mul" sz="2800" dirty="0"/>
              <a:t>Андрей</a:t>
            </a:r>
            <a:r>
              <a:rPr lang="LID4096" sz="2800" dirty="0"/>
              <a:t> </a:t>
            </a:r>
            <a:r>
              <a:rPr lang="mul" sz="2800" dirty="0"/>
              <a:t>Петрович</a:t>
            </a:r>
            <a:endParaRPr lang="LID4096" sz="2800" dirty="0"/>
          </a:p>
          <a:p>
            <a:pPr algn="l"/>
            <a:r>
              <a:rPr lang="mul" sz="2800" dirty="0"/>
              <a:t>Прищеп</a:t>
            </a:r>
            <a:r>
              <a:rPr lang="LID4096" sz="2800" dirty="0"/>
              <a:t> </a:t>
            </a:r>
            <a:r>
              <a:rPr lang="mul" sz="2800" dirty="0"/>
              <a:t>Эвелина</a:t>
            </a:r>
            <a:r>
              <a:rPr lang="LID4096" sz="2800" dirty="0"/>
              <a:t> </a:t>
            </a:r>
            <a:r>
              <a:rPr lang="mul" sz="2800" dirty="0"/>
              <a:t>Михайловна</a:t>
            </a:r>
            <a:endParaRPr lang="LID4096" sz="2800" dirty="0"/>
          </a:p>
          <a:p>
            <a:pPr algn="l"/>
            <a:r>
              <a:rPr lang="mul" sz="2800" dirty="0"/>
              <a:t>Аветисян</a:t>
            </a:r>
            <a:r>
              <a:rPr lang="LID4096" sz="2800" dirty="0"/>
              <a:t> </a:t>
            </a:r>
            <a:r>
              <a:rPr lang="mul" sz="2800" dirty="0"/>
              <a:t>Татьяна</a:t>
            </a:r>
            <a:r>
              <a:rPr lang="LID4096" sz="2800" dirty="0"/>
              <a:t> </a:t>
            </a:r>
            <a:r>
              <a:rPr lang="mul" sz="2800" dirty="0"/>
              <a:t>Владимировна</a:t>
            </a:r>
            <a:endParaRPr lang="LID4096" sz="2800" dirty="0"/>
          </a:p>
          <a:p>
            <a:pPr algn="l"/>
            <a:r>
              <a:rPr lang="mul" sz="2800" dirty="0"/>
              <a:t>Преображенский</a:t>
            </a:r>
            <a:r>
              <a:rPr lang="LID4096" sz="2800" dirty="0"/>
              <a:t> </a:t>
            </a:r>
            <a:r>
              <a:rPr lang="mul" sz="2800" dirty="0"/>
              <a:t>Юрий</a:t>
            </a:r>
            <a:r>
              <a:rPr lang="LID4096" sz="2800" dirty="0"/>
              <a:t> </a:t>
            </a:r>
            <a:r>
              <a:rPr lang="mul" sz="2800" dirty="0"/>
              <a:t>Петрович</a:t>
            </a:r>
            <a:endParaRPr lang="LID4096" sz="2800" dirty="0"/>
          </a:p>
          <a:p>
            <a:pPr algn="l"/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004856" y="6864201"/>
            <a:ext cx="4385073" cy="466260"/>
            <a:chOff x="0" y="0"/>
            <a:chExt cx="1154916" cy="122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4916" cy="122801"/>
            </a:xfrm>
            <a:custGeom>
              <a:avLst/>
              <a:gdLst/>
              <a:ahLst/>
              <a:cxnLst/>
              <a:rect l="l" t="t" r="r" b="b"/>
              <a:pathLst>
                <a:path w="1154916" h="122801">
                  <a:moveTo>
                    <a:pt x="19421" y="0"/>
                  </a:moveTo>
                  <a:lnTo>
                    <a:pt x="1135496" y="0"/>
                  </a:lnTo>
                  <a:cubicBezTo>
                    <a:pt x="1140646" y="0"/>
                    <a:pt x="1145586" y="2046"/>
                    <a:pt x="1149228" y="5688"/>
                  </a:cubicBezTo>
                  <a:cubicBezTo>
                    <a:pt x="1152870" y="9330"/>
                    <a:pt x="1154916" y="14270"/>
                    <a:pt x="1154916" y="19421"/>
                  </a:cubicBezTo>
                  <a:lnTo>
                    <a:pt x="1154916" y="103380"/>
                  </a:lnTo>
                  <a:cubicBezTo>
                    <a:pt x="1154916" y="114106"/>
                    <a:pt x="1146221" y="122801"/>
                    <a:pt x="1135496" y="122801"/>
                  </a:cubicBezTo>
                  <a:lnTo>
                    <a:pt x="19421" y="122801"/>
                  </a:lnTo>
                  <a:cubicBezTo>
                    <a:pt x="8695" y="122801"/>
                    <a:pt x="0" y="114106"/>
                    <a:pt x="0" y="103380"/>
                  </a:cubicBezTo>
                  <a:lnTo>
                    <a:pt x="0" y="19421"/>
                  </a:lnTo>
                  <a:cubicBezTo>
                    <a:pt x="0" y="8695"/>
                    <a:pt x="8695" y="0"/>
                    <a:pt x="19421" y="0"/>
                  </a:cubicBezTo>
                  <a:close/>
                </a:path>
              </a:pathLst>
            </a:custGeom>
            <a:ln w="19050" cap="sq">
              <a:solidFill>
                <a:srgbClr val="1C00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54916" cy="160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220">
                  <a:solidFill>
                    <a:srgbClr val="1C00FF"/>
                  </a:solidFill>
                  <a:latin typeface="Poppins"/>
                  <a:ea typeface="Poppins"/>
                  <a:cs typeface="Poppins"/>
                  <a:sym typeface="Poppins"/>
                </a:rPr>
                <a:t>&gt;&gt;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52317" y="784198"/>
            <a:ext cx="6856307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15"/>
              </a:lnSpc>
            </a:pP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Почему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управление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критично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для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3D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–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печати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сложных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деталей</a:t>
            </a:r>
            <a:endParaRPr lang="en-US" sz="5199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52317" y="4014959"/>
            <a:ext cx="7191546" cy="2352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Для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авиации,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космоса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обороны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важны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прочность,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малый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вес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воспроизводимость.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реальном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производстве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действуют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случайные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факторы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разброс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свойств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материала.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Даже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параметры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допуске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гарантируют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годное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тзделие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без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контроля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</a:t>
            </a:r>
            <a:r>
              <a:rPr lang="LID4096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8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контуре.</a:t>
            </a:r>
            <a:endParaRPr lang="en-US" sz="28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508625" y="-2301902"/>
            <a:ext cx="3086100" cy="30861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ln w="180975" cap="rnd">
              <a:solidFill>
                <a:srgbClr val="1C00FF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236346" y="9542327"/>
            <a:ext cx="3086100" cy="30861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solidFill>
              <a:srgbClr val="1C00FF"/>
            </a:solidFill>
            <a:ln cap="rnd">
              <a:noFill/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652317" y="8156215"/>
            <a:ext cx="968452" cy="339980"/>
            <a:chOff x="0" y="0"/>
            <a:chExt cx="1291270" cy="453307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0"/>
              <a:ext cx="86466" cy="86466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0" y="183421"/>
              <a:ext cx="86466" cy="86466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301201" y="0"/>
              <a:ext cx="86466" cy="86466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301201" y="183421"/>
              <a:ext cx="86466" cy="86466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602402" y="0"/>
              <a:ext cx="86466" cy="86466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602402" y="183421"/>
              <a:ext cx="86466" cy="86466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903603" y="0"/>
              <a:ext cx="86466" cy="86466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903603" y="183421"/>
              <a:ext cx="86466" cy="86466"/>
              <a:chOff x="0" y="0"/>
              <a:chExt cx="812800" cy="8128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1204804" y="0"/>
              <a:ext cx="86466" cy="86466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204804" y="183421"/>
              <a:ext cx="86466" cy="86466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0" y="366841"/>
              <a:ext cx="86466" cy="86466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301201" y="366841"/>
              <a:ext cx="86466" cy="86466"/>
              <a:chOff x="0" y="0"/>
              <a:chExt cx="812800" cy="81280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>
              <a:off x="602402" y="366841"/>
              <a:ext cx="86466" cy="86466"/>
              <a:chOff x="0" y="0"/>
              <a:chExt cx="812800" cy="81280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4" name="TextBox 10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903603" y="366841"/>
              <a:ext cx="86466" cy="86466"/>
              <a:chOff x="0" y="0"/>
              <a:chExt cx="812800" cy="81280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7" name="TextBox 10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1204804" y="366841"/>
              <a:ext cx="86466" cy="86466"/>
              <a:chOff x="0" y="0"/>
              <a:chExt cx="812800" cy="8128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10" name="TextBox 1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F1CAC307-0F79-E37E-C04B-8A5692A95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/>
          <a:stretch/>
        </p:blipFill>
        <p:spPr>
          <a:xfrm>
            <a:off x="1596986" y="870166"/>
            <a:ext cx="6606983" cy="81280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7508625" y="-2301902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ln w="180975" cap="rnd">
              <a:solidFill>
                <a:srgbClr val="1C00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236346" y="9542327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solidFill>
              <a:srgbClr val="1C00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7077" y="456692"/>
            <a:ext cx="16473845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15"/>
              </a:lnSpc>
            </a:pP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Основные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этапы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проведения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контроля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для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аддитивного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производства</a:t>
            </a:r>
            <a:endParaRPr lang="en-US" sz="5199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6598942" y="1386053"/>
            <a:ext cx="968452" cy="339980"/>
            <a:chOff x="0" y="0"/>
            <a:chExt cx="1291270" cy="45330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6466" cy="86466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183421"/>
              <a:ext cx="86466" cy="8646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01201" y="0"/>
              <a:ext cx="86466" cy="8646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01201" y="183421"/>
              <a:ext cx="86466" cy="86466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602402" y="0"/>
              <a:ext cx="86466" cy="8646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602402" y="183421"/>
              <a:ext cx="86466" cy="86466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903603" y="0"/>
              <a:ext cx="86466" cy="86466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903603" y="183421"/>
              <a:ext cx="86466" cy="86466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204804" y="0"/>
              <a:ext cx="86466" cy="86466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204804" y="183421"/>
              <a:ext cx="86466" cy="86466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366841"/>
              <a:ext cx="86466" cy="86466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301201" y="366841"/>
              <a:ext cx="86466" cy="86466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602402" y="366841"/>
              <a:ext cx="86466" cy="86466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903603" y="366841"/>
              <a:ext cx="86466" cy="86466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1204804" y="366841"/>
              <a:ext cx="86466" cy="86466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</p:grpSp>
      <p:grpSp>
        <p:nvGrpSpPr>
          <p:cNvPr id="64" name="Group 64"/>
          <p:cNvGrpSpPr/>
          <p:nvPr/>
        </p:nvGrpSpPr>
        <p:grpSpPr>
          <a:xfrm>
            <a:off x="16540172" y="8622130"/>
            <a:ext cx="968452" cy="339980"/>
            <a:chOff x="0" y="0"/>
            <a:chExt cx="1291270" cy="453307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86466" cy="86466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>
              <a:off x="0" y="183421"/>
              <a:ext cx="86466" cy="86466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0" name="TextBox 7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301201" y="0"/>
              <a:ext cx="86466" cy="86466"/>
              <a:chOff x="0" y="0"/>
              <a:chExt cx="812800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3" name="TextBox 7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301201" y="183421"/>
              <a:ext cx="86466" cy="86466"/>
              <a:chOff x="0" y="0"/>
              <a:chExt cx="812800" cy="8128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6" name="TextBox 7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602402" y="0"/>
              <a:ext cx="86466" cy="86466"/>
              <a:chOff x="0" y="0"/>
              <a:chExt cx="812800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602402" y="183421"/>
              <a:ext cx="86466" cy="86466"/>
              <a:chOff x="0" y="0"/>
              <a:chExt cx="812800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2" name="TextBox 8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903603" y="0"/>
              <a:ext cx="86466" cy="86466"/>
              <a:chOff x="0" y="0"/>
              <a:chExt cx="812800" cy="8128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5" name="TextBox 8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>
              <a:off x="903603" y="183421"/>
              <a:ext cx="86466" cy="86466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8" name="TextBox 8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204804" y="0"/>
              <a:ext cx="86466" cy="86466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1204804" y="183421"/>
              <a:ext cx="86466" cy="86466"/>
              <a:chOff x="0" y="0"/>
              <a:chExt cx="812800" cy="81280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4" name="TextBox 9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0" y="366841"/>
              <a:ext cx="86466" cy="86466"/>
              <a:chOff x="0" y="0"/>
              <a:chExt cx="812800" cy="81280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7" name="TextBox 9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301201" y="366841"/>
              <a:ext cx="86466" cy="86466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0" name="TextBox 10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602402" y="366841"/>
              <a:ext cx="86466" cy="86466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3" name="TextBox 10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903603" y="366841"/>
              <a:ext cx="86466" cy="86466"/>
              <a:chOff x="0" y="0"/>
              <a:chExt cx="812800" cy="81280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6" name="TextBox 10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1204804" y="366841"/>
              <a:ext cx="86466" cy="86466"/>
              <a:chOff x="0" y="0"/>
              <a:chExt cx="812800" cy="812800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9" name="TextBox 10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</p:grpSp>
      <p:pic>
        <p:nvPicPr>
          <p:cNvPr id="112" name="Рисунок 111" descr="Изображение выглядит как текст, диаграмма, План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55547DA6-0434-F34E-FE0B-BE7B3B1E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/>
          <a:stretch/>
        </p:blipFill>
        <p:spPr bwMode="auto">
          <a:xfrm>
            <a:off x="3647619" y="1892983"/>
            <a:ext cx="12032919" cy="84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08625" y="-2301902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ln w="180975" cap="rnd">
              <a:solidFill>
                <a:srgbClr val="1C00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236346" y="9542327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5225" y="0"/>
                  </a:moveTo>
                  <a:lnTo>
                    <a:pt x="747575" y="0"/>
                  </a:lnTo>
                  <a:cubicBezTo>
                    <a:pt x="783598" y="0"/>
                    <a:pt x="812800" y="29202"/>
                    <a:pt x="812800" y="65225"/>
                  </a:cubicBezTo>
                  <a:lnTo>
                    <a:pt x="812800" y="747575"/>
                  </a:lnTo>
                  <a:cubicBezTo>
                    <a:pt x="812800" y="783598"/>
                    <a:pt x="783598" y="812800"/>
                    <a:pt x="747575" y="812800"/>
                  </a:cubicBezTo>
                  <a:lnTo>
                    <a:pt x="65225" y="812800"/>
                  </a:lnTo>
                  <a:cubicBezTo>
                    <a:pt x="29202" y="812800"/>
                    <a:pt x="0" y="783598"/>
                    <a:pt x="0" y="747575"/>
                  </a:cubicBezTo>
                  <a:lnTo>
                    <a:pt x="0" y="65225"/>
                  </a:lnTo>
                  <a:cubicBezTo>
                    <a:pt x="0" y="29202"/>
                    <a:pt x="29202" y="0"/>
                    <a:pt x="65225" y="0"/>
                  </a:cubicBezTo>
                  <a:close/>
                </a:path>
              </a:pathLst>
            </a:custGeom>
            <a:solidFill>
              <a:srgbClr val="1C00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88575" y="587829"/>
            <a:ext cx="17216099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15"/>
              </a:lnSpc>
            </a:pP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Матрица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согласования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важности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критериев</a:t>
            </a:r>
            <a:endParaRPr lang="en-US" sz="5199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6689" y="2339627"/>
            <a:ext cx="6574344" cy="6367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482" lvl="1" indent="-213741" algn="l">
              <a:lnSpc>
                <a:spcPts val="2593"/>
              </a:lnSpc>
              <a:buFont typeface="Arial"/>
              <a:buChar char="•"/>
            </a:pP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Центральная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матрица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фиксирует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попарные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оценки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важности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критериев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качества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выборе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режимов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3D-печати.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ней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оценивают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согласованность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экспертных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сравнений,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находят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противоречия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решают,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пригодна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ли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матрица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для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расчета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весов.</a:t>
            </a:r>
            <a:endParaRPr lang="LID4096" sz="32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13741" lvl="1" algn="l">
              <a:lnSpc>
                <a:spcPts val="2593"/>
              </a:lnSpc>
            </a:pPr>
            <a:endParaRPr lang="LID4096" sz="32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27482" lvl="1" indent="-213741" algn="l">
              <a:lnSpc>
                <a:spcPts val="2593"/>
              </a:lnSpc>
              <a:buFont typeface="Arial"/>
              <a:buChar char="•"/>
            </a:pP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Если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элементы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матрицы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противоречат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друг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другу,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весовые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коэффициенты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теряют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устойчивость;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такие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зоны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сигнализируют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о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необходимости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уточнить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экспертные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суждения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перед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дальнейшими</a:t>
            </a:r>
            <a:r>
              <a:rPr lang="LID4096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2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вычислениями.</a:t>
            </a:r>
            <a:endParaRPr lang="en-US" sz="32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37287" y="9522732"/>
            <a:ext cx="15413425" cy="2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08"/>
              </a:lnSpc>
            </a:pP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Процедура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попарныхсравнений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экспертов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при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формировании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многокритериальной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модели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режимов</a:t>
            </a:r>
            <a:r>
              <a:rPr lang="LID4096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2400" dirty="0">
                <a:solidFill>
                  <a:srgbClr val="1C00FF"/>
                </a:solidFill>
                <a:latin typeface="Poppins"/>
                <a:ea typeface="Poppins"/>
                <a:cs typeface="Poppins"/>
                <a:sym typeface="Poppins"/>
              </a:rPr>
              <a:t>печати.</a:t>
            </a:r>
            <a:endParaRPr lang="en-US" sz="2400" dirty="0">
              <a:solidFill>
                <a:srgbClr val="1C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7BA9BAAE-BE92-BA9F-BA02-D46DB8799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725708"/>
              </p:ext>
            </p:extLst>
          </p:nvPr>
        </p:nvGraphicFramePr>
        <p:xfrm>
          <a:off x="6979961" y="1217012"/>
          <a:ext cx="10528664" cy="8180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4332">
                  <a:extLst>
                    <a:ext uri="{9D8B030D-6E8A-4147-A177-3AD203B41FA5}">
                      <a16:colId xmlns:a16="http://schemas.microsoft.com/office/drawing/2014/main" val="1279952107"/>
                    </a:ext>
                  </a:extLst>
                </a:gridCol>
                <a:gridCol w="5264332">
                  <a:extLst>
                    <a:ext uri="{9D8B030D-6E8A-4147-A177-3AD203B41FA5}">
                      <a16:colId xmlns:a16="http://schemas.microsoft.com/office/drawing/2014/main" val="3809917835"/>
                    </a:ext>
                  </a:extLst>
                </a:gridCol>
              </a:tblGrid>
              <a:tr h="212211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Значение</a:t>
                      </a:r>
                    </a:p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оценки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Соответствующая степень влияния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0485836"/>
                  </a:ext>
                </a:extLst>
              </a:tr>
              <a:tr h="1001255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1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2800" kern="50" dirty="0">
                          <a:effectLst/>
                        </a:rPr>
                        <a:t>Наличие равноценности по влиянию</a:t>
                      </a:r>
                      <a:endParaRPr lang="ru-RU" sz="28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5320727"/>
                  </a:ext>
                </a:extLst>
              </a:tr>
              <a:tr h="1001255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3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2800" kern="50" dirty="0">
                          <a:effectLst/>
                        </a:rPr>
                        <a:t>Наличие определенного преимущества</a:t>
                      </a:r>
                      <a:endParaRPr lang="ru-RU" sz="28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41013"/>
                  </a:ext>
                </a:extLst>
              </a:tr>
              <a:tr h="1001255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5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2800" kern="50" dirty="0">
                          <a:effectLst/>
                        </a:rPr>
                        <a:t>Наличие сильного преимущества</a:t>
                      </a:r>
                      <a:endParaRPr lang="ru-RU" sz="28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1955464"/>
                  </a:ext>
                </a:extLst>
              </a:tr>
              <a:tr h="1001255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7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2800" kern="50" dirty="0">
                          <a:effectLst/>
                        </a:rPr>
                        <a:t>Наличие очень сильного преимущества</a:t>
                      </a:r>
                      <a:endParaRPr lang="ru-RU" sz="28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9169467"/>
                  </a:ext>
                </a:extLst>
              </a:tr>
              <a:tr h="1001255">
                <a:tc>
                  <a:txBody>
                    <a:bodyPr/>
                    <a:lstStyle/>
                    <a:p>
                      <a:pPr indent="396240"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3200" kern="50" dirty="0">
                          <a:effectLst/>
                        </a:rPr>
                        <a:t>9</a:t>
                      </a:r>
                      <a:endParaRPr lang="ru-RU" sz="32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x-none" sz="2800" kern="50" dirty="0">
                          <a:effectLst/>
                        </a:rPr>
                        <a:t>Наличие наивысшего преимущества</a:t>
                      </a:r>
                      <a:endParaRPr lang="ru-RU" sz="2800" kern="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HG Mincho Light J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857656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95385" y="-2620663"/>
            <a:ext cx="6702049" cy="6702049"/>
            <a:chOff x="0" y="0"/>
            <a:chExt cx="1765149" cy="17651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5149" cy="1765149"/>
            </a:xfrm>
            <a:custGeom>
              <a:avLst/>
              <a:gdLst/>
              <a:ahLst/>
              <a:cxnLst/>
              <a:rect l="l" t="t" r="r" b="b"/>
              <a:pathLst>
                <a:path w="1765149" h="1765149">
                  <a:moveTo>
                    <a:pt x="30034" y="0"/>
                  </a:moveTo>
                  <a:lnTo>
                    <a:pt x="1735115" y="0"/>
                  </a:lnTo>
                  <a:cubicBezTo>
                    <a:pt x="1751702" y="0"/>
                    <a:pt x="1765149" y="13447"/>
                    <a:pt x="1765149" y="30034"/>
                  </a:cubicBezTo>
                  <a:lnTo>
                    <a:pt x="1765149" y="1735115"/>
                  </a:lnTo>
                  <a:cubicBezTo>
                    <a:pt x="1765149" y="1751702"/>
                    <a:pt x="1751702" y="1765149"/>
                    <a:pt x="1735115" y="1765149"/>
                  </a:cubicBezTo>
                  <a:lnTo>
                    <a:pt x="30034" y="1765149"/>
                  </a:lnTo>
                  <a:cubicBezTo>
                    <a:pt x="13447" y="1765149"/>
                    <a:pt x="0" y="1751702"/>
                    <a:pt x="0" y="1735115"/>
                  </a:cubicBezTo>
                  <a:lnTo>
                    <a:pt x="0" y="30034"/>
                  </a:lnTo>
                  <a:cubicBezTo>
                    <a:pt x="0" y="13447"/>
                    <a:pt x="13447" y="0"/>
                    <a:pt x="30034" y="0"/>
                  </a:cubicBezTo>
                  <a:close/>
                </a:path>
              </a:pathLst>
            </a:custGeom>
            <a:ln w="180975" cap="rnd">
              <a:solidFill>
                <a:srgbClr val="1C00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65149" cy="1803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7120" y="6500470"/>
            <a:ext cx="6944783" cy="6944783"/>
            <a:chOff x="0" y="0"/>
            <a:chExt cx="1829079" cy="1829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9079" cy="1829079"/>
            </a:xfrm>
            <a:custGeom>
              <a:avLst/>
              <a:gdLst/>
              <a:ahLst/>
              <a:cxnLst/>
              <a:rect l="l" t="t" r="r" b="b"/>
              <a:pathLst>
                <a:path w="1829079" h="1829079">
                  <a:moveTo>
                    <a:pt x="28984" y="0"/>
                  </a:moveTo>
                  <a:lnTo>
                    <a:pt x="1800094" y="0"/>
                  </a:lnTo>
                  <a:cubicBezTo>
                    <a:pt x="1816102" y="0"/>
                    <a:pt x="1829079" y="12977"/>
                    <a:pt x="1829079" y="28984"/>
                  </a:cubicBezTo>
                  <a:lnTo>
                    <a:pt x="1829079" y="1800094"/>
                  </a:lnTo>
                  <a:cubicBezTo>
                    <a:pt x="1829079" y="1816102"/>
                    <a:pt x="1816102" y="1829079"/>
                    <a:pt x="1800094" y="1829079"/>
                  </a:cubicBezTo>
                  <a:lnTo>
                    <a:pt x="28984" y="1829079"/>
                  </a:lnTo>
                  <a:cubicBezTo>
                    <a:pt x="12977" y="1829079"/>
                    <a:pt x="0" y="1816102"/>
                    <a:pt x="0" y="1800094"/>
                  </a:cubicBezTo>
                  <a:lnTo>
                    <a:pt x="0" y="28984"/>
                  </a:lnTo>
                  <a:cubicBezTo>
                    <a:pt x="0" y="12977"/>
                    <a:pt x="12977" y="0"/>
                    <a:pt x="28984" y="0"/>
                  </a:cubicBezTo>
                  <a:close/>
                </a:path>
              </a:pathLst>
            </a:custGeom>
            <a:solidFill>
              <a:srgbClr val="1C00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29079" cy="1867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3114" y="404949"/>
            <a:ext cx="893358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15"/>
              </a:lnSpc>
            </a:pP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Практический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кейс: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3D-печать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ABS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на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Picasso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3D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Designer</a:t>
            </a:r>
            <a:r>
              <a:rPr lang="LID4096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5199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X</a:t>
            </a:r>
            <a:endParaRPr lang="en-US" sz="5199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3114" y="2772045"/>
            <a:ext cx="7096646" cy="4025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93"/>
              </a:lnSpc>
            </a:pPr>
            <a:r>
              <a:rPr lang="ru-RU" sz="2800" dirty="0">
                <a:solidFill>
                  <a:schemeClr val="tx2"/>
                </a:solidFill>
              </a:rPr>
              <a:t>Испытания выполнены на </a:t>
            </a:r>
            <a:r>
              <a:rPr lang="af-ZA" sz="2800" dirty="0">
                <a:solidFill>
                  <a:schemeClr val="tx2"/>
                </a:solidFill>
              </a:rPr>
              <a:t>Picasso 3D Designer X </a:t>
            </a:r>
            <a:r>
              <a:rPr lang="ru-RU" sz="2800" dirty="0">
                <a:solidFill>
                  <a:schemeClr val="tx2"/>
                </a:solidFill>
              </a:rPr>
              <a:t>с </a:t>
            </a:r>
            <a:r>
              <a:rPr lang="af-ZA" sz="2800" dirty="0">
                <a:solidFill>
                  <a:schemeClr val="tx2"/>
                </a:solidFill>
              </a:rPr>
              <a:t>ABS </a:t>
            </a:r>
            <a:r>
              <a:rPr lang="ru-RU" sz="2800" dirty="0">
                <a:solidFill>
                  <a:schemeClr val="tx2"/>
                </a:solidFill>
              </a:rPr>
              <a:t>по ГОСТ 11262–2017. Использованы сопло 0,31 мм, скорость 80 мм/с, температура экструдера 263°</a:t>
            </a:r>
            <a:r>
              <a:rPr lang="af-ZA" sz="2800" dirty="0">
                <a:solidFill>
                  <a:schemeClr val="tx2"/>
                </a:solidFill>
              </a:rPr>
              <a:t>C. </a:t>
            </a:r>
            <a:r>
              <a:rPr lang="ru-RU" sz="2800" dirty="0">
                <a:solidFill>
                  <a:schemeClr val="tx2"/>
                </a:solidFill>
              </a:rPr>
              <a:t>Исследовалось число нитей </a:t>
            </a:r>
            <a:r>
              <a:rPr lang="af-ZA" sz="2800" dirty="0">
                <a:solidFill>
                  <a:schemeClr val="tx2"/>
                </a:solidFill>
              </a:rPr>
              <a:t>k </a:t>
            </a:r>
            <a:r>
              <a:rPr lang="ru-RU" sz="2800" dirty="0">
                <a:solidFill>
                  <a:schemeClr val="tx2"/>
                </a:solidFill>
              </a:rPr>
              <a:t>на 14 партиях; в ранних партиях </a:t>
            </a:r>
            <a:r>
              <a:rPr lang="af-ZA" sz="2800" dirty="0">
                <a:solidFill>
                  <a:schemeClr val="tx2"/>
                </a:solidFill>
              </a:rPr>
              <a:t>k </a:t>
            </a:r>
            <a:r>
              <a:rPr lang="ru-RU" sz="2800" dirty="0">
                <a:solidFill>
                  <a:schemeClr val="tx2"/>
                </a:solidFill>
              </a:rPr>
              <a:t>увеличивали с 7 до 9, затем достигнуто повышение прочности.</a:t>
            </a:r>
          </a:p>
          <a:p>
            <a:pPr>
              <a:lnSpc>
                <a:spcPts val="2593"/>
              </a:lnSpc>
            </a:pPr>
            <a:r>
              <a:rPr lang="ru-RU" sz="2800" dirty="0">
                <a:solidFill>
                  <a:schemeClr val="tx2"/>
                </a:solidFill>
              </a:rPr>
              <a:t>Изменение </a:t>
            </a:r>
            <a:r>
              <a:rPr lang="af-ZA" sz="2800" dirty="0">
                <a:solidFill>
                  <a:schemeClr val="tx2"/>
                </a:solidFill>
              </a:rPr>
              <a:t>k </a:t>
            </a:r>
            <a:r>
              <a:rPr lang="ru-RU" sz="2800" dirty="0">
                <a:solidFill>
                  <a:schemeClr val="tx2"/>
                </a:solidFill>
              </a:rPr>
              <a:t>в сторону 9 сопровождалось ростом прочности при изгибе; данные серий позволили подстроить модель под реальную </a:t>
            </a:r>
            <a:r>
              <a:rPr lang="ru-RU" sz="2800" dirty="0" err="1">
                <a:solidFill>
                  <a:schemeClr val="tx2"/>
                </a:solidFill>
              </a:rPr>
              <a:t>воспроизводимость</a:t>
            </a:r>
            <a:r>
              <a:rPr lang="ru-RU" sz="2800" dirty="0">
                <a:solidFill>
                  <a:schemeClr val="tx2"/>
                </a:solidFill>
              </a:rPr>
              <a:t> процесса.</a:t>
            </a:r>
          </a:p>
          <a:p>
            <a:pPr algn="l">
              <a:lnSpc>
                <a:spcPts val="2593"/>
              </a:lnSpc>
            </a:pPr>
            <a:endParaRPr lang="en-US" sz="2800" dirty="0">
              <a:solidFill>
                <a:schemeClr val="tx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6" name="Group 56"/>
          <p:cNvGrpSpPr/>
          <p:nvPr/>
        </p:nvGrpSpPr>
        <p:grpSpPr>
          <a:xfrm>
            <a:off x="12820144" y="7030004"/>
            <a:ext cx="968452" cy="339980"/>
            <a:chOff x="0" y="0"/>
            <a:chExt cx="1291270" cy="453307"/>
          </a:xfrm>
        </p:grpSpPr>
        <p:grpSp>
          <p:nvGrpSpPr>
            <p:cNvPr id="57" name="Group 57"/>
            <p:cNvGrpSpPr/>
            <p:nvPr/>
          </p:nvGrpSpPr>
          <p:grpSpPr>
            <a:xfrm>
              <a:off x="0" y="0"/>
              <a:ext cx="86466" cy="86466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0" y="183421"/>
              <a:ext cx="86466" cy="86466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301201" y="0"/>
              <a:ext cx="86466" cy="86466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301201" y="183421"/>
              <a:ext cx="86466" cy="86466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602402" y="0"/>
              <a:ext cx="86466" cy="86466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602402" y="183421"/>
              <a:ext cx="86466" cy="86466"/>
              <a:chOff x="0" y="0"/>
              <a:chExt cx="812800" cy="8128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903603" y="0"/>
              <a:ext cx="86466" cy="86466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903603" y="183421"/>
              <a:ext cx="86466" cy="86466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1204804" y="0"/>
              <a:ext cx="86466" cy="86466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1204804" y="183421"/>
              <a:ext cx="86466" cy="86466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0" y="366841"/>
              <a:ext cx="86466" cy="86466"/>
              <a:chOff x="0" y="0"/>
              <a:chExt cx="812800" cy="8128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301201" y="366841"/>
              <a:ext cx="86466" cy="86466"/>
              <a:chOff x="0" y="0"/>
              <a:chExt cx="812800" cy="8128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602402" y="366841"/>
              <a:ext cx="86466" cy="86466"/>
              <a:chOff x="0" y="0"/>
              <a:chExt cx="812800" cy="8128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903603" y="366841"/>
              <a:ext cx="86466" cy="86466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204804" y="366841"/>
              <a:ext cx="86466" cy="86466"/>
              <a:chOff x="0" y="0"/>
              <a:chExt cx="812800" cy="81280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00FF"/>
              </a:solidFill>
            </p:spPr>
          </p:sp>
          <p:sp>
            <p:nvSpPr>
              <p:cNvPr id="101" name="TextBox 10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235" tIns="43235" rIns="43235" bIns="43235" rtlCol="0" anchor="ctr"/>
              <a:lstStyle/>
              <a:p>
                <a:pPr algn="ctr">
                  <a:lnSpc>
                    <a:spcPts val="2593"/>
                  </a:lnSpc>
                </a:pPr>
                <a:endParaRPr/>
              </a:p>
            </p:txBody>
          </p:sp>
        </p:grpSp>
      </p:grpSp>
      <p:graphicFrame>
        <p:nvGraphicFramePr>
          <p:cNvPr id="103" name="Таблица 102">
            <a:extLst>
              <a:ext uri="{FF2B5EF4-FFF2-40B4-BE49-F238E27FC236}">
                <a16:creationId xmlns:a16="http://schemas.microsoft.com/office/drawing/2014/main" id="{E1B57308-3B2E-2E17-F35D-B50742A8D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558941"/>
              </p:ext>
            </p:extLst>
          </p:nvPr>
        </p:nvGraphicFramePr>
        <p:xfrm>
          <a:off x="7820812" y="3747097"/>
          <a:ext cx="9998664" cy="5994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5461">
                  <a:extLst>
                    <a:ext uri="{9D8B030D-6E8A-4147-A177-3AD203B41FA5}">
                      <a16:colId xmlns:a16="http://schemas.microsoft.com/office/drawing/2014/main" val="2522158167"/>
                    </a:ext>
                  </a:extLst>
                </a:gridCol>
                <a:gridCol w="3405461">
                  <a:extLst>
                    <a:ext uri="{9D8B030D-6E8A-4147-A177-3AD203B41FA5}">
                      <a16:colId xmlns:a16="http://schemas.microsoft.com/office/drawing/2014/main" val="928402858"/>
                    </a:ext>
                  </a:extLst>
                </a:gridCol>
                <a:gridCol w="3187742">
                  <a:extLst>
                    <a:ext uri="{9D8B030D-6E8A-4147-A177-3AD203B41FA5}">
                      <a16:colId xmlns:a16="http://schemas.microsoft.com/office/drawing/2014/main" val="151569620"/>
                    </a:ext>
                  </a:extLst>
                </a:gridCol>
              </a:tblGrid>
              <a:tr h="675420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№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3200" dirty="0">
                          <a:effectLst/>
                        </a:rPr>
                        <a:t>партии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Предел прочности, соответствующего растяжению объекта, МПа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699548"/>
                  </a:ext>
                </a:extLst>
              </a:tr>
              <a:tr h="1431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До процесса оптимизационного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После оптимизационного процесса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0115131"/>
                  </a:ext>
                </a:extLst>
              </a:tr>
              <a:tr h="6754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1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34,712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35,325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8224428"/>
                  </a:ext>
                </a:extLst>
              </a:tr>
              <a:tr h="6754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2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34,701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35,154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8277355"/>
                  </a:ext>
                </a:extLst>
              </a:tr>
              <a:tr h="67542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3200" dirty="0">
                          <a:effectLst/>
                        </a:rPr>
                        <a:t>3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34,705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</a:pPr>
                      <a:r>
                        <a:rPr lang="ru-RU" sz="2800" dirty="0">
                          <a:effectLst/>
                        </a:rPr>
                        <a:t>35,123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7073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1551" y="1516489"/>
            <a:ext cx="14252358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Адаптивная</a:t>
            </a:r>
            <a:r>
              <a:rPr lang="LID4096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подстройка</a:t>
            </a:r>
            <a:r>
              <a:rPr lang="LID4096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модели</a:t>
            </a:r>
            <a:r>
              <a:rPr lang="LID4096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и</a:t>
            </a:r>
            <a:r>
              <a:rPr lang="LID4096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итоговый</a:t>
            </a:r>
            <a:r>
              <a:rPr lang="LID4096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FFFFFF"/>
                </a:solidFill>
                <a:latin typeface="Norwester"/>
                <a:ea typeface="Norwester"/>
                <a:cs typeface="Norwester"/>
                <a:sym typeface="Norwester"/>
              </a:rPr>
              <a:t>эффект</a:t>
            </a:r>
            <a:endParaRPr lang="LID4096" sz="8400" dirty="0">
              <a:solidFill>
                <a:srgbClr val="FFFFFF"/>
              </a:solidFill>
              <a:latin typeface="Norwester"/>
              <a:ea typeface="Norwester"/>
              <a:cs typeface="Norwester"/>
              <a:sym typeface="Norwester"/>
            </a:endParaRPr>
          </a:p>
          <a:p>
            <a:pPr algn="l">
              <a:lnSpc>
                <a:spcPts val="9072"/>
              </a:lnSpc>
            </a:pPr>
            <a:endParaRPr lang="en-US" sz="8400" dirty="0">
              <a:solidFill>
                <a:srgbClr val="FFFF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91551" y="4808441"/>
            <a:ext cx="11992483" cy="2180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1"/>
              </a:lnSpc>
            </a:pP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Адаптивная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модель,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уточняемая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экспериментальным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данным,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к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четвертой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партии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совпала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реальным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процессом.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Прогноз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по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методу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трех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сигм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показал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рост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предела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прочности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при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изгибе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на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3-5%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даже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при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неидеальном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оборудовании.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Подход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применим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для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авиации,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космоса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и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оборонной</a:t>
            </a:r>
            <a:r>
              <a:rPr lang="LID4096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mul" sz="3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промышленности.</a:t>
            </a:r>
            <a:endParaRPr lang="en-US" sz="3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15386057"/>
      </p:ext>
    </p:extLst>
  </p:cSld>
  <p:clrMapOvr>
    <a:masterClrMapping/>
  </p:clrMapOvr>
  <p:transition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77070" y="8792040"/>
            <a:ext cx="1783400" cy="466260"/>
          </a:xfrm>
          <a:custGeom>
            <a:avLst/>
            <a:gdLst/>
            <a:ahLst/>
            <a:cxnLst/>
            <a:rect l="l" t="t" r="r" b="b"/>
            <a:pathLst>
              <a:path w="469702" h="122801">
                <a:moveTo>
                  <a:pt x="47752" y="0"/>
                </a:moveTo>
                <a:lnTo>
                  <a:pt x="421950" y="0"/>
                </a:lnTo>
                <a:cubicBezTo>
                  <a:pt x="434615" y="0"/>
                  <a:pt x="446760" y="5031"/>
                  <a:pt x="455716" y="13986"/>
                </a:cubicBezTo>
                <a:cubicBezTo>
                  <a:pt x="464671" y="22942"/>
                  <a:pt x="469702" y="35087"/>
                  <a:pt x="469702" y="47752"/>
                </a:cubicBezTo>
                <a:lnTo>
                  <a:pt x="469702" y="75049"/>
                </a:lnTo>
                <a:cubicBezTo>
                  <a:pt x="469702" y="87714"/>
                  <a:pt x="464671" y="99859"/>
                  <a:pt x="455716" y="108815"/>
                </a:cubicBezTo>
                <a:cubicBezTo>
                  <a:pt x="446760" y="117770"/>
                  <a:pt x="434615" y="122801"/>
                  <a:pt x="421950" y="122801"/>
                </a:cubicBezTo>
                <a:lnTo>
                  <a:pt x="47752" y="122801"/>
                </a:lnTo>
                <a:cubicBezTo>
                  <a:pt x="35087" y="122801"/>
                  <a:pt x="22942" y="117770"/>
                  <a:pt x="13986" y="108815"/>
                </a:cubicBezTo>
                <a:cubicBezTo>
                  <a:pt x="5031" y="99859"/>
                  <a:pt x="0" y="87714"/>
                  <a:pt x="0" y="75049"/>
                </a:cubicBezTo>
                <a:lnTo>
                  <a:pt x="0" y="47752"/>
                </a:lnTo>
                <a:cubicBezTo>
                  <a:pt x="0" y="35087"/>
                  <a:pt x="5031" y="22942"/>
                  <a:pt x="13986" y="13986"/>
                </a:cubicBezTo>
                <a:cubicBezTo>
                  <a:pt x="22942" y="5031"/>
                  <a:pt x="35087" y="0"/>
                  <a:pt x="47752" y="0"/>
                </a:cubicBezTo>
                <a:close/>
              </a:path>
            </a:pathLst>
          </a:custGeom>
          <a:solidFill>
            <a:srgbClr val="1C00FF"/>
          </a:solidFill>
        </p:spPr>
      </p:sp>
      <p:grpSp>
        <p:nvGrpSpPr>
          <p:cNvPr id="5" name="Group 5"/>
          <p:cNvGrpSpPr/>
          <p:nvPr/>
        </p:nvGrpSpPr>
        <p:grpSpPr>
          <a:xfrm>
            <a:off x="12607691" y="8792040"/>
            <a:ext cx="4651609" cy="466260"/>
            <a:chOff x="0" y="0"/>
            <a:chExt cx="1225115" cy="1228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5115" cy="122801"/>
            </a:xfrm>
            <a:custGeom>
              <a:avLst/>
              <a:gdLst/>
              <a:ahLst/>
              <a:cxnLst/>
              <a:rect l="l" t="t" r="r" b="b"/>
              <a:pathLst>
                <a:path w="1225115" h="122801">
                  <a:moveTo>
                    <a:pt x="18308" y="0"/>
                  </a:moveTo>
                  <a:lnTo>
                    <a:pt x="1206807" y="0"/>
                  </a:lnTo>
                  <a:cubicBezTo>
                    <a:pt x="1211663" y="0"/>
                    <a:pt x="1216319" y="1929"/>
                    <a:pt x="1219753" y="5362"/>
                  </a:cubicBezTo>
                  <a:cubicBezTo>
                    <a:pt x="1223186" y="8796"/>
                    <a:pt x="1225115" y="13452"/>
                    <a:pt x="1225115" y="18308"/>
                  </a:cubicBezTo>
                  <a:lnTo>
                    <a:pt x="1225115" y="104493"/>
                  </a:lnTo>
                  <a:cubicBezTo>
                    <a:pt x="1225115" y="109349"/>
                    <a:pt x="1223186" y="114005"/>
                    <a:pt x="1219753" y="117439"/>
                  </a:cubicBezTo>
                  <a:cubicBezTo>
                    <a:pt x="1216319" y="120872"/>
                    <a:pt x="1211663" y="122801"/>
                    <a:pt x="1206807" y="122801"/>
                  </a:cubicBezTo>
                  <a:lnTo>
                    <a:pt x="18308" y="122801"/>
                  </a:lnTo>
                  <a:cubicBezTo>
                    <a:pt x="13452" y="122801"/>
                    <a:pt x="8796" y="120872"/>
                    <a:pt x="5362" y="117439"/>
                  </a:cubicBezTo>
                  <a:cubicBezTo>
                    <a:pt x="1929" y="114005"/>
                    <a:pt x="0" y="109349"/>
                    <a:pt x="0" y="104493"/>
                  </a:cubicBezTo>
                  <a:lnTo>
                    <a:pt x="0" y="18308"/>
                  </a:lnTo>
                  <a:cubicBezTo>
                    <a:pt x="0" y="13452"/>
                    <a:pt x="1929" y="8796"/>
                    <a:pt x="5362" y="5362"/>
                  </a:cubicBezTo>
                  <a:cubicBezTo>
                    <a:pt x="8796" y="1929"/>
                    <a:pt x="13452" y="0"/>
                    <a:pt x="18308" y="0"/>
                  </a:cubicBezTo>
                  <a:close/>
                </a:path>
              </a:pathLst>
            </a:custGeom>
            <a:ln w="19050" cap="sq">
              <a:solidFill>
                <a:srgbClr val="1C00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25115" cy="160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8"/>
                </a:lnSpc>
              </a:pPr>
              <a:r>
                <a:rPr lang="en-US" sz="1220">
                  <a:solidFill>
                    <a:srgbClr val="1C00FF"/>
                  </a:solidFill>
                  <a:latin typeface="Poppins"/>
                  <a:ea typeface="Poppins"/>
                  <a:cs typeface="Poppins"/>
                  <a:sym typeface="Poppins"/>
                </a:rPr>
                <a:t>&gt;&gt;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52317" y="5972268"/>
            <a:ext cx="6606983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Спасибо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за</a:t>
            </a:r>
            <a:r>
              <a:rPr lang="LID4096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 </a:t>
            </a:r>
            <a:r>
              <a:rPr lang="mul" sz="8400" dirty="0">
                <a:solidFill>
                  <a:srgbClr val="1C00FF"/>
                </a:solidFill>
                <a:latin typeface="Norwester"/>
                <a:ea typeface="Norwester"/>
                <a:cs typeface="Norwester"/>
                <a:sym typeface="Norwester"/>
              </a:rPr>
              <a:t>внимание!</a:t>
            </a:r>
            <a:endParaRPr lang="en-US" sz="8400" dirty="0">
              <a:solidFill>
                <a:srgbClr val="1C00FF"/>
              </a:solidFill>
              <a:latin typeface="Norwester"/>
              <a:ea typeface="Norwester"/>
              <a:cs typeface="Norwester"/>
              <a:sym typeface="Norwester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698456"/>
            <a:ext cx="9313141" cy="3559844"/>
            <a:chOff x="0" y="0"/>
            <a:chExt cx="68669595" cy="262481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669595" cy="26248187"/>
            </a:xfrm>
            <a:custGeom>
              <a:avLst/>
              <a:gdLst/>
              <a:ahLst/>
              <a:cxnLst/>
              <a:rect l="l" t="t" r="r" b="b"/>
              <a:pathLst>
                <a:path w="68669595" h="26248187">
                  <a:moveTo>
                    <a:pt x="14132" y="0"/>
                  </a:moveTo>
                  <a:lnTo>
                    <a:pt x="68655462" y="0"/>
                  </a:lnTo>
                  <a:cubicBezTo>
                    <a:pt x="68659208" y="0"/>
                    <a:pt x="68662804" y="1489"/>
                    <a:pt x="68665458" y="4139"/>
                  </a:cubicBezTo>
                  <a:cubicBezTo>
                    <a:pt x="68668106" y="6789"/>
                    <a:pt x="68669595" y="10384"/>
                    <a:pt x="68669595" y="14132"/>
                  </a:cubicBezTo>
                  <a:lnTo>
                    <a:pt x="68669595" y="26234055"/>
                  </a:lnTo>
                  <a:cubicBezTo>
                    <a:pt x="68669595" y="26241859"/>
                    <a:pt x="68663269" y="26248187"/>
                    <a:pt x="68655462" y="26248187"/>
                  </a:cubicBezTo>
                  <a:lnTo>
                    <a:pt x="14132" y="26248187"/>
                  </a:lnTo>
                  <a:cubicBezTo>
                    <a:pt x="10384" y="26248187"/>
                    <a:pt x="6789" y="26246699"/>
                    <a:pt x="4139" y="26244048"/>
                  </a:cubicBezTo>
                  <a:cubicBezTo>
                    <a:pt x="1489" y="26241397"/>
                    <a:pt x="0" y="26237803"/>
                    <a:pt x="0" y="26234055"/>
                  </a:cubicBezTo>
                  <a:lnTo>
                    <a:pt x="0" y="14132"/>
                  </a:lnTo>
                  <a:cubicBezTo>
                    <a:pt x="0" y="10384"/>
                    <a:pt x="1489" y="6789"/>
                    <a:pt x="4139" y="4139"/>
                  </a:cubicBezTo>
                  <a:cubicBezTo>
                    <a:pt x="6789" y="1489"/>
                    <a:pt x="10384" y="0"/>
                    <a:pt x="14132" y="0"/>
                  </a:cubicBezTo>
                  <a:close/>
                </a:path>
              </a:pathLst>
            </a:custGeom>
            <a:blipFill>
              <a:blip r:embed="rId2"/>
              <a:stretch>
                <a:fillRect t="-54646" b="-5464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-984101"/>
            <a:ext cx="16230600" cy="6450731"/>
            <a:chOff x="0" y="0"/>
            <a:chExt cx="119674841" cy="475638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9674841" cy="47563872"/>
            </a:xfrm>
            <a:custGeom>
              <a:avLst/>
              <a:gdLst/>
              <a:ahLst/>
              <a:cxnLst/>
              <a:rect l="l" t="t" r="r" b="b"/>
              <a:pathLst>
                <a:path w="119674841" h="47563872">
                  <a:moveTo>
                    <a:pt x="8109" y="0"/>
                  </a:moveTo>
                  <a:lnTo>
                    <a:pt x="119666730" y="0"/>
                  </a:lnTo>
                  <a:cubicBezTo>
                    <a:pt x="119668888" y="0"/>
                    <a:pt x="119670947" y="854"/>
                    <a:pt x="119672472" y="2375"/>
                  </a:cubicBezTo>
                  <a:cubicBezTo>
                    <a:pt x="119673985" y="3896"/>
                    <a:pt x="119674841" y="5958"/>
                    <a:pt x="119674841" y="8109"/>
                  </a:cubicBezTo>
                  <a:lnTo>
                    <a:pt x="119674841" y="47555764"/>
                  </a:lnTo>
                  <a:cubicBezTo>
                    <a:pt x="119674841" y="47557913"/>
                    <a:pt x="119673985" y="47559978"/>
                    <a:pt x="119672472" y="47561497"/>
                  </a:cubicBezTo>
                  <a:cubicBezTo>
                    <a:pt x="119670947" y="47563016"/>
                    <a:pt x="119668888" y="47563872"/>
                    <a:pt x="119666730" y="47563872"/>
                  </a:cubicBezTo>
                  <a:lnTo>
                    <a:pt x="8109" y="47563872"/>
                  </a:lnTo>
                  <a:cubicBezTo>
                    <a:pt x="5958" y="47563872"/>
                    <a:pt x="3896" y="47563016"/>
                    <a:pt x="2375" y="47561497"/>
                  </a:cubicBezTo>
                  <a:cubicBezTo>
                    <a:pt x="854" y="47559978"/>
                    <a:pt x="0" y="47557913"/>
                    <a:pt x="0" y="47555764"/>
                  </a:cubicBezTo>
                  <a:lnTo>
                    <a:pt x="0" y="8109"/>
                  </a:lnTo>
                  <a:cubicBezTo>
                    <a:pt x="0" y="5958"/>
                    <a:pt x="854" y="3896"/>
                    <a:pt x="2375" y="2375"/>
                  </a:cubicBezTo>
                  <a:cubicBezTo>
                    <a:pt x="3896" y="854"/>
                    <a:pt x="5958" y="0"/>
                    <a:pt x="8109" y="0"/>
                  </a:cubicBezTo>
                  <a:close/>
                </a:path>
              </a:pathLst>
            </a:custGeom>
            <a:blipFill>
              <a:blip r:embed="rId3"/>
              <a:stretch>
                <a:fillRect b="-67634"/>
              </a:stretch>
            </a:blipFill>
          </p:spPr>
        </p:sp>
      </p:grpSp>
    </p:spTree>
  </p:cSld>
  <p:clrMapOvr>
    <a:masterClrMapping/>
  </p:clrMapOvr>
  <p:transition>
    <p:cover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Произвольный</PresentationFormat>
  <Paragraphs>98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Modern Tech Industry Business Presentation</dc:title>
  <cp:lastModifiedBy>Эвелина Прищеп</cp:lastModifiedBy>
  <cp:revision>5</cp:revision>
  <dcterms:created xsi:type="dcterms:W3CDTF">2006-08-16T00:00:00Z</dcterms:created>
  <dcterms:modified xsi:type="dcterms:W3CDTF">2026-05-23T09:16:38Z</dcterms:modified>
  <dc:identifier>DAHIt9VDBZI</dc:identifier>
</cp:coreProperties>
</file>