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73" r:id="rId4"/>
    <p:sldId id="261" r:id="rId5"/>
    <p:sldId id="274" r:id="rId6"/>
    <p:sldId id="275" r:id="rId7"/>
    <p:sldId id="265" r:id="rId8"/>
    <p:sldId id="262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3" autoAdjust="0"/>
    <p:restoredTop sz="93216" autoAdjust="0"/>
  </p:normalViewPr>
  <p:slideViewPr>
    <p:cSldViewPr snapToGrid="0">
      <p:cViewPr varScale="1">
        <p:scale>
          <a:sx n="105" d="100"/>
          <a:sy n="105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F75EF-3429-44D5-881C-0219DC390A1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7804F-ECFA-4CD0-9D25-CE6822D54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5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7804F-ECFA-4CD0-9D25-CE6822D54D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8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7804F-ECFA-4CD0-9D25-CE6822D54D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2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FEAAECE-91AC-4796-988C-387576132A4F}" type="datetime1">
              <a:rPr lang="ru-RU" smtClean="0"/>
              <a:t>22.05.2026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6E779E-2E27-45E6-B72D-B1D40DA6D1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5616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D954-289D-42D4-8764-F4C44838378D}" type="datetime1">
              <a:rPr lang="ru-RU" smtClean="0"/>
              <a:t>22.05.2026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6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E6FE-B6EE-4AE9-BF50-EFE5B3BC5225}" type="datetime1">
              <a:rPr lang="ru-RU" smtClean="0"/>
              <a:t>22.05.2026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4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E11E-DD8E-4164-AC8D-990570C122F7}" type="datetime1">
              <a:rPr lang="ru-RU" smtClean="0"/>
              <a:t>22.05.2026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0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88EE-1566-41D5-BE34-46FC4384A184}" type="datetime1">
              <a:rPr lang="ru-RU" smtClean="0"/>
              <a:t>22.05.2026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533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5608-9F47-44D9-B098-DA2A28E67420}" type="datetime1">
              <a:rPr lang="ru-RU" smtClean="0"/>
              <a:t>22.05.2026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8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15B0-2EAB-4C74-AAE5-173A5A2F0678}" type="datetime1">
              <a:rPr lang="ru-RU" smtClean="0"/>
              <a:t>22.05.2026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3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9B12-2F3B-4F78-986D-42C5C4D611EE}" type="datetime1">
              <a:rPr lang="ru-RU" smtClean="0"/>
              <a:t>22.05.2026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E71-8C10-431D-AF11-246FC880F406}" type="datetime1">
              <a:rPr lang="ru-RU" smtClean="0"/>
              <a:t>22.05.2026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5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6F7-A869-4E88-B6A5-2EE34F943F70}" type="datetime1">
              <a:rPr lang="ru-RU" smtClean="0"/>
              <a:t>22.05.2026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96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2F6C-0F21-42BD-B699-53BD30518AC1}" type="datetime1">
              <a:rPr lang="ru-RU" smtClean="0"/>
              <a:t>22.05.2026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3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54BBC33-C0F1-4D4D-BD1F-E4FC4E56D3FB}" type="datetime1">
              <a:rPr lang="ru-RU" smtClean="0"/>
              <a:t>22.05.2026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06E779E-2E27-45E6-B72D-B1D40DA6D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9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09FB00-CF58-9D44-671F-8D182972B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2790665"/>
            <a:ext cx="9418320" cy="2075155"/>
          </a:xfrm>
        </p:spPr>
        <p:txBody>
          <a:bodyPr>
            <a:normAutofit/>
          </a:bodyPr>
          <a:lstStyle/>
          <a:p>
            <a:pPr algn="ctr"/>
            <a:r>
              <a:rPr lang="ru-RU" sz="3200" b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СТРУКТУРА И СВОЙСТВА ДИОКСИДЦИРКОНИЕВОЙ КЕРАМИКИ, ОБЛУЧЕННОЙ ПРОТОНАМИ</a:t>
            </a:r>
            <a:endParaRPr lang="ru-RU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F79267-EAB6-A5CD-37C3-9878BCF2F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172" y="5182247"/>
            <a:ext cx="8677656" cy="692905"/>
          </a:xfrm>
        </p:spPr>
        <p:txBody>
          <a:bodyPr/>
          <a:lstStyle/>
          <a:p>
            <a:r>
              <a:rPr lang="ru-RU" sz="180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Зозуля А.А., </a:t>
            </a:r>
            <a:r>
              <a:rPr lang="ru-RU" sz="1800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Беличко</a:t>
            </a:r>
            <a:r>
              <a:rPr lang="ru-RU" sz="180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Д.Р., Волкова Г.К.</a:t>
            </a:r>
            <a:r>
              <a:rPr lang="ru-RU" sz="1800" kern="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Малецкий А.В.,</a:t>
            </a:r>
            <a:r>
              <a:rPr lang="ru-RU" sz="1800" kern="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Якименко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М.Н., </a:t>
            </a:r>
            <a:r>
              <a:rPr lang="ru-RU" sz="180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Дудар Д.Е.</a:t>
            </a:r>
            <a:endParaRPr lang="ru-RU" dirty="0"/>
          </a:p>
        </p:txBody>
      </p:sp>
      <p:pic>
        <p:nvPicPr>
          <p:cNvPr id="4" name="Picture 5" descr="Рисунок4">
            <a:extLst>
              <a:ext uri="{FF2B5EF4-FFF2-40B4-BE49-F238E27FC236}">
                <a16:creationId xmlns:a16="http://schemas.microsoft.com/office/drawing/2014/main" xmlns="" id="{B45E8555-DFEA-636A-D850-A6993CE3C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52922"/>
              </a:clrFrom>
              <a:clrTo>
                <a:srgbClr val="252922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81" y="1380066"/>
            <a:ext cx="2509021" cy="167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Изображение выглядит как круг, Графика, Красочность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9C08C0EF-941F-5843-55D7-7A9C26F93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3" y="1135722"/>
            <a:ext cx="2164376" cy="2164376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49853E1A-201D-A402-F31B-BB4075B7AB01}"/>
              </a:ext>
            </a:extLst>
          </p:cNvPr>
          <p:cNvSpPr txBox="1">
            <a:spLocks/>
          </p:cNvSpPr>
          <p:nvPr/>
        </p:nvSpPr>
        <p:spPr bwMode="auto">
          <a:xfrm>
            <a:off x="2709069" y="847817"/>
            <a:ext cx="6773863" cy="162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0014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Федеральное государственное  бюджетное научное учреждение  «Донецкий физико-технический институт им. А.А. Галкина»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0014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ru-RU" altLang="ru-RU" sz="1600" b="1" u="sng" dirty="0">
                <a:latin typeface="Arial"/>
              </a:rPr>
              <a:t>Лаборатория Новых функциональных материалов</a:t>
            </a:r>
            <a:endParaRPr kumimoji="0" lang="ru-RU" altLang="ru-RU" sz="2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A2412-7ADD-FD81-E549-72A88EB6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534"/>
            <a:ext cx="11299371" cy="877078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СТРУКТУРА И СВОЙСТВА ДИОКСИДЦИРКОНИЕВОЙ КЕРАМИКИ, ОБЛУЧЕННОЙ ПРОТОНАМИ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5823FB-B17C-D82F-769E-C44443868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3" y="1856232"/>
            <a:ext cx="9793225" cy="381304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исследование воздействия протонного облучения на структуру и свойства дисперсных оксидных сред и керамики на их основе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Компакты состава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ZrO</a:t>
            </a:r>
            <a:r>
              <a:rPr 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= 2, 3, 4, 8 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мол.%)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керамика на их основе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Данные системы кратко будем называть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= 2, 3, 4, 8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Воздействие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Протонное облучение,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/см</a:t>
            </a:r>
            <a:r>
              <a:rPr lang="ru-RU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Е = 2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МэВ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ECD156-0B93-4998-98C0-04AB8D3F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06E779E-2E27-45E6-B72D-B1D40DA6D13D}" type="slidenum">
              <a:rPr lang="ru-RU" smtClean="0">
                <a:solidFill>
                  <a:srgbClr val="CCECFF"/>
                </a:solidFill>
              </a:rPr>
              <a:t>2</a:t>
            </a:fld>
            <a:endParaRPr lang="ru-RU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1F57D2-FE0A-6F8E-14BA-F686B85C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22" y="366575"/>
            <a:ext cx="11201400" cy="4865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Материалы и методы исследования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EA5052A-65A0-1234-8B8F-F16CC529A843}"/>
              </a:ext>
            </a:extLst>
          </p:cNvPr>
          <p:cNvSpPr/>
          <p:nvPr/>
        </p:nvSpPr>
        <p:spPr>
          <a:xfrm>
            <a:off x="566317" y="2895331"/>
            <a:ext cx="2672352" cy="1497933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Синтез </a:t>
            </a:r>
            <a:r>
              <a:rPr lang="ru-RU" b="1" dirty="0" err="1" smtClean="0"/>
              <a:t>нанопорошков</a:t>
            </a:r>
            <a:endParaRPr lang="ru-RU" b="1" dirty="0"/>
          </a:p>
          <a:p>
            <a:pPr algn="ctr"/>
            <a:r>
              <a:rPr lang="en-US" dirty="0" smtClean="0"/>
              <a:t>ZrO</a:t>
            </a:r>
            <a:r>
              <a:rPr lang="en-US" baseline="-25000" dirty="0" smtClean="0"/>
              <a:t>2</a:t>
            </a:r>
            <a:r>
              <a:rPr lang="ru-RU" baseline="-25000" dirty="0" smtClean="0"/>
              <a:t> </a:t>
            </a:r>
            <a:r>
              <a:rPr lang="en-US" dirty="0" smtClean="0"/>
              <a:t>+</a:t>
            </a:r>
            <a:r>
              <a:rPr lang="ru-RU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; </a:t>
            </a:r>
          </a:p>
          <a:p>
            <a:pPr algn="ctr"/>
            <a:r>
              <a:rPr lang="en-US" i="1" dirty="0" smtClean="0"/>
              <a:t>n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2,</a:t>
            </a:r>
            <a:r>
              <a:rPr lang="ru-RU" dirty="0" smtClean="0"/>
              <a:t> </a:t>
            </a:r>
            <a:r>
              <a:rPr lang="en-US" dirty="0" smtClean="0"/>
              <a:t>3,</a:t>
            </a:r>
            <a:r>
              <a:rPr lang="ru-RU" dirty="0" smtClean="0"/>
              <a:t> </a:t>
            </a:r>
            <a:r>
              <a:rPr lang="en-US" dirty="0" smtClean="0"/>
              <a:t>4,</a:t>
            </a:r>
            <a:r>
              <a:rPr lang="ru-RU" dirty="0" smtClean="0"/>
              <a:t> </a:t>
            </a:r>
            <a:r>
              <a:rPr lang="en-US" dirty="0" smtClean="0"/>
              <a:t>8 </a:t>
            </a:r>
            <a:r>
              <a:rPr lang="ru-RU" dirty="0" smtClean="0"/>
              <a:t>мол.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DB3951ED-9917-904F-93C4-F4CFE8FFBD25}"/>
              </a:ext>
            </a:extLst>
          </p:cNvPr>
          <p:cNvSpPr/>
          <p:nvPr/>
        </p:nvSpPr>
        <p:spPr>
          <a:xfrm>
            <a:off x="3703320" y="2890346"/>
            <a:ext cx="2350008" cy="1502918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Прессование </a:t>
            </a:r>
            <a:r>
              <a:rPr lang="ru-RU" dirty="0" smtClean="0">
                <a:solidFill>
                  <a:schemeClr val="tx1"/>
                </a:solidFill>
              </a:rPr>
              <a:t>высокое гидростатическое давление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400 </a:t>
            </a:r>
            <a:r>
              <a:rPr lang="ru-RU" dirty="0">
                <a:solidFill>
                  <a:schemeClr val="tx1"/>
                </a:solidFill>
              </a:rPr>
              <a:t>МПа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3CE77CC5-59DC-453D-43DC-C08807BFFDA1}"/>
              </a:ext>
            </a:extLst>
          </p:cNvPr>
          <p:cNvSpPr/>
          <p:nvPr/>
        </p:nvSpPr>
        <p:spPr>
          <a:xfrm>
            <a:off x="2097999" y="4843842"/>
            <a:ext cx="2951304" cy="1325561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Радиационное </a:t>
            </a:r>
            <a:r>
              <a:rPr lang="ru-RU" b="1" dirty="0" smtClean="0">
                <a:solidFill>
                  <a:schemeClr val="tx1"/>
                </a:solidFill>
              </a:rPr>
              <a:t>воздействие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ru-RU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baseline="30000" dirty="0" smtClean="0">
                <a:solidFill>
                  <a:schemeClr val="tx1"/>
                </a:solidFill>
              </a:rPr>
              <a:t>17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ед</a:t>
            </a:r>
            <a:r>
              <a:rPr lang="ru-RU" dirty="0" smtClean="0">
                <a:solidFill>
                  <a:schemeClr val="tx1"/>
                </a:solidFill>
              </a:rPr>
              <a:t>/см</a:t>
            </a:r>
            <a:r>
              <a:rPr lang="ru-RU" baseline="30000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 = 2 </a:t>
            </a:r>
            <a:r>
              <a:rPr lang="ru-RU" dirty="0">
                <a:solidFill>
                  <a:schemeClr val="tx1"/>
                </a:solidFill>
              </a:rPr>
              <a:t>МэВ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7EB6D899-60DE-4B54-6D0B-D7DDEE4517D8}"/>
              </a:ext>
            </a:extLst>
          </p:cNvPr>
          <p:cNvSpPr/>
          <p:nvPr/>
        </p:nvSpPr>
        <p:spPr>
          <a:xfrm>
            <a:off x="6406729" y="3193720"/>
            <a:ext cx="1577387" cy="905522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Спекание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1500</a:t>
            </a:r>
            <a:r>
              <a:rPr lang="ru-RU" baseline="30000" dirty="0">
                <a:solidFill>
                  <a:schemeClr val="tx1"/>
                </a:solidFill>
              </a:rPr>
              <a:t>о</a:t>
            </a:r>
            <a:r>
              <a:rPr lang="ru-RU" dirty="0">
                <a:solidFill>
                  <a:schemeClr val="tx1"/>
                </a:solidFill>
              </a:rPr>
              <a:t>С, 1 ч.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4AD1E7CA-FB04-6CF4-1424-8C776F1B7361}"/>
              </a:ext>
            </a:extLst>
          </p:cNvPr>
          <p:cNvCxnSpPr>
            <a:stCxn id="6" idx="2"/>
            <a:endCxn id="8" idx="0"/>
          </p:cNvCxnSpPr>
          <p:nvPr/>
        </p:nvCxnSpPr>
        <p:spPr>
          <a:xfrm flipH="1">
            <a:off x="3573651" y="4393264"/>
            <a:ext cx="1304673" cy="45057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1C875CB8-D016-1302-871B-E15DB9FE0DCC}"/>
              </a:ext>
            </a:extLst>
          </p:cNvPr>
          <p:cNvCxnSpPr>
            <a:cxnSpLocks/>
            <a:stCxn id="6" idx="0"/>
            <a:endCxn id="40" idx="2"/>
          </p:cNvCxnSpPr>
          <p:nvPr/>
        </p:nvCxnSpPr>
        <p:spPr>
          <a:xfrm flipV="1">
            <a:off x="4878324" y="2437585"/>
            <a:ext cx="0" cy="45276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9A384923-AD82-D6A8-240A-1A7217C31A9F}"/>
              </a:ext>
            </a:extLst>
          </p:cNvPr>
          <p:cNvSpPr/>
          <p:nvPr/>
        </p:nvSpPr>
        <p:spPr>
          <a:xfrm>
            <a:off x="5829222" y="4843841"/>
            <a:ext cx="5047540" cy="1325561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Исследование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РСА и РФА, </a:t>
            </a:r>
            <a:r>
              <a:rPr lang="ru-RU" dirty="0">
                <a:solidFill>
                  <a:schemeClr val="tx1"/>
                </a:solidFill>
              </a:rPr>
              <a:t>измерение удельной площади поверхности порошков, дилатометрия, СЭМ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ECC611B8-EDF5-560B-4306-47A255F9BCBF}"/>
              </a:ext>
            </a:extLst>
          </p:cNvPr>
          <p:cNvSpPr/>
          <p:nvPr/>
        </p:nvSpPr>
        <p:spPr>
          <a:xfrm>
            <a:off x="8520050" y="2895331"/>
            <a:ext cx="2258575" cy="1497933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Исследование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РФА, </a:t>
            </a:r>
            <a:r>
              <a:rPr lang="ru-RU" dirty="0" smtClean="0">
                <a:solidFill>
                  <a:schemeClr val="tx1"/>
                </a:solidFill>
              </a:rPr>
              <a:t>плотность, пористость, твердость по </a:t>
            </a:r>
            <a:r>
              <a:rPr lang="ru-RU" dirty="0" err="1" smtClean="0">
                <a:solidFill>
                  <a:schemeClr val="tx1"/>
                </a:solidFill>
              </a:rPr>
              <a:t>Виккерсу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4A060779-01EE-8749-8F01-D91CE884B258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3238669" y="3641805"/>
            <a:ext cx="464651" cy="249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F86987B4-4ECF-F4E2-A7EF-1E286E038EC2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 flipV="1">
            <a:off x="5049303" y="5506622"/>
            <a:ext cx="779919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7207309-D61B-969C-D231-6823B18A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06E779E-2E27-45E6-B72D-B1D40DA6D13D}" type="slidenum">
              <a:rPr lang="ru-RU" smtClean="0">
                <a:solidFill>
                  <a:srgbClr val="CCECFF"/>
                </a:solidFill>
              </a:rPr>
              <a:t>3</a:t>
            </a:fld>
            <a:endParaRPr lang="ru-RU" dirty="0">
              <a:solidFill>
                <a:srgbClr val="CCECFF"/>
              </a:solidFill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4A060779-01EE-8749-8F01-D91CE884B258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6053328" y="3641805"/>
            <a:ext cx="353401" cy="467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4A060779-01EE-8749-8F01-D91CE884B258}"/>
              </a:ext>
            </a:extLst>
          </p:cNvPr>
          <p:cNvCxnSpPr>
            <a:cxnSpLocks/>
            <a:stCxn id="9" idx="3"/>
            <a:endCxn id="19" idx="1"/>
          </p:cNvCxnSpPr>
          <p:nvPr/>
        </p:nvCxnSpPr>
        <p:spPr>
          <a:xfrm flipV="1">
            <a:off x="7984116" y="3644298"/>
            <a:ext cx="535934" cy="218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: скругленные углы 12">
            <a:extLst>
              <a:ext uri="{FF2B5EF4-FFF2-40B4-BE49-F238E27FC236}">
                <a16:creationId xmlns:a16="http://schemas.microsoft.com/office/drawing/2014/main" xmlns="" id="{9A384923-AD82-D6A8-240A-1A7217C31A9F}"/>
              </a:ext>
            </a:extLst>
          </p:cNvPr>
          <p:cNvSpPr/>
          <p:nvPr/>
        </p:nvSpPr>
        <p:spPr>
          <a:xfrm>
            <a:off x="2354554" y="1112024"/>
            <a:ext cx="5047540" cy="1325561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Исследование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РСА и РФА, измерение удельной площади поверхности порошков, </a:t>
            </a:r>
            <a:r>
              <a:rPr lang="ru-RU" dirty="0">
                <a:solidFill>
                  <a:schemeClr val="tx1"/>
                </a:solidFill>
              </a:rPr>
              <a:t>дилатометрия, СЭМ</a:t>
            </a:r>
          </a:p>
        </p:txBody>
      </p:sp>
    </p:spTree>
    <p:extLst>
      <p:ext uri="{BB962C8B-B14F-4D97-AF65-F5344CB8AC3E}">
        <p14:creationId xmlns:p14="http://schemas.microsoft.com/office/powerpoint/2010/main" val="30767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5AFC2D-D07B-94FA-28F5-ABC6644B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72" y="126329"/>
            <a:ext cx="9692640" cy="37171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РФА и РСА порошковых компактов</a:t>
            </a:r>
            <a:endParaRPr lang="ru-RU" sz="32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818EF16B-3095-7DF5-40F4-52AB86441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041670"/>
              </p:ext>
            </p:extLst>
          </p:nvPr>
        </p:nvGraphicFramePr>
        <p:xfrm>
          <a:off x="563378" y="4218472"/>
          <a:ext cx="5440256" cy="2560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04248">
                  <a:extLst>
                    <a:ext uri="{9D8B030D-6E8A-4147-A177-3AD203B41FA5}">
                      <a16:colId xmlns:a16="http://schemas.microsoft.com/office/drawing/2014/main" xmlns="" val="513200839"/>
                    </a:ext>
                  </a:extLst>
                </a:gridCol>
                <a:gridCol w="1695614">
                  <a:extLst>
                    <a:ext uri="{9D8B030D-6E8A-4147-A177-3AD203B41FA5}">
                      <a16:colId xmlns:a16="http://schemas.microsoft.com/office/drawing/2014/main" xmlns="" val="1454002225"/>
                    </a:ext>
                  </a:extLst>
                </a:gridCol>
                <a:gridCol w="1395058">
                  <a:extLst>
                    <a:ext uri="{9D8B030D-6E8A-4147-A177-3AD203B41FA5}">
                      <a16:colId xmlns:a16="http://schemas.microsoft.com/office/drawing/2014/main" xmlns="" val="585885286"/>
                    </a:ext>
                  </a:extLst>
                </a:gridCol>
                <a:gridCol w="1545336">
                  <a:extLst>
                    <a:ext uri="{9D8B030D-6E8A-4147-A177-3AD203B41FA5}">
                      <a16:colId xmlns:a16="http://schemas.microsoft.com/office/drawing/2014/main" xmlns="" val="1381952640"/>
                    </a:ext>
                  </a:extLst>
                </a:gridCol>
              </a:tblGrid>
              <a:tr h="360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effectLst/>
                        </a:rPr>
                        <a:t>Полуширина пика,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baseline="30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ru-RU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00" dirty="0" smtClean="0">
                          <a:effectLst/>
                        </a:rPr>
                        <a:t>рад</a:t>
                      </a:r>
                      <a:r>
                        <a:rPr lang="en-US" sz="1600" kern="100" dirty="0" smtClean="0">
                          <a:effectLst/>
                        </a:rPr>
                        <a:t>.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7032199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</a:rPr>
                        <a:t>Состав</a:t>
                      </a:r>
                      <a:endParaRPr lang="ru-RU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r>
                        <a:rPr lang="en-US" sz="1600" kern="100" dirty="0" smtClean="0">
                          <a:effectLst/>
                        </a:rPr>
                        <a:t>(</a:t>
                      </a:r>
                      <a:r>
                        <a:rPr lang="en-US" sz="1600" kern="100" dirty="0" err="1" smtClean="0">
                          <a:effectLst/>
                        </a:rPr>
                        <a:t>hkl</a:t>
                      </a:r>
                      <a:r>
                        <a:rPr lang="en-US" sz="1600" kern="100" dirty="0" smtClean="0">
                          <a:effectLst/>
                        </a:rPr>
                        <a:t>) </a:t>
                      </a:r>
                      <a:r>
                        <a:rPr lang="ru-RU" sz="1600" kern="100" dirty="0" smtClean="0">
                          <a:effectLst/>
                        </a:rPr>
                        <a:t>пиков фаз</a:t>
                      </a:r>
                      <a:endParaRPr lang="ru-RU" sz="1600" kern="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</a:rPr>
                        <a:t>До облучения</a:t>
                      </a:r>
                      <a:endParaRPr lang="ru-RU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</a:rPr>
                        <a:t>После облучения</a:t>
                      </a:r>
                      <a:endParaRPr lang="ru-RU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0644295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Z2Y</a:t>
                      </a:r>
                      <a:endParaRPr lang="ru-RU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 smtClean="0">
                          <a:effectLst/>
                        </a:rPr>
                        <a:t>(101) Т</a:t>
                      </a:r>
                      <a:endParaRPr lang="ru-RU" sz="1600" kern="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 smtClean="0">
                          <a:effectLst/>
                        </a:rPr>
                        <a:t>5.842</a:t>
                      </a:r>
                      <a:endParaRPr lang="ru-RU" sz="1600" kern="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 smtClean="0">
                          <a:effectLst/>
                        </a:rPr>
                        <a:t>5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232</a:t>
                      </a:r>
                      <a:endParaRPr lang="ru-RU" sz="1600" kern="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0050560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Z3Y</a:t>
                      </a:r>
                      <a:endParaRPr lang="ru-RU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ru-RU" sz="1600" kern="100" dirty="0">
                          <a:effectLst/>
                        </a:rPr>
                        <a:t>101) Т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 smtClean="0">
                          <a:effectLst/>
                        </a:rPr>
                        <a:t>6.501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5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336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484740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Z4Y</a:t>
                      </a:r>
                      <a:endParaRPr lang="ru-RU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(101) T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5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8206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5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1884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2517522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Z8Y</a:t>
                      </a:r>
                      <a:endParaRPr lang="ru-RU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(111) K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6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653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4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687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70552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C125E6-1343-F5B2-8C74-3044F4505A55}"/>
              </a:ext>
            </a:extLst>
          </p:cNvPr>
          <p:cNvSpPr txBox="1"/>
          <p:nvPr/>
        </p:nvSpPr>
        <p:spPr>
          <a:xfrm>
            <a:off x="1160272" y="3685608"/>
            <a:ext cx="4042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Рис.1. </a:t>
            </a:r>
            <a:r>
              <a:rPr lang="ru-RU" sz="1600" dirty="0" err="1" smtClean="0"/>
              <a:t>Дифрактограммы</a:t>
            </a:r>
            <a:r>
              <a:rPr lang="ru-RU" sz="1600" dirty="0" smtClean="0"/>
              <a:t> порошков </a:t>
            </a:r>
            <a:r>
              <a:rPr lang="en-US" sz="1600" dirty="0"/>
              <a:t>Z3Y</a:t>
            </a:r>
            <a:r>
              <a:rPr lang="ru-RU" sz="1600" dirty="0"/>
              <a:t> до и после </a:t>
            </a:r>
            <a:r>
              <a:rPr lang="ru-RU" sz="1600" dirty="0" smtClean="0"/>
              <a:t>облучения</a:t>
            </a: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EAE16D-0B1A-D76A-6D8F-AA6AABC38CD0}"/>
              </a:ext>
            </a:extLst>
          </p:cNvPr>
          <p:cNvSpPr txBox="1"/>
          <p:nvPr/>
        </p:nvSpPr>
        <p:spPr>
          <a:xfrm>
            <a:off x="6731570" y="3695252"/>
            <a:ext cx="349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Рис.2. </a:t>
            </a:r>
            <a:r>
              <a:rPr lang="ru-RU" sz="1600" dirty="0"/>
              <a:t>Содержание </a:t>
            </a:r>
            <a:r>
              <a:rPr lang="en-US" sz="1600" dirty="0" smtClean="0"/>
              <a:t>m</a:t>
            </a:r>
            <a:r>
              <a:rPr lang="ru-RU" sz="1600" dirty="0"/>
              <a:t>-</a:t>
            </a:r>
            <a:r>
              <a:rPr lang="en-US" sz="1600" dirty="0" smtClean="0"/>
              <a:t>ZrO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ru-RU" sz="1600" dirty="0"/>
              <a:t>в компактах до и после облучения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56CEF1-1E96-6FF7-12C1-C891BBD66ABC}"/>
              </a:ext>
            </a:extLst>
          </p:cNvPr>
          <p:cNvSpPr txBox="1"/>
          <p:nvPr/>
        </p:nvSpPr>
        <p:spPr>
          <a:xfrm>
            <a:off x="6229546" y="4931979"/>
            <a:ext cx="4500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Уменьшение </a:t>
            </a:r>
            <a:r>
              <a:rPr lang="ru-RU" dirty="0" smtClean="0"/>
              <a:t>полуширины </a:t>
            </a:r>
            <a:r>
              <a:rPr lang="ru-RU" dirty="0"/>
              <a:t>пиков свидетельствует о снижении </a:t>
            </a:r>
            <a:r>
              <a:rPr lang="ru-RU" dirty="0" smtClean="0"/>
              <a:t>микронапряжений в облученных компактах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E980766-ADAE-FDB0-5F84-00A18B4F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06E779E-2E27-45E6-B72D-B1D40DA6D13D}" type="slidenum">
              <a:rPr lang="ru-RU" smtClean="0">
                <a:solidFill>
                  <a:srgbClr val="CCECFF"/>
                </a:solidFill>
              </a:rPr>
              <a:t>4</a:t>
            </a:fld>
            <a:endParaRPr lang="ru-RU" dirty="0">
              <a:solidFill>
                <a:srgbClr val="CCEC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3634" y="3175085"/>
            <a:ext cx="184730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4623" t="8764" r="430" b="10044"/>
          <a:stretch/>
        </p:blipFill>
        <p:spPr>
          <a:xfrm>
            <a:off x="808002" y="497519"/>
            <a:ext cx="4951007" cy="32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5832" t="7782" r="2013" b="8898"/>
          <a:stretch/>
        </p:blipFill>
        <p:spPr>
          <a:xfrm>
            <a:off x="6138375" y="497519"/>
            <a:ext cx="468262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307330-8AD2-0F41-84A2-0488B98A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122" y="278888"/>
            <a:ext cx="6190488" cy="669346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/>
              <a:t>Исследование методом СЭМ</a:t>
            </a:r>
            <a:endParaRPr lang="ru-RU" sz="3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467FBA-F72E-849A-F900-E67E67CBC3B2}"/>
              </a:ext>
            </a:extLst>
          </p:cNvPr>
          <p:cNvSpPr txBox="1"/>
          <p:nvPr/>
        </p:nvSpPr>
        <p:spPr>
          <a:xfrm>
            <a:off x="7061742" y="5317291"/>
            <a:ext cx="32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Рис.4. </a:t>
            </a:r>
            <a:r>
              <a:rPr lang="en-US" dirty="0" smtClean="0"/>
              <a:t>Z2Y </a:t>
            </a:r>
            <a:r>
              <a:rPr lang="ru-RU" dirty="0"/>
              <a:t>после облучения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239514A-374B-4BD4-3CEA-FEE37F57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06E779E-2E27-45E6-B72D-B1D40DA6D13D}" type="slidenum">
              <a:rPr lang="ru-RU" smtClean="0">
                <a:solidFill>
                  <a:srgbClr val="CCECFF"/>
                </a:solidFill>
              </a:rPr>
              <a:t>5</a:t>
            </a:fld>
            <a:endParaRPr lang="ru-RU" dirty="0">
              <a:solidFill>
                <a:srgbClr val="CCECF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/>
          <a:stretch/>
        </p:blipFill>
        <p:spPr>
          <a:xfrm>
            <a:off x="98471" y="1645198"/>
            <a:ext cx="5547340" cy="356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8467FBA-F72E-849A-F900-E67E67CBC3B2}"/>
              </a:ext>
            </a:extLst>
          </p:cNvPr>
          <p:cNvSpPr txBox="1"/>
          <p:nvPr/>
        </p:nvSpPr>
        <p:spPr>
          <a:xfrm>
            <a:off x="1487840" y="5317291"/>
            <a:ext cx="29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Рис.3. </a:t>
            </a:r>
            <a:r>
              <a:rPr lang="en-US" dirty="0" smtClean="0"/>
              <a:t>Z2Y </a:t>
            </a:r>
            <a:r>
              <a:rPr lang="ru-RU" dirty="0" smtClean="0"/>
              <a:t>до </a:t>
            </a:r>
            <a:r>
              <a:rPr lang="ru-RU" dirty="0"/>
              <a:t>облучения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66" y="1645198"/>
            <a:ext cx="5492417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307330-8AD2-0F41-84A2-0488B98A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0"/>
            <a:ext cx="11365992" cy="749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Исследования методами БЭТ и дилатометрии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25683765-9111-C473-174F-991997AF25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665825"/>
              </p:ext>
            </p:extLst>
          </p:nvPr>
        </p:nvGraphicFramePr>
        <p:xfrm>
          <a:off x="2125975" y="1237233"/>
          <a:ext cx="7296914" cy="14825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0806">
                  <a:extLst>
                    <a:ext uri="{9D8B030D-6E8A-4147-A177-3AD203B41FA5}">
                      <a16:colId xmlns:a16="http://schemas.microsoft.com/office/drawing/2014/main" xmlns="" val="4220497773"/>
                    </a:ext>
                  </a:extLst>
                </a:gridCol>
                <a:gridCol w="1123851">
                  <a:extLst>
                    <a:ext uri="{9D8B030D-6E8A-4147-A177-3AD203B41FA5}">
                      <a16:colId xmlns:a16="http://schemas.microsoft.com/office/drawing/2014/main" xmlns="" val="2040333804"/>
                    </a:ext>
                  </a:extLst>
                </a:gridCol>
                <a:gridCol w="1123851">
                  <a:extLst>
                    <a:ext uri="{9D8B030D-6E8A-4147-A177-3AD203B41FA5}">
                      <a16:colId xmlns:a16="http://schemas.microsoft.com/office/drawing/2014/main" xmlns="" val="3762850139"/>
                    </a:ext>
                  </a:extLst>
                </a:gridCol>
                <a:gridCol w="1123851">
                  <a:extLst>
                    <a:ext uri="{9D8B030D-6E8A-4147-A177-3AD203B41FA5}">
                      <a16:colId xmlns:a16="http://schemas.microsoft.com/office/drawing/2014/main" xmlns="" val="1410752588"/>
                    </a:ext>
                  </a:extLst>
                </a:gridCol>
                <a:gridCol w="1124555">
                  <a:extLst>
                    <a:ext uri="{9D8B030D-6E8A-4147-A177-3AD203B41FA5}">
                      <a16:colId xmlns:a16="http://schemas.microsoft.com/office/drawing/2014/main" xmlns="" val="644276140"/>
                    </a:ext>
                  </a:extLst>
                </a:gridCol>
              </a:tblGrid>
              <a:tr h="496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baseline="-250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Z2Y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Z3Y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Z4Y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Z8Y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994086"/>
                  </a:ext>
                </a:extLst>
              </a:tr>
              <a:tr h="493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effectLst/>
                        </a:rPr>
                        <a:t>S</a:t>
                      </a:r>
                      <a:r>
                        <a:rPr lang="en-US" sz="1600" kern="100" baseline="-25000" dirty="0" err="1">
                          <a:effectLst/>
                        </a:rPr>
                        <a:t>bet</a:t>
                      </a:r>
                      <a:r>
                        <a:rPr lang="ru-RU" sz="1600" kern="100" dirty="0">
                          <a:effectLst/>
                        </a:rPr>
                        <a:t> до облучения, м</a:t>
                      </a:r>
                      <a:r>
                        <a:rPr lang="ru-RU" sz="1600" kern="100" baseline="30000" dirty="0">
                          <a:effectLst/>
                        </a:rPr>
                        <a:t>2</a:t>
                      </a:r>
                      <a:r>
                        <a:rPr lang="ru-RU" sz="1600" kern="100" dirty="0">
                          <a:effectLst/>
                        </a:rPr>
                        <a:t>/г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17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1</a:t>
                      </a:r>
                      <a:r>
                        <a:rPr lang="ru-RU" sz="1600" kern="100" dirty="0" smtClean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±</a:t>
                      </a:r>
                      <a:r>
                        <a:rPr lang="ru-RU" sz="1600" kern="100" dirty="0" smtClean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0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15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9</a:t>
                      </a:r>
                      <a:r>
                        <a:rPr lang="ru-RU" sz="1600" kern="100" dirty="0" smtClean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±</a:t>
                      </a:r>
                      <a:r>
                        <a:rPr lang="ru-RU" sz="1600" kern="100" dirty="0" smtClean="0">
                          <a:effectLst/>
                        </a:rPr>
                        <a:t> 0.2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16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8</a:t>
                      </a:r>
                      <a:r>
                        <a:rPr lang="ru-RU" sz="1600" kern="100" dirty="0" smtClean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±</a:t>
                      </a:r>
                      <a:r>
                        <a:rPr lang="ru-RU" sz="1600" kern="100" dirty="0" smtClean="0">
                          <a:effectLst/>
                        </a:rPr>
                        <a:t> 0.2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17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8</a:t>
                      </a:r>
                      <a:r>
                        <a:rPr lang="ru-RU" sz="1600" kern="100" dirty="0" smtClean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±</a:t>
                      </a:r>
                      <a:r>
                        <a:rPr lang="ru-RU" sz="1600" kern="100" dirty="0" smtClean="0">
                          <a:effectLst/>
                        </a:rPr>
                        <a:t> 0.2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9772691"/>
                  </a:ext>
                </a:extLst>
              </a:tr>
              <a:tr h="493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effectLst/>
                        </a:rPr>
                        <a:t>S</a:t>
                      </a:r>
                      <a:r>
                        <a:rPr lang="en-US" sz="1600" kern="100" baseline="-25000" dirty="0" err="1">
                          <a:effectLst/>
                        </a:rPr>
                        <a:t>bet</a:t>
                      </a:r>
                      <a:r>
                        <a:rPr lang="ru-RU" sz="1600" kern="100" dirty="0">
                          <a:effectLst/>
                        </a:rPr>
                        <a:t> после облучения, м</a:t>
                      </a:r>
                      <a:r>
                        <a:rPr lang="ru-RU" sz="1600" kern="100" baseline="30000" dirty="0">
                          <a:effectLst/>
                        </a:rPr>
                        <a:t>2</a:t>
                      </a:r>
                      <a:r>
                        <a:rPr lang="ru-RU" sz="1600" kern="100" dirty="0">
                          <a:effectLst/>
                        </a:rPr>
                        <a:t>/г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13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1</a:t>
                      </a:r>
                      <a:r>
                        <a:rPr lang="ru-RU" sz="1600" kern="100" dirty="0" smtClean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±</a:t>
                      </a:r>
                      <a:r>
                        <a:rPr lang="ru-RU" sz="1600" kern="100" dirty="0" smtClean="0">
                          <a:effectLst/>
                        </a:rPr>
                        <a:t> 0.2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15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5</a:t>
                      </a:r>
                      <a:r>
                        <a:rPr lang="ru-RU" sz="1600" kern="100" dirty="0" smtClean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±</a:t>
                      </a:r>
                      <a:r>
                        <a:rPr lang="ru-RU" sz="1600" kern="100" dirty="0" smtClean="0">
                          <a:effectLst/>
                        </a:rPr>
                        <a:t> 0.3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9</a:t>
                      </a:r>
                      <a:r>
                        <a:rPr lang="ru-RU" sz="1600" kern="100" dirty="0" smtClean="0">
                          <a:effectLst/>
                        </a:rPr>
                        <a:t>.</a:t>
                      </a:r>
                      <a:r>
                        <a:rPr lang="en-US" sz="1600" kern="100" dirty="0" smtClean="0">
                          <a:effectLst/>
                        </a:rPr>
                        <a:t>6</a:t>
                      </a:r>
                      <a:r>
                        <a:rPr lang="ru-RU" sz="1600" kern="100" dirty="0" smtClean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±</a:t>
                      </a:r>
                      <a:r>
                        <a:rPr lang="ru-RU" sz="1600" kern="100" dirty="0" smtClean="0">
                          <a:effectLst/>
                        </a:rPr>
                        <a:t> 0.1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smtClean="0">
                          <a:effectLst/>
                        </a:rPr>
                        <a:t>12</a:t>
                      </a:r>
                      <a:r>
                        <a:rPr lang="ru-RU" sz="1600" kern="100" dirty="0" smtClean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±</a:t>
                      </a:r>
                      <a:r>
                        <a:rPr lang="ru-RU" sz="1600" kern="100" dirty="0" smtClean="0">
                          <a:effectLst/>
                        </a:rPr>
                        <a:t> 0.1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1995294"/>
                  </a:ext>
                </a:extLst>
              </a:tr>
            </a:tbl>
          </a:graphicData>
        </a:graphic>
      </p:graphicFrame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239514A-374B-4BD4-3CEA-FEE37F57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CECFF"/>
                </a:solidFill>
              </a:rPr>
              <a:t>6</a:t>
            </a:r>
            <a:endParaRPr lang="ru-RU" dirty="0">
              <a:solidFill>
                <a:srgbClr val="CCEC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467FBA-F72E-849A-F900-E67E67CBC3B2}"/>
              </a:ext>
            </a:extLst>
          </p:cNvPr>
          <p:cNvSpPr txBox="1"/>
          <p:nvPr/>
        </p:nvSpPr>
        <p:spPr>
          <a:xfrm>
            <a:off x="2639334" y="749808"/>
            <a:ext cx="627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Значения удельных площадей поверхности порошков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467FBA-F72E-849A-F900-E67E67CBC3B2}"/>
              </a:ext>
            </a:extLst>
          </p:cNvPr>
          <p:cNvSpPr txBox="1"/>
          <p:nvPr/>
        </p:nvSpPr>
        <p:spPr>
          <a:xfrm>
            <a:off x="1069433" y="3868677"/>
            <a:ext cx="2359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Рис.6. Зависимость энергии активации спекания компактов от концентрации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до и после облучения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969" t="6340" r="13580" b="1824"/>
          <a:stretch/>
        </p:blipFill>
        <p:spPr>
          <a:xfrm>
            <a:off x="3563171" y="2837840"/>
            <a:ext cx="4422521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5DB6B7-7784-537F-0F48-D9233470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174"/>
            <a:ext cx="9692640" cy="5934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Свойства керамики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FCF34B3-2C1E-5113-A86E-17B34F881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167355"/>
              </p:ext>
            </p:extLst>
          </p:nvPr>
        </p:nvGraphicFramePr>
        <p:xfrm>
          <a:off x="1726722" y="1261878"/>
          <a:ext cx="7959380" cy="11060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91876">
                  <a:extLst>
                    <a:ext uri="{9D8B030D-6E8A-4147-A177-3AD203B41FA5}">
                      <a16:colId xmlns:a16="http://schemas.microsoft.com/office/drawing/2014/main" xmlns="" val="124578602"/>
                    </a:ext>
                  </a:extLst>
                </a:gridCol>
                <a:gridCol w="1591876">
                  <a:extLst>
                    <a:ext uri="{9D8B030D-6E8A-4147-A177-3AD203B41FA5}">
                      <a16:colId xmlns:a16="http://schemas.microsoft.com/office/drawing/2014/main" xmlns="" val="805518492"/>
                    </a:ext>
                  </a:extLst>
                </a:gridCol>
                <a:gridCol w="1591876">
                  <a:extLst>
                    <a:ext uri="{9D8B030D-6E8A-4147-A177-3AD203B41FA5}">
                      <a16:colId xmlns:a16="http://schemas.microsoft.com/office/drawing/2014/main" xmlns="" val="561826773"/>
                    </a:ext>
                  </a:extLst>
                </a:gridCol>
                <a:gridCol w="1591876">
                  <a:extLst>
                    <a:ext uri="{9D8B030D-6E8A-4147-A177-3AD203B41FA5}">
                      <a16:colId xmlns:a16="http://schemas.microsoft.com/office/drawing/2014/main" xmlns="" val="2017956541"/>
                    </a:ext>
                  </a:extLst>
                </a:gridCol>
                <a:gridCol w="1591876">
                  <a:extLst>
                    <a:ext uri="{9D8B030D-6E8A-4147-A177-3AD203B41FA5}">
                      <a16:colId xmlns:a16="http://schemas.microsoft.com/office/drawing/2014/main" xmlns="" val="2513556683"/>
                    </a:ext>
                  </a:extLst>
                </a:gridCol>
              </a:tblGrid>
              <a:tr h="3745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Z2Y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Z3Y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Z4Y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Z8Y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57614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 smtClean="0">
                          <a:effectLst/>
                        </a:rPr>
                        <a:t>Исходные </a:t>
                      </a:r>
                      <a:endParaRPr lang="ru-RU" sz="1400" kern="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 smtClean="0">
                          <a:effectLst/>
                        </a:rPr>
                        <a:t>4.5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М</a:t>
                      </a:r>
                      <a:r>
                        <a:rPr lang="ru-RU" sz="1600" kern="100" dirty="0" smtClean="0">
                          <a:effectLst/>
                        </a:rPr>
                        <a:t> + 95.5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Т</a:t>
                      </a:r>
                      <a:endParaRPr lang="ru-RU" sz="14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 smtClean="0">
                          <a:effectLst/>
                        </a:rPr>
                        <a:t>9.5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К</a:t>
                      </a:r>
                      <a:r>
                        <a:rPr lang="ru-RU" sz="1600" kern="100" dirty="0" smtClean="0">
                          <a:effectLst/>
                        </a:rPr>
                        <a:t> + 90.5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Т</a:t>
                      </a:r>
                      <a:endParaRPr lang="ru-RU" sz="14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 smtClean="0">
                          <a:effectLst/>
                        </a:rPr>
                        <a:t>15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К</a:t>
                      </a:r>
                      <a:r>
                        <a:rPr lang="ru-RU" sz="1600" kern="100" dirty="0" smtClean="0">
                          <a:effectLst/>
                        </a:rPr>
                        <a:t> + 85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Т</a:t>
                      </a:r>
                      <a:endParaRPr lang="ru-RU" sz="14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 smtClean="0">
                          <a:effectLst/>
                        </a:rPr>
                        <a:t>100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К</a:t>
                      </a:r>
                      <a:endParaRPr lang="ru-RU" sz="14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884925"/>
                  </a:ext>
                </a:extLst>
              </a:tr>
              <a:tr h="3112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Облученные</a:t>
                      </a:r>
                      <a:endParaRPr lang="ru-RU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 smtClean="0">
                          <a:effectLst/>
                        </a:rPr>
                        <a:t>5.5 </a:t>
                      </a:r>
                      <a:r>
                        <a:rPr lang="ru-RU" sz="1600" i="1" kern="100" dirty="0" smtClean="0">
                          <a:effectLst/>
                        </a:rPr>
                        <a:t>М</a:t>
                      </a:r>
                      <a:r>
                        <a:rPr lang="ru-RU" sz="1600" kern="100" dirty="0" smtClean="0">
                          <a:effectLst/>
                        </a:rPr>
                        <a:t> + 94.5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Т</a:t>
                      </a:r>
                      <a:endParaRPr lang="ru-RU" sz="14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 smtClean="0">
                          <a:effectLst/>
                        </a:rPr>
                        <a:t>10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К</a:t>
                      </a:r>
                      <a:r>
                        <a:rPr lang="ru-RU" sz="1600" kern="100" dirty="0" smtClean="0">
                          <a:effectLst/>
                        </a:rPr>
                        <a:t> + 90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Т</a:t>
                      </a:r>
                      <a:endParaRPr lang="ru-RU" sz="14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 smtClean="0">
                          <a:effectLst/>
                        </a:rPr>
                        <a:t>13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К</a:t>
                      </a:r>
                      <a:r>
                        <a:rPr lang="ru-RU" sz="1600" kern="100" dirty="0" smtClean="0">
                          <a:effectLst/>
                        </a:rPr>
                        <a:t> + 87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Т</a:t>
                      </a:r>
                      <a:endParaRPr lang="ru-RU" sz="14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 smtClean="0">
                          <a:effectLst/>
                        </a:rPr>
                        <a:t>100</a:t>
                      </a:r>
                      <a:r>
                        <a:rPr lang="ru-RU" sz="1600" kern="100" baseline="0" dirty="0" smtClean="0">
                          <a:effectLst/>
                        </a:rPr>
                        <a:t> </a:t>
                      </a:r>
                      <a:r>
                        <a:rPr lang="ru-RU" sz="1600" i="1" kern="100" dirty="0" smtClean="0">
                          <a:effectLst/>
                        </a:rPr>
                        <a:t>К</a:t>
                      </a:r>
                      <a:endParaRPr lang="ru-RU" sz="14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4931630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DEB1F30-EE11-B56A-458B-6DA177BF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CECFF"/>
                </a:solidFill>
              </a:rPr>
              <a:t>7</a:t>
            </a:r>
            <a:endParaRPr lang="ru-RU" dirty="0">
              <a:solidFill>
                <a:srgbClr val="CCEC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467FBA-F72E-849A-F900-E67E67CBC3B2}"/>
              </a:ext>
            </a:extLst>
          </p:cNvPr>
          <p:cNvSpPr txBox="1"/>
          <p:nvPr/>
        </p:nvSpPr>
        <p:spPr>
          <a:xfrm>
            <a:off x="1600155" y="625180"/>
            <a:ext cx="82572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Фазовый состав керамики, %;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моноклинная,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тетрагональная,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кубическая фазы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ZrO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467FBA-F72E-849A-F900-E67E67CBC3B2}"/>
              </a:ext>
            </a:extLst>
          </p:cNvPr>
          <p:cNvSpPr txBox="1"/>
          <p:nvPr/>
        </p:nvSpPr>
        <p:spPr>
          <a:xfrm>
            <a:off x="1577811" y="5979941"/>
            <a:ext cx="8809773" cy="87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Рис.7. Зависимости плотности (</a:t>
            </a:r>
            <a:r>
              <a:rPr lang="ru-RU" i="1" dirty="0" smtClean="0"/>
              <a:t>а</a:t>
            </a:r>
            <a:r>
              <a:rPr lang="ru-RU" dirty="0" smtClean="0"/>
              <a:t>), пористости (</a:t>
            </a:r>
            <a:r>
              <a:rPr lang="ru-RU" i="1" dirty="0" smtClean="0"/>
              <a:t>б</a:t>
            </a:r>
            <a:r>
              <a:rPr lang="ru-RU" dirty="0" smtClean="0"/>
              <a:t>) и твердости по </a:t>
            </a:r>
            <a:r>
              <a:rPr lang="ru-RU" dirty="0" err="1" smtClean="0"/>
              <a:t>Виккерсу</a:t>
            </a:r>
            <a:r>
              <a:rPr lang="ru-RU" dirty="0" smtClean="0"/>
              <a:t> (</a:t>
            </a:r>
            <a:r>
              <a:rPr lang="ru-RU" i="1" dirty="0" smtClean="0"/>
              <a:t>в</a:t>
            </a:r>
            <a:r>
              <a:rPr lang="ru-RU" dirty="0" smtClean="0"/>
              <a:t>) керамических образцов от концентрации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25" t="9773" r="13196" b="2041"/>
          <a:stretch/>
        </p:blipFill>
        <p:spPr>
          <a:xfrm>
            <a:off x="3851790" y="2884815"/>
            <a:ext cx="3753933" cy="30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440" t="7894" r="12921" b="2096"/>
          <a:stretch/>
        </p:blipFill>
        <p:spPr>
          <a:xfrm>
            <a:off x="78971" y="2862072"/>
            <a:ext cx="3759570" cy="302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971" t="7626" r="13018" b="2059"/>
          <a:stretch/>
        </p:blipFill>
        <p:spPr>
          <a:xfrm>
            <a:off x="7619038" y="2862072"/>
            <a:ext cx="367564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61B99D-30EF-1EFE-9AB1-A196D150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728" y="73152"/>
            <a:ext cx="2359152" cy="1325562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D436059-6AFF-6A6A-AE8F-021272A0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CECFF"/>
                </a:solidFill>
              </a:rPr>
              <a:t>8</a:t>
            </a:r>
            <a:endParaRPr lang="ru-RU" dirty="0">
              <a:solidFill>
                <a:srgbClr val="CCEC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072" y="1627314"/>
            <a:ext cx="104424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Обнаружен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фазовый переход в порошковых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компактах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содержание моноклинной фазы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уменьшилось на 4–10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в зависимости от количества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Произошло снижение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микронапряжений в результате протонного воздействия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Фазовый состав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керамики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облученных и необлученных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компактов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не отличается.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порошковых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компактах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облучения произошло увеличение размеров частиц порошка.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 эффектом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облучения протонами является образование пор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образцах.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AECF5-52E7-E456-747C-D51D93B6B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284207"/>
            <a:ext cx="9692640" cy="1325562"/>
          </a:xfrm>
        </p:spPr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451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2356</TotalTime>
  <Words>581</Words>
  <Application>Microsoft Office PowerPoint</Application>
  <PresentationFormat>Широкоэкранный</PresentationFormat>
  <Paragraphs>108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Schoolbook</vt:lpstr>
      <vt:lpstr>Times New Roman</vt:lpstr>
      <vt:lpstr>Wingdings</vt:lpstr>
      <vt:lpstr>Wingdings 2</vt:lpstr>
      <vt:lpstr>Вид</vt:lpstr>
      <vt:lpstr>СТРУКТУРА И СВОЙСТВА ДИОКСИДЦИРКОНИЕВОЙ КЕРАМИКИ, ОБЛУЧЕННОЙ ПРОТОНАМИ</vt:lpstr>
      <vt:lpstr>СТРУКТУРА И СВОЙСТВА ДИОКСИДЦИРКОНИЕВОЙ КЕРАМИКИ, ОБЛУЧЕННОЙ ПРОТОНАМИ</vt:lpstr>
      <vt:lpstr>Материалы и методы исследования</vt:lpstr>
      <vt:lpstr>РФА и РСА порошковых компактов</vt:lpstr>
      <vt:lpstr>Исследование методом СЭМ</vt:lpstr>
      <vt:lpstr>Исследования методами БЭТ и дилатометрии</vt:lpstr>
      <vt:lpstr>Свойства керамики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ПРОТОННОГО ОБЛУЧЕНИЕ НА ПРОЦЕСС СТРУКТУРООБРАЗОВАНИЯ КЕРАМИЧЕСКОЙ СИСТЕМЫ YSZ</dc:title>
  <dc:creator>Данил</dc:creator>
  <cp:lastModifiedBy>Анастасия</cp:lastModifiedBy>
  <cp:revision>68</cp:revision>
  <dcterms:created xsi:type="dcterms:W3CDTF">2025-03-26T12:13:01Z</dcterms:created>
  <dcterms:modified xsi:type="dcterms:W3CDTF">2026-05-22T12:12:14Z</dcterms:modified>
</cp:coreProperties>
</file>