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339EE-9073-AA1D-A190-C8059C0F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780" y="744410"/>
            <a:ext cx="7766936" cy="164630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ВЛИЯНИЕ СИНТЕТИЧЕСКОГО ДИОПСИДА НА ГОРЮЧЕСТЬ ЭПОКСИДНЫХ МАТЕРИАЛОВ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D2EC1B-48B2-E51A-E0CF-58D2BF878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780" y="2707689"/>
            <a:ext cx="7766936" cy="272544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Шуклин С.Г., </a:t>
            </a:r>
            <a:r>
              <a:rPr lang="ru-RU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Габдулхаев К.Р.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Готлиб Е.М.</a:t>
            </a:r>
          </a:p>
          <a:p>
            <a:pPr algn="ctr"/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«Казанский национальный исследовательский технологический университет», Россия, Татарстан, 420015, г. Казань, ул. К. Маркса, 68; </a:t>
            </a:r>
            <a:r>
              <a:rPr lang="en-US" sz="2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19gkraikido99@mail.ru</a:t>
            </a:r>
            <a:endParaRPr lang="ru-RU" sz="2400" b="1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8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DEF8D3-420D-7E7D-E49A-6FCD980A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0"/>
            <a:ext cx="8596668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перспективных путей снижения горючести полимеров является использование 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силикатных наполнителей</a:t>
            </a:r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антипиренов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Силикаты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содержащие соединения магния и алюминия, способны существенно снижать скорость горения, создавая плотный защитный слой на поверхности полимерного композита. </a:t>
            </a:r>
          </a:p>
          <a:p>
            <a:pPr marL="0" indent="0" algn="just">
              <a:buNone/>
            </a:pP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Фосфорсодержащие антипирены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катализируют образование на поверхности полимера прочного углеродного слоя, который служит барьером для тепла и кислорода.</a:t>
            </a:r>
          </a:p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нашей работы было изучение влияния на горючесть эпоксидных материалов наполнителя – синтетического диопсида, и его совместного применения с известным антипиреном.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44C3A-7374-96A7-7498-0B0C9107FF51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7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3A546-12B6-764D-79C7-F6EBED10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56" y="0"/>
            <a:ext cx="5821120" cy="730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Кальций-магниевый силикат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45348-ACB1-B857-A7AE-1CDAB8F6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50" y="1071717"/>
            <a:ext cx="4764676" cy="43081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Наполнителем служил кальций-магниевый силикат (КМС), синтезированный твердофазным методом при 1100 С в течение 3 часов, на основе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цеолитсодержащей кремнистой породы Татарско-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Шатрашанского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доломита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присутствии плавня -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борной кислоты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соотношении этих компонентов 52:43:5, содержащий 97% диопсида и 3% кварца.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Применяемый КМС является относительно малопористым, так как удельный объем его пор составляет 0,0045 см3/г, а их средний размер - 3,7 нм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12001-F79A-1CA4-FB0C-EEFC694D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501" y="1071717"/>
            <a:ext cx="4092605" cy="3661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E59AB-45E9-9EBA-6601-E4471312958A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5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6FF1-0FE3-584A-6320-9BF8B351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25" y="0"/>
            <a:ext cx="5892142" cy="12517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и изучение эпоксидных материалов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D373A-F1D1-A217-32AF-2819F857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7" y="1518081"/>
            <a:ext cx="9318922" cy="426582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Изучали эпоксидные композиции на основе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ЭД-20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(ГОСТ 10587-84), отвержденной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полиэтиленполиамином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(ПЭПА)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(ТУ 2413-357-00203447-99 с изм. 1-3). В качестве антипирена применяли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полифосфат аммония (ПФА)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(ТУ 20.13.42.130-033-67017122-2019).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Эпоксидные материалы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отверждали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комнатной температуре 7 суток и затем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термошкафу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100 С – 1 час.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Горючесть определялась, в соответствии с стандартом UL 94.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89219-B48D-80B5-7163-664C81CECEB2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6F7BF-9769-1082-DC80-F6F1486D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622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Горючесть эпоксидных материалов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C8482A9-E41A-067B-0DFA-B9C7D90B1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1351"/>
              </p:ext>
            </p:extLst>
          </p:nvPr>
        </p:nvGraphicFramePr>
        <p:xfrm>
          <a:off x="860868" y="692459"/>
          <a:ext cx="8229600" cy="564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133">
                  <a:extLst>
                    <a:ext uri="{9D8B030D-6E8A-4147-A177-3AD203B41FA5}">
                      <a16:colId xmlns:a16="http://schemas.microsoft.com/office/drawing/2014/main" val="2367079920"/>
                    </a:ext>
                  </a:extLst>
                </a:gridCol>
                <a:gridCol w="1549930">
                  <a:extLst>
                    <a:ext uri="{9D8B030D-6E8A-4147-A177-3AD203B41FA5}">
                      <a16:colId xmlns:a16="http://schemas.microsoft.com/office/drawing/2014/main" val="4012338402"/>
                    </a:ext>
                  </a:extLst>
                </a:gridCol>
                <a:gridCol w="1452179">
                  <a:extLst>
                    <a:ext uri="{9D8B030D-6E8A-4147-A177-3AD203B41FA5}">
                      <a16:colId xmlns:a16="http://schemas.microsoft.com/office/drawing/2014/main" val="1982456485"/>
                    </a:ext>
                  </a:extLst>
                </a:gridCol>
                <a:gridCol w="1452179">
                  <a:extLst>
                    <a:ext uri="{9D8B030D-6E8A-4147-A177-3AD203B41FA5}">
                      <a16:colId xmlns:a16="http://schemas.microsoft.com/office/drawing/2014/main" val="336058508"/>
                    </a:ext>
                  </a:extLst>
                </a:gridCol>
                <a:gridCol w="1452179">
                  <a:extLst>
                    <a:ext uri="{9D8B030D-6E8A-4147-A177-3AD203B41FA5}">
                      <a16:colId xmlns:a16="http://schemas.microsoft.com/office/drawing/2014/main" val="1423532424"/>
                    </a:ext>
                  </a:extLst>
                </a:gridCol>
              </a:tblGrid>
              <a:tr h="295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1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2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3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4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64883"/>
                  </a:ext>
                </a:extLst>
              </a:tr>
              <a:tr h="226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Состав, мас. ч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ЭД-20 - 100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ПЭПА - 15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ЭД-20 - 100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Диопсид - 15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ПЭПА - 15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ЭД-20 - 100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ПФА - 30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ПЭПА - 15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ЭД-20 - 100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Диопсид - 15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ПФА - 30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ПЭПА - 15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0669"/>
                  </a:ext>
                </a:extLst>
              </a:tr>
              <a:tr h="154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самозатухания после первого воздействия, с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60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60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43550"/>
                  </a:ext>
                </a:extLst>
              </a:tr>
              <a:tr h="154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самозатухания после второго воздействия, с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60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962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E81BC5-0012-8367-DD27-613B1E39A719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0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733D96-526E-4B79-1258-34BFEDDB3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23666"/>
              </p:ext>
            </p:extLst>
          </p:nvPr>
        </p:nvGraphicFramePr>
        <p:xfrm>
          <a:off x="1017556" y="1277142"/>
          <a:ext cx="8164799" cy="4303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841">
                  <a:extLst>
                    <a:ext uri="{9D8B030D-6E8A-4147-A177-3AD203B41FA5}">
                      <a16:colId xmlns:a16="http://schemas.microsoft.com/office/drawing/2014/main" val="3985827962"/>
                    </a:ext>
                  </a:extLst>
                </a:gridCol>
                <a:gridCol w="1537726">
                  <a:extLst>
                    <a:ext uri="{9D8B030D-6E8A-4147-A177-3AD203B41FA5}">
                      <a16:colId xmlns:a16="http://schemas.microsoft.com/office/drawing/2014/main" val="1865854982"/>
                    </a:ext>
                  </a:extLst>
                </a:gridCol>
                <a:gridCol w="1440744">
                  <a:extLst>
                    <a:ext uri="{9D8B030D-6E8A-4147-A177-3AD203B41FA5}">
                      <a16:colId xmlns:a16="http://schemas.microsoft.com/office/drawing/2014/main" val="3010292503"/>
                    </a:ext>
                  </a:extLst>
                </a:gridCol>
                <a:gridCol w="1440744">
                  <a:extLst>
                    <a:ext uri="{9D8B030D-6E8A-4147-A177-3AD203B41FA5}">
                      <a16:colId xmlns:a16="http://schemas.microsoft.com/office/drawing/2014/main" val="2453476372"/>
                    </a:ext>
                  </a:extLst>
                </a:gridCol>
                <a:gridCol w="1440744">
                  <a:extLst>
                    <a:ext uri="{9D8B030D-6E8A-4147-A177-3AD203B41FA5}">
                      <a16:colId xmlns:a16="http://schemas.microsoft.com/office/drawing/2014/main" val="2940948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1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2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3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4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52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массы после первого воздействия, %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67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массы после второго воздействия, %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274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самозатухания после первого воздействия, с</a:t>
                      </a:r>
                      <a:r>
                        <a:rPr lang="ru-RU" sz="180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20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самозатухания после второго воздействия, с</a:t>
                      </a:r>
                      <a:r>
                        <a:rPr lang="ru-RU" sz="18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6648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D33588-C97E-F06B-D047-F8820B75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1" y="0"/>
            <a:ext cx="8596312" cy="7127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Горючесть эпоксидных материалов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0F86C-4CC7-B5BD-882C-37EBCC8C779A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5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DBFCCE-C3AA-868F-F0EF-56BBDD23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72" y="328475"/>
            <a:ext cx="8946060" cy="56773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 диопсид уменьшает продолжительность самозатухания эпоксидных материалов после второго огневого воздействия более чем в 5 раз и увеличивает скорость самозатухания в 2 раза, по сравнению с ненаполненным полимером. Одновременно вдвое снижается потеря массы композиций при горении.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Диопсид, по-видимому, усиливает стойкость эпоксидных полимеров к горючим жидкостям, снижая набухание. В результате этого может достигаться уменьшение риска быстрого распространения огня за счет барьерных и термических свойств данного наполнителя.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167C6-C6FA-866C-0BC0-FFF6E98E46B2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23563-743E-E999-6A90-E6D23961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55" y="575461"/>
            <a:ext cx="8596668" cy="6243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C1E71-C37C-FD2A-4C50-4226D84A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75" y="1488613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Исследованиями методом UL 94 установлено: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Наполнение диопсидом, а также его совместное использование с полифосфатом аммония эффективно для снижения горючести материалов на основе эпоксидной смолы.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Диопсид улучшает противопожарные свойства и усиливает действие традиционного антипирена.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0B5D3-F181-0942-27A5-01CED8BCBA7A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8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46A08-BC1D-3067-5841-7E4A5527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47" y="2962182"/>
            <a:ext cx="5739476" cy="642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F3A26-7E51-F6A0-6DE6-1898856C68A2}"/>
              </a:ext>
            </a:extLst>
          </p:cNvPr>
          <p:cNvSpPr txBox="1"/>
          <p:nvPr/>
        </p:nvSpPr>
        <p:spPr>
          <a:xfrm>
            <a:off x="11514666" y="6396334"/>
            <a:ext cx="39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00E56-D6F2-4DA7-9D18-BCA238A49400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766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552</Words>
  <Application>Microsoft Office PowerPoint</Application>
  <PresentationFormat>Широкоэкранный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ВЛИЯНИЕ СИНТЕТИЧЕСКОГО ДИОПСИДА НА ГОРЮЧЕСТЬ ЭПОКСИДНЫХ МАТЕРИАЛОВ</vt:lpstr>
      <vt:lpstr>Презентация PowerPoint</vt:lpstr>
      <vt:lpstr>Кальций-магниевый силикат</vt:lpstr>
      <vt:lpstr>Приготовление и изучение эпоксидных материалов</vt:lpstr>
      <vt:lpstr>Горючесть эпоксидных материалов</vt:lpstr>
      <vt:lpstr>Горючесть эпоксидных материалов</vt:lpstr>
      <vt:lpstr>Презентация PowerPoint</vt:lpstr>
      <vt:lpstr>Заключение</vt:lpstr>
      <vt:lpstr>СПАСИБО ЗА ВНИМАНИЕ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Камиль</dc:creator>
  <cp:lastModifiedBy>Камиль</cp:lastModifiedBy>
  <cp:revision>4</cp:revision>
  <dcterms:created xsi:type="dcterms:W3CDTF">2026-05-18T19:39:39Z</dcterms:created>
  <dcterms:modified xsi:type="dcterms:W3CDTF">2026-05-21T20:04:23Z</dcterms:modified>
</cp:coreProperties>
</file>