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342" r:id="rId3"/>
    <p:sldId id="340" r:id="rId4"/>
    <p:sldId id="341" r:id="rId5"/>
    <p:sldId id="335" r:id="rId6"/>
    <p:sldId id="261" r:id="rId7"/>
    <p:sldId id="266" r:id="rId8"/>
    <p:sldId id="337" r:id="rId9"/>
    <p:sldId id="336" r:id="rId10"/>
    <p:sldId id="339" r:id="rId11"/>
    <p:sldId id="338" r:id="rId12"/>
    <p:sldId id="275" r:id="rId13"/>
    <p:sldId id="276" r:id="rId14"/>
    <p:sldId id="281" r:id="rId15"/>
    <p:sldId id="272" r:id="rId16"/>
  </p:sldIdLst>
  <p:sldSz cx="24382413" cy="13716000"/>
  <p:notesSz cx="6761163" cy="9882188"/>
  <p:embeddedFontLst>
    <p:embeddedFont>
      <p:font typeface="Tahoma" panose="020B0604030504040204" pitchFamily="34" charset="0"/>
      <p:regular r:id="rId18"/>
      <p:bold r:id="rId19"/>
    </p:embeddedFont>
    <p:embeddedFont>
      <p:font typeface="TT Norms Pro" panose="02000503030000090003" charset="0"/>
      <p:regular r:id="rId20"/>
      <p:bold r:id="rId21"/>
      <p:italic r:id="rId22"/>
      <p:boldItalic r:id="rId23"/>
    </p:embeddedFont>
    <p:embeddedFont>
      <p:font typeface="TT Norms Pro Medium" panose="02000803020000090003" charset="0"/>
      <p:regular r:id="rId24"/>
      <p:italic r:id="rId25"/>
    </p:embeddedFont>
  </p:embeddedFontLst>
  <p:custDataLst>
    <p:tags r:id="rId26"/>
  </p:custDataLst>
  <p:defaultTextStyle>
    <a:defPPr>
      <a:defRPr lang="ru-RU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165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565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46" userDrawn="1">
          <p15:clr>
            <a:srgbClr val="A4A3A4"/>
          </p15:clr>
        </p15:guide>
        <p15:guide id="2" pos="150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3">
          <p15:clr>
            <a:srgbClr val="A4A3A4"/>
          </p15:clr>
        </p15:guide>
        <p15:guide id="2" pos="211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4284" autoAdjust="0"/>
  </p:normalViewPr>
  <p:slideViewPr>
    <p:cSldViewPr snapToGrid="0" showGuides="1">
      <p:cViewPr varScale="1">
        <p:scale>
          <a:sx n="45" d="100"/>
          <a:sy n="45" d="100"/>
        </p:scale>
        <p:origin x="868" y="88"/>
      </p:cViewPr>
      <p:guideLst>
        <p:guide orient="horz" pos="7946"/>
        <p:guide pos="150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508" y="114"/>
      </p:cViewPr>
      <p:guideLst>
        <p:guide orient="horz" pos="3093"/>
        <p:guide pos="211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E627D-15EB-40F5-AEC0-AD078B3D9203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1235075"/>
            <a:ext cx="5926137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FAC02-5901-4D7E-90A5-4DB54C8C6E8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16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565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5185743"/>
            <a:ext cx="9952581" cy="3850681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Заголовок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9036424"/>
            <a:ext cx="9952581" cy="199955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165" indent="0" algn="ctr">
              <a:buNone/>
              <a:defRPr sz="3200"/>
            </a:lvl8pPr>
            <a:lvl9pPr marL="7314565" indent="0" algn="ctr">
              <a:buNone/>
              <a:defRPr sz="3200"/>
            </a:lvl9pPr>
          </a:lstStyle>
          <a:p>
            <a:r>
              <a:rPr lang="ru-RU" dirty="0"/>
              <a:t>Фамилия Имя Отчество</a:t>
            </a:r>
            <a:br>
              <a:rPr lang="ru-RU" dirty="0"/>
            </a:br>
            <a:r>
              <a:rPr lang="ru-RU" dirty="0"/>
              <a:t>Должность спикера в одну</a:t>
            </a:r>
            <a:br>
              <a:rPr lang="ru-RU" dirty="0"/>
            </a:br>
            <a:r>
              <a:rPr lang="ru-RU" dirty="0"/>
              <a:t>или более строк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Управление науки формирует приоритетные направления научно-исследовательской деятельности университета </a:t>
            </a:r>
            <a:br>
              <a:rPr lang="ru-RU" dirty="0"/>
            </a:br>
            <a:r>
              <a:rPr lang="ru-RU" dirty="0"/>
              <a:t>с целью создания и освоения </a:t>
            </a:r>
            <a:br>
              <a:rPr lang="ru-RU" dirty="0"/>
            </a:br>
            <a:r>
              <a:rPr lang="ru-RU" dirty="0"/>
              <a:t>новых технологий, становления </a:t>
            </a:r>
            <a:br>
              <a:rPr lang="ru-RU" dirty="0"/>
            </a:br>
            <a:r>
              <a:rPr lang="ru-RU" dirty="0"/>
              <a:t>и развития научных школ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338232" y="7037794"/>
            <a:ext cx="6897051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Достижения науки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7037794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Научное сообщество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4389" y="7037793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События отрасли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8674101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Управление науки занимается развитием научно-технического потенциала подразделений университета, отдельных сотрудников и университета</a:t>
            </a:r>
            <a:br>
              <a:rPr lang="ru-RU" dirty="0"/>
            </a:br>
            <a:r>
              <a:rPr lang="ru-RU" dirty="0"/>
              <a:t>в целом, способствует правовой охране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5499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Информация о реализуемых образовательных программах,</a:t>
            </a:r>
            <a:br>
              <a:rPr lang="ru-RU" dirty="0"/>
            </a:br>
            <a:r>
              <a:rPr lang="ru-RU" dirty="0"/>
              <a:t>в том числе о реализуемых адаптированных образователь-</a:t>
            </a:r>
            <a:br>
              <a:rPr lang="ru-RU" dirty="0"/>
            </a:br>
            <a:r>
              <a:rPr lang="ru-RU" dirty="0" err="1"/>
              <a:t>ных</a:t>
            </a:r>
            <a:r>
              <a:rPr lang="ru-RU" dirty="0"/>
              <a:t> программах, с указанием </a:t>
            </a:r>
            <a:br>
              <a:rPr lang="ru-RU" dirty="0"/>
            </a:br>
            <a:r>
              <a:rPr lang="ru-RU" dirty="0"/>
              <a:t>в отношении каждой </a:t>
            </a:r>
            <a:r>
              <a:rPr lang="ru-RU" dirty="0" err="1"/>
              <a:t>образо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 err="1"/>
              <a:t>вательной</a:t>
            </a:r>
            <a:r>
              <a:rPr lang="ru-RU" dirty="0"/>
              <a:t> программы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4776190"/>
            <a:ext cx="2217600" cy="183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51" y="4599790"/>
            <a:ext cx="1764000" cy="201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300" y="4401790"/>
            <a:ext cx="1924670" cy="221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2442825" y="4707604"/>
            <a:ext cx="11939588" cy="571274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4572755"/>
            <a:ext cx="10627535" cy="770020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has been the industry's standard dummy text ever since the 1500s, when an unknown printer took a galley </a:t>
            </a:r>
            <a:br>
              <a:rPr lang="en-US" dirty="0"/>
            </a:br>
            <a:r>
              <a:rPr lang="en-US" dirty="0"/>
              <a:t>of type and scrambled it to make a type </a:t>
            </a:r>
            <a:br>
              <a:rPr lang="en-US" dirty="0"/>
            </a:br>
            <a:r>
              <a:rPr lang="en-US" dirty="0"/>
              <a:t>specimen book. It has survived not only </a:t>
            </a:r>
            <a:br>
              <a:rPr lang="en-US" dirty="0"/>
            </a:br>
            <a:r>
              <a:rPr lang="en-US" dirty="0"/>
              <a:t>five centuries, but also the leap into electronic typesetting, remaining essentially unchanged. It was </a:t>
            </a:r>
            <a:r>
              <a:rPr lang="en-US" dirty="0" err="1"/>
              <a:t>popularised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35339" y="5373052"/>
            <a:ext cx="6937374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1-е место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35946" y="6648450"/>
            <a:ext cx="6936767" cy="331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 err="1"/>
              <a:t>cреди</a:t>
            </a:r>
            <a:r>
              <a:rPr lang="ru-RU" dirty="0"/>
              <a:t> вузов Проекта 5–100 </a:t>
            </a:r>
            <a:br>
              <a:rPr lang="ru-RU" dirty="0"/>
            </a:br>
            <a:r>
              <a:rPr lang="ru-RU" dirty="0"/>
              <a:t>по количеству публикаций </a:t>
            </a:r>
            <a:br>
              <a:rPr lang="ru-RU" dirty="0"/>
            </a:br>
            <a:r>
              <a:rPr lang="ru-RU" dirty="0"/>
              <a:t>в материаловедении </a:t>
            </a:r>
            <a:br>
              <a:rPr lang="ru-RU" dirty="0"/>
            </a:br>
            <a:r>
              <a:rPr lang="ru-RU" dirty="0"/>
              <a:t>в журналах первого квартиля по SNIP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279" y="5430202"/>
            <a:ext cx="2167200" cy="18130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0" y="4707604"/>
            <a:ext cx="24382413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655320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is simply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4" name="Текст 6"/>
          <p:cNvSpPr>
            <a:spLocks noGrp="1"/>
          </p:cNvSpPr>
          <p:nvPr>
            <p:ph type="body" sz="quarter" idx="26" hasCustomPrompt="1"/>
          </p:nvPr>
        </p:nvSpPr>
        <p:spPr>
          <a:xfrm>
            <a:off x="1297765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5" y="969264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878612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29" hasCustomPrompt="1"/>
          </p:nvPr>
        </p:nvSpPr>
        <p:spPr>
          <a:xfrm>
            <a:off x="12364228" y="6553200"/>
            <a:ext cx="10627535" cy="51968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  <a:br>
              <a:rPr lang="en-US" dirty="0"/>
            </a:br>
            <a:r>
              <a:rPr lang="en-US" dirty="0"/>
              <a:t>It has survived not only five centuries</a:t>
            </a:r>
          </a:p>
        </p:txBody>
      </p:sp>
      <p:sp>
        <p:nvSpPr>
          <p:cNvPr id="25" name="Текст 6"/>
          <p:cNvSpPr>
            <a:spLocks noGrp="1"/>
          </p:cNvSpPr>
          <p:nvPr>
            <p:ph type="body" sz="quarter" idx="30" hasCustomPrompt="1"/>
          </p:nvPr>
        </p:nvSpPr>
        <p:spPr>
          <a:xfrm>
            <a:off x="12364228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1" y="3907504"/>
            <a:ext cx="11668538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6" y="5697107"/>
            <a:ext cx="9217834" cy="50769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4790588"/>
            <a:ext cx="92178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4370696"/>
            <a:ext cx="3749905" cy="20974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6468184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7281725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8328993"/>
            <a:ext cx="14312959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 printing and</a:t>
            </a:r>
            <a:br>
              <a:rPr lang="en-US" dirty="0"/>
            </a:br>
            <a:r>
              <a:rPr lang="en-US" dirty="0"/>
              <a:t>typesetting industry. Lorem Ipsum has been the industry's</a:t>
            </a:r>
            <a:br>
              <a:rPr lang="en-US" dirty="0"/>
            </a:br>
            <a:r>
              <a:rPr lang="en-US" dirty="0"/>
              <a:t>standard dummy text ever since the 1500s, when </a:t>
            </a:r>
            <a:br>
              <a:rPr lang="en-US" dirty="0"/>
            </a:br>
            <a:r>
              <a:rPr lang="en-US" dirty="0"/>
              <a:t>an unknown printer took a galley of type and scrambled</a:t>
            </a:r>
            <a:br>
              <a:rPr lang="en-US" dirty="0"/>
            </a:br>
            <a:r>
              <a:rPr lang="en-US" dirty="0"/>
              <a:t>it to make a type specimen book</a:t>
            </a:r>
            <a:endParaRPr lang="ru-RU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7" y="4572001"/>
            <a:ext cx="10626784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Стратегической целью НИТУ «МИСИС», согласно </a:t>
            </a:r>
            <a:br>
              <a:rPr lang="ru-RU" dirty="0"/>
            </a:br>
            <a:r>
              <a:rPr lang="ru-RU" dirty="0"/>
              <a:t>участию в Проекте «5–100», является вхождение </a:t>
            </a:r>
            <a:br>
              <a:rPr lang="ru-RU" dirty="0"/>
            </a:br>
            <a:r>
              <a:rPr lang="ru-RU" dirty="0"/>
              <a:t>и закрепление в числе ведущих мировых университетов </a:t>
            </a:r>
            <a:br>
              <a:rPr lang="ru-RU" dirty="0"/>
            </a:br>
            <a:r>
              <a:rPr lang="ru-RU" dirty="0"/>
              <a:t>по основным международным рейтингам (THE, QS), </a:t>
            </a:r>
            <a:br>
              <a:rPr lang="ru-RU" dirty="0"/>
            </a:br>
            <a:r>
              <a:rPr lang="ru-RU" dirty="0"/>
              <a:t>за счёт фундаментальных и прикладных исследований мирового уровня в материаловедении, нано- и </a:t>
            </a:r>
            <a:r>
              <a:rPr lang="ru-RU" dirty="0" err="1"/>
              <a:t>био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/>
              <a:t>технологиях, металлургии и горном деле.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0" y="8533870"/>
            <a:ext cx="11939588" cy="339308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4943270" y="8909945"/>
            <a:ext cx="6982029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ТОП-10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4956411" y="10189483"/>
            <a:ext cx="6968889" cy="1379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spc="-70" baseline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Среди лучших вузов России, </a:t>
            </a:r>
            <a:br>
              <a:rPr lang="ru-RU" dirty="0"/>
            </a:br>
            <a:r>
              <a:rPr lang="ru-RU" dirty="0"/>
              <a:t>по версии «Интерфакс»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81" y="9141922"/>
            <a:ext cx="2286000" cy="18963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368" y="3512130"/>
            <a:ext cx="3259345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Таблица 2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7804" y="3512131"/>
            <a:ext cx="6937374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Сопроводительный текст</a:t>
            </a:r>
            <a:br>
              <a:rPr lang="ru-RU" dirty="0"/>
            </a:br>
            <a:r>
              <a:rPr lang="ru-RU" dirty="0"/>
              <a:t>к данной таблице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98516" y="10086693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Ленинский проспект, д. 4</a:t>
            </a:r>
            <a:br>
              <a:rPr lang="ru-RU" dirty="0"/>
            </a:br>
            <a:r>
              <a:rPr lang="ru-RU" dirty="0"/>
              <a:t>Москва, 119049</a:t>
            </a:r>
            <a:br>
              <a:rPr lang="ru-RU" dirty="0"/>
            </a:br>
            <a:r>
              <a:rPr lang="ru-RU" dirty="0"/>
              <a:t>тел. +7 (495) 955-00-32</a:t>
            </a:r>
            <a:br>
              <a:rPr lang="ru-RU" dirty="0"/>
            </a:b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kancela@misis.ru</a:t>
            </a:r>
            <a:br>
              <a:rPr lang="ru-RU" dirty="0"/>
            </a:br>
            <a:r>
              <a:rPr lang="ru-RU" dirty="0"/>
              <a:t>misis.ru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184650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890843"/>
            <a:ext cx="9952581" cy="2091357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10362149"/>
            <a:ext cx="9952581" cy="12102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165" indent="0" algn="ctr">
              <a:buNone/>
              <a:defRPr sz="3200"/>
            </a:lvl8pPr>
            <a:lvl9pPr marL="7314565" indent="0" algn="ctr">
              <a:buNone/>
              <a:defRPr sz="3200"/>
            </a:lvl9pPr>
          </a:lstStyle>
          <a:p>
            <a:r>
              <a:rPr lang="ru-RU" dirty="0"/>
              <a:t>Подзаголовок в одну, две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1603-ED81-45CC-9B9E-CDC2DCB56A9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362700" y="5147643"/>
            <a:ext cx="12573000" cy="5539407"/>
          </a:xfrm>
        </p:spPr>
        <p:txBody>
          <a:bodyPr anchor="t">
            <a:noAutofit/>
          </a:bodyPr>
          <a:lstStyle>
            <a:lvl1pPr marL="0" marR="0" indent="0" algn="l" defTabSz="1828800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   </a:t>
            </a:r>
            <a:r>
              <a:rPr lang="ru-RU" dirty="0"/>
              <a:t>Заголовок</a:t>
            </a:r>
            <a:br>
              <a:rPr lang="ru-RU" dirty="0"/>
            </a:br>
            <a:r>
              <a:rPr lang="en-US" dirty="0"/>
              <a:t>       </a:t>
            </a: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br>
              <a:rPr lang="ru-RU" dirty="0"/>
            </a:b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620000" y="5147643"/>
            <a:ext cx="12573000" cy="3748707"/>
          </a:xfrm>
        </p:spPr>
        <p:txBody>
          <a:bodyPr anchor="t">
            <a:noAutofit/>
          </a:bodyPr>
          <a:lstStyle>
            <a:lvl1pPr algn="l">
              <a:lnSpc>
                <a:spcPts val="13700"/>
              </a:lnSpc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en-US" dirty="0"/>
            </a:br>
            <a:r>
              <a:rPr lang="en-US" dirty="0"/>
              <a:t>     </a:t>
            </a:r>
            <a:r>
              <a:rPr lang="ru-RU" dirty="0"/>
              <a:t>короткий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7" y="2163817"/>
            <a:ext cx="7451784" cy="3130078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7017374"/>
            <a:ext cx="9952581" cy="29929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165" indent="0" algn="ctr">
              <a:buNone/>
              <a:defRPr sz="3200"/>
            </a:lvl8pPr>
            <a:lvl9pPr marL="7314565" indent="0" algn="ctr">
              <a:buNone/>
              <a:defRPr sz="3200"/>
            </a:lvl9pPr>
          </a:lstStyle>
          <a:p>
            <a:r>
              <a:rPr lang="ru-RU" dirty="0"/>
              <a:t>При наличии может</a:t>
            </a:r>
            <a:br>
              <a:rPr lang="ru-RU" dirty="0"/>
            </a:br>
            <a:r>
              <a:rPr lang="ru-RU" dirty="0"/>
              <a:t>размещаться общая</a:t>
            </a:r>
            <a:br>
              <a:rPr lang="ru-RU" dirty="0"/>
            </a:br>
            <a:r>
              <a:rPr lang="ru-RU" dirty="0"/>
              <a:t>информация данного</a:t>
            </a:r>
            <a:br>
              <a:rPr lang="ru-RU" dirty="0"/>
            </a:br>
            <a:r>
              <a:rPr lang="ru-RU" dirty="0"/>
              <a:t>раздела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43794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5787113"/>
            <a:ext cx="10626783" cy="6542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</a:t>
            </a:r>
            <a:br>
              <a:rPr lang="en-US" dirty="0"/>
            </a:br>
            <a:r>
              <a:rPr lang="en-US" dirty="0"/>
              <a:t>of the printing and typesetting industry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Lorem Ipsum has been the industry's</a:t>
            </a:r>
            <a:br>
              <a:rPr lang="en-US" dirty="0"/>
            </a:br>
            <a:r>
              <a:rPr lang="en-US" dirty="0"/>
              <a:t>standard dummy text ever since the 1500s, when an unknown printer took a galley</a:t>
            </a:r>
            <a:br>
              <a:rPr lang="en-US" dirty="0"/>
            </a:br>
            <a:r>
              <a:rPr lang="en-US" dirty="0"/>
              <a:t>of type and scrambled it to make a type</a:t>
            </a:r>
            <a:br>
              <a:rPr lang="en-US" dirty="0"/>
            </a:br>
            <a:r>
              <a:rPr lang="en-US" dirty="0"/>
              <a:t>specimen book</a:t>
            </a:r>
            <a:endParaRPr lang="ru-RU" dirty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8060989" y="9152022"/>
            <a:ext cx="4930774" cy="5935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0989" y="9745579"/>
            <a:ext cx="4930774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is simply dummy text</a:t>
            </a:r>
            <a:br>
              <a:rPr lang="en-US" dirty="0"/>
            </a:br>
            <a:r>
              <a:rPr lang="en-US" dirty="0"/>
              <a:t>Lorem Ipsum is simply 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5878842" y="8839203"/>
            <a:ext cx="2120397" cy="22699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72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6050292" y="4474746"/>
            <a:ext cx="7362158" cy="247850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«Хотел бы отметить особую роль НИТУ «</a:t>
            </a:r>
            <a:r>
              <a:rPr lang="ru-RU" dirty="0" err="1"/>
              <a:t>МИСиС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в подготовке специалистов для предприятий ОМК.</a:t>
            </a:r>
            <a:br>
              <a:rPr lang="ru-RU" dirty="0"/>
            </a:br>
            <a:r>
              <a:rPr lang="ru-RU" dirty="0"/>
              <a:t>Блестящее качество образования и глубина знаний</a:t>
            </a:r>
            <a:br>
              <a:rPr lang="ru-RU" dirty="0"/>
            </a:br>
            <a:r>
              <a:rPr lang="ru-RU" dirty="0"/>
              <a:t>наших сотрудников, уникальные учебные программы</a:t>
            </a:r>
            <a:br>
              <a:rPr lang="ru-RU" dirty="0"/>
            </a:br>
            <a:r>
              <a:rPr lang="ru-RU" dirty="0"/>
              <a:t>университета, в том числе разработанные специально</a:t>
            </a:r>
            <a:br>
              <a:rPr lang="ru-RU" dirty="0"/>
            </a:br>
            <a:r>
              <a:rPr lang="ru-RU" dirty="0"/>
              <a:t>для нас, — один из главных факторов успеха ОМК»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6050292" y="7110162"/>
            <a:ext cx="7362158" cy="309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Анатолий Седых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6050292" y="7382126"/>
            <a:ext cx="736215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Председатель правления АО «ОМК».</a:t>
            </a:r>
            <a:br>
              <a:rPr lang="ru-RU" dirty="0"/>
            </a:br>
            <a:r>
              <a:rPr lang="ru-RU" dirty="0"/>
              <a:t>Выпускник МИСИС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737165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3760060"/>
            <a:ext cx="8461710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 dummy</a:t>
            </a:r>
            <a:br>
              <a:rPr lang="en-US" dirty="0"/>
            </a:br>
            <a:r>
              <a:rPr lang="en-US" dirty="0"/>
              <a:t>text of the printing and typesetting</a:t>
            </a:r>
            <a:br>
              <a:rPr lang="en-US" dirty="0"/>
            </a:br>
            <a:r>
              <a:rPr lang="en-US" dirty="0"/>
              <a:t>industry. Lorem Ipsum has been</a:t>
            </a:r>
            <a:br>
              <a:rPr lang="en-US" dirty="0"/>
            </a:br>
            <a:r>
              <a:rPr lang="en-US" dirty="0"/>
              <a:t>the industry's standard dummy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63313" y="7655253"/>
            <a:ext cx="10682129" cy="46748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 </a:t>
            </a:r>
          </a:p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23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672908"/>
            <a:ext cx="7129868" cy="24785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России 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548418"/>
            <a:ext cx="7129868" cy="2719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820381"/>
            <a:ext cx="712986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47487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5990107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115</a:t>
            </a:r>
            <a:endParaRPr lang="ru-RU" dirty="0"/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19722471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9665091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8</a:t>
            </a: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2030650"/>
            <a:ext cx="6956483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</a:t>
            </a:r>
            <a:br>
              <a:rPr lang="en-US" dirty="0"/>
            </a:br>
            <a:r>
              <a:rPr lang="en-US" dirty="0"/>
              <a:t>dummy text of the printing and typesetting industry</a:t>
            </a:r>
          </a:p>
          <a:p>
            <a:pPr lvl="0"/>
            <a:r>
              <a:rPr lang="en-US" dirty="0"/>
              <a:t>Lorem Ipsum has been</a:t>
            </a:r>
            <a:br>
              <a:rPr lang="en-US" dirty="0"/>
            </a:br>
            <a:r>
              <a:rPr lang="en-US" dirty="0"/>
              <a:t>the industry's standard dummy text ever since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47575" y="8534188"/>
            <a:ext cx="10738355" cy="9566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Lorem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3744860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1707008"/>
            <a:ext cx="3749905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096435"/>
            <a:ext cx="6135954" cy="2875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 России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309875"/>
            <a:ext cx="6956484" cy="2719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581838"/>
            <a:ext cx="6956484" cy="8291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4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63313" y="9448799"/>
            <a:ext cx="10738355" cy="29003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</a:t>
            </a:r>
            <a:br>
              <a:rPr lang="en-US" dirty="0"/>
            </a:br>
            <a:r>
              <a:rPr lang="en-US" dirty="0"/>
              <a:t>printing and typesetting industry Lorem Ipsum has been the industry's standard dummy text </a:t>
            </a: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36555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5399" y="5123398"/>
            <a:ext cx="6937375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5123397"/>
            <a:ext cx="6937374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2801" y="5123397"/>
            <a:ext cx="6938961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5E2A4-72D4-4DC4-9470-54C0EE06E41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65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765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5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ihaylovskaya@misis.r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125588" y="3312852"/>
            <a:ext cx="12539404" cy="4314960"/>
          </a:xfrm>
        </p:spPr>
        <p:txBody>
          <a:bodyPr/>
          <a:lstStyle/>
          <a:p>
            <a:r>
              <a:rPr lang="ru-RU" sz="5400" b="1" dirty="0"/>
              <a:t>Микроструктура и свойства сплавов Al-</a:t>
            </a:r>
            <a:r>
              <a:rPr lang="ru-RU" sz="5400" b="1" dirty="0" err="1"/>
              <a:t>Zr</a:t>
            </a:r>
            <a:r>
              <a:rPr lang="ru-RU" sz="5400" b="1" dirty="0"/>
              <a:t>/РЗМ, полученных методом высокоэнергетической механической обработки.</a:t>
            </a:r>
            <a:endParaRPr lang="ru-RU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83474" y="8814891"/>
            <a:ext cx="10537190" cy="1999559"/>
          </a:xfrm>
        </p:spPr>
        <p:txBody>
          <a:bodyPr/>
          <a:lstStyle/>
          <a:p>
            <a:r>
              <a:rPr lang="ru-RU" b="1" dirty="0"/>
              <a:t>Мочуговский А.Г., </a:t>
            </a:r>
            <a:r>
              <a:rPr lang="ru-RU" b="1" dirty="0" err="1"/>
              <a:t>Трошкова</a:t>
            </a:r>
            <a:r>
              <a:rPr lang="ru-RU" b="1" dirty="0"/>
              <a:t> О.В., Михайловская А.В.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Дата 11"/>
          <p:cNvSpPr txBox="1"/>
          <p:nvPr/>
        </p:nvSpPr>
        <p:spPr>
          <a:xfrm>
            <a:off x="1300458" y="11322004"/>
            <a:ext cx="857506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1828800" rtl="0" eaLnBrk="1" latinLnBrk="0" hangingPunct="1"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5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565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 проведения (Ялта, </a:t>
            </a:r>
            <a:r>
              <a:rPr lang="en-US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ICMSSTE 2026</a:t>
            </a: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6280" y="12819454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Работа выполнена в рамках Гранта 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РНФ 23-19-00791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25588" y="10755692"/>
            <a:ext cx="11477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НИТУ МИСИС, Кафедра металловедения цветных металлов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t>10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Изображение выглядит как снимок экрана, Космическое пространство, пространств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254" y="2944273"/>
            <a:ext cx="21472992" cy="10544953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4778375" y="847725"/>
            <a:ext cx="10626725" cy="1878013"/>
          </a:xfrm>
        </p:spPr>
        <p:txBody>
          <a:bodyPr/>
          <a:lstStyle/>
          <a:p>
            <a:r>
              <a:rPr lang="ru-RU" dirty="0"/>
              <a:t>ПЭМ структура гранул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2214" y="3635818"/>
            <a:ext cx="1154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Al-Zr</a:t>
            </a:r>
            <a:endParaRPr lang="ru-RU" dirty="0"/>
          </a:p>
          <a:p>
            <a:r>
              <a:rPr lang="ru-RU" dirty="0"/>
              <a:t>25</a:t>
            </a:r>
            <a:r>
              <a:rPr lang="en-US" dirty="0"/>
              <a:t>h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02214" y="9262652"/>
            <a:ext cx="1257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Al-Ce</a:t>
            </a:r>
          </a:p>
          <a:p>
            <a:r>
              <a:rPr lang="en-US" dirty="0"/>
              <a:t>40h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t>11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Изображение выглядит как снимок экрана, Космическое пространство, Вселенная, астрономия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37" y="2261163"/>
            <a:ext cx="21340600" cy="1068028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5244435" y="408007"/>
            <a:ext cx="10626725" cy="1878013"/>
          </a:xfrm>
        </p:spPr>
        <p:txBody>
          <a:bodyPr/>
          <a:lstStyle/>
          <a:p>
            <a:r>
              <a:rPr lang="ru-RU" dirty="0"/>
              <a:t>ПЭМ структура гранул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479" y="8546820"/>
            <a:ext cx="10903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Al-Y</a:t>
            </a:r>
          </a:p>
          <a:p>
            <a:r>
              <a:rPr lang="en-US" dirty="0"/>
              <a:t>10h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15047" y="3427466"/>
            <a:ext cx="1306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Al-Er </a:t>
            </a:r>
          </a:p>
          <a:p>
            <a:r>
              <a:rPr lang="en-US" dirty="0"/>
              <a:t>10h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84692" y="466907"/>
            <a:ext cx="15654622" cy="1103759"/>
          </a:xfrm>
        </p:spPr>
        <p:txBody>
          <a:bodyPr/>
          <a:lstStyle/>
          <a:p>
            <a:r>
              <a:rPr lang="ru-RU" dirty="0"/>
              <a:t>Микроструктура компактов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t>12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88945" y="3910638"/>
            <a:ext cx="77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Er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713687" y="1461458"/>
            <a:ext cx="1368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Al-Ce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02994" y="1461459"/>
            <a:ext cx="1154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Al-Zr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642692" y="1491429"/>
            <a:ext cx="972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Al-Y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1028708" y="1491430"/>
            <a:ext cx="116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Al-Er</a:t>
            </a:r>
            <a:endParaRPr lang="ru-RU" dirty="0"/>
          </a:p>
        </p:txBody>
      </p:sp>
      <p:pic>
        <p:nvPicPr>
          <p:cNvPr id="17" name="Рисунок 16" descr="Изображение выглядит как снимок экрана, Красочность, прямоугольный, мозаи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73" y="2123273"/>
            <a:ext cx="20409761" cy="107224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810019" y="1441476"/>
            <a:ext cx="1368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Al-Yb</a:t>
            </a:r>
            <a:r>
              <a:rPr lang="ru-RU" dirty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1603-ED81-45CC-9B9E-CDC2DCB56A95}" type="slidenum">
              <a:rPr lang="ru-RU" smtClean="0"/>
              <a:t>13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464782" y="447"/>
            <a:ext cx="232664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400" b="1" dirty="0">
                <a:solidFill>
                  <a:schemeClr val="accent4"/>
                </a:solidFill>
              </a:rPr>
              <a:t>Свойства </a:t>
            </a:r>
            <a:r>
              <a:rPr lang="ru-RU" sz="6400" b="1" dirty="0" err="1">
                <a:solidFill>
                  <a:schemeClr val="accent4"/>
                </a:solidFill>
              </a:rPr>
              <a:t>компактированных</a:t>
            </a:r>
            <a:r>
              <a:rPr lang="ru-RU" sz="6400" b="1" dirty="0">
                <a:solidFill>
                  <a:schemeClr val="accent4"/>
                </a:solidFill>
              </a:rPr>
              <a:t> образцов</a:t>
            </a:r>
          </a:p>
        </p:txBody>
      </p:sp>
      <p:pic>
        <p:nvPicPr>
          <p:cNvPr id="7" name="Рисунок 6" descr="Изображение выглядит как Графика, Шрифт, круг, логотип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31" y="446"/>
            <a:ext cx="2006781" cy="9578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rcRect r="43184"/>
          <a:stretch>
            <a:fillRect/>
          </a:stretch>
        </p:blipFill>
        <p:spPr>
          <a:xfrm>
            <a:off x="-787412" y="1719426"/>
            <a:ext cx="6847441" cy="9652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0889" y="2859943"/>
            <a:ext cx="11044422" cy="84329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848" y="2495375"/>
            <a:ext cx="11521993" cy="88372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84365" y="11332632"/>
            <a:ext cx="3964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Сжатие при 20 °С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07010" y="11332631"/>
            <a:ext cx="4216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Сжатие при 350 °С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1941" y="427991"/>
            <a:ext cx="21029831" cy="2651126"/>
          </a:xfrm>
        </p:spPr>
        <p:txBody>
          <a:bodyPr/>
          <a:lstStyle/>
          <a:p>
            <a:r>
              <a:rPr lang="ru-RU" sz="6600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2820035"/>
            <a:ext cx="21029930" cy="943927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Сплавы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Al-RE/Zr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 суммарным содержанием легирующих элементов 1.5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%, полученные кристаллизацией расплава, были подвергнуты обработке в планетарной шаровой мельнице. Структура сплавов после кристаллизации представляла твердый раствор на основе алюминия и частицы фаз кристаллизационного происхождения (типа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Zr/RE, Al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RE)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С увеличением времени обработки до 10-20 ч, размер гранул уменьшался с нескольких миллиметров до 5-20 мкм, а размеры структурных элементов достигали 5-50 нм, что приводило к росту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микротвердости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 данным рентгеновских методов анализа (РФА и РСА) показано, что частицы фаз кристаллизационного происхождения частично ( для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RE)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или полностью (для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Zr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при 1.5ат%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растворяются, что подтверждено данными просвечивающей электронной микроскопии. Рассчитанный параметр решетки твердого раствора на основе алюминия позволяет полагать что растворимость составила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~0.23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(1.4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мас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.%)Er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~0.15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мас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.%) Y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~0.03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ат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%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мас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.%) Yb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Полученные наноструктурированные гранулы были подвергнуты горячему изотермическому прессованию при температуре 450 С. Плотность компактов составила 2.8-3.1г/см</a:t>
            </a:r>
            <a:r>
              <a:rPr lang="ru-RU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 в зависимости от сплава) что близко к теоретическому значению. Остаточная пористость  компактов составляла 1-3%,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микротвердость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300-400Н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V,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предел текучести полученный по результатам испытаний на сжатие достигал 500-800 МПа при комнатной температуре и 300-500 МПа при температуре 350 С.</a:t>
            </a:r>
          </a:p>
          <a:p>
            <a:pPr algn="just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1603-ED81-45CC-9B9E-CDC2DCB56A95}" type="slidenum">
              <a:rPr lang="ru-RU" smtClean="0"/>
              <a:t>14</a:t>
            </a:fld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Ленинский проспект, д. 4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Москва, 119049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mochugovskiy.ag@misis.ru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908116" y="5238619"/>
            <a:ext cx="10626783" cy="1878793"/>
          </a:xfrm>
        </p:spPr>
        <p:txBody>
          <a:bodyPr/>
          <a:lstStyle/>
          <a:p>
            <a:r>
              <a:rPr lang="ru-RU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</a:t>
            </a:r>
            <a:br>
              <a:rPr lang="ru-RU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8516" y="12707187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Работа выполнена в рамках Гранта </a:t>
            </a:r>
            <a:r>
              <a:rPr lang="ru-RU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РНФ 23-19-00791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35794" y="635445"/>
            <a:ext cx="9952581" cy="209135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Введение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3630" y="2143760"/>
            <a:ext cx="22052280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4800" b="1" dirty="0">
                <a:latin typeface="+mj-lt"/>
                <a:cs typeface="+mj-lt"/>
              </a:rPr>
              <a:t>Цель </a:t>
            </a:r>
            <a:r>
              <a:rPr lang="ru-RU" sz="4800" dirty="0">
                <a:latin typeface="+mj-lt"/>
                <a:cs typeface="+mj-lt"/>
              </a:rPr>
              <a:t>– создание высокопрочных при комнатной и повышенной температурах алюминиевых сплавов композиционного типа, свойства которых обеспечиваются формированием </a:t>
            </a:r>
            <a:r>
              <a:rPr lang="ru-RU" sz="4800" dirty="0" err="1">
                <a:latin typeface="+mj-lt"/>
                <a:cs typeface="+mj-lt"/>
              </a:rPr>
              <a:t>нанострукутрированной</a:t>
            </a:r>
            <a:r>
              <a:rPr lang="ru-RU" sz="4800" dirty="0">
                <a:latin typeface="+mj-lt"/>
                <a:cs typeface="+mj-lt"/>
              </a:rPr>
              <a:t> матрицы и наноразмерных частиц алюминидов переходных и редкоземельных элементов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4255" y="6858000"/>
            <a:ext cx="22131655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SzTx/>
              <a:buFontTx/>
            </a:pPr>
            <a:r>
              <a:rPr lang="ru-RU" sz="4800" b="1" dirty="0">
                <a:latin typeface="+mj-lt"/>
                <a:cs typeface="+mj-lt"/>
              </a:rPr>
              <a:t>Задача исследования – </a:t>
            </a:r>
            <a:r>
              <a:rPr lang="ru-RU" sz="4800" dirty="0">
                <a:latin typeface="+mj-lt"/>
                <a:cs typeface="+mj-lt"/>
              </a:rPr>
              <a:t>изучить влияние высокоэнерегтической механической обработки и горячего прессования на микроструктуру, растворимость РЗМ в алюминии и механические свойства двухкомпонентных сплавов Al-Zr/РЗМ</a:t>
            </a:r>
          </a:p>
        </p:txBody>
      </p:sp>
      <p:sp>
        <p:nvSpPr>
          <p:cNvPr id="3" name="Номер слайда 2"/>
          <p:cNvSpPr txBox="1"/>
          <p:nvPr/>
        </p:nvSpPr>
        <p:spPr>
          <a:xfrm>
            <a:off x="22173079" y="12560301"/>
            <a:ext cx="5486043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5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565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F1603-ED81-45CC-9B9E-CDC2DCB56A95}" type="slidenum">
              <a:rPr lang="ru-RU" smtClean="0"/>
              <a:t>2</a:t>
            </a:fld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5751" y="1194901"/>
            <a:ext cx="21256684" cy="2091357"/>
          </a:xfrm>
        </p:spPr>
        <p:txBody>
          <a:bodyPr/>
          <a:lstStyle/>
          <a:p>
            <a:r>
              <a:rPr lang="ru-RU" sz="6000" dirty="0">
                <a:solidFill>
                  <a:schemeClr val="tx1"/>
                </a:solidFill>
                <a:cs typeface="Times New Roman" panose="02020603050405020304" pitchFamily="18" charset="0"/>
              </a:rPr>
              <a:t>Механизмы</a:t>
            </a:r>
            <a:r>
              <a:rPr lang="ru-RU" sz="6000" dirty="0">
                <a:solidFill>
                  <a:schemeClr val="tx1"/>
                </a:solidFill>
              </a:rPr>
              <a:t> упрочнения алюминиевых сплавов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4937" y="3419908"/>
            <a:ext cx="12192000" cy="7268709"/>
          </a:xfrm>
        </p:spPr>
        <p:txBody>
          <a:bodyPr>
            <a:norm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ru-RU" sz="5400" dirty="0" err="1">
                <a:solidFill>
                  <a:schemeClr val="tx1"/>
                </a:solidFill>
              </a:rPr>
              <a:t>Твердорастворный</a:t>
            </a:r>
            <a:r>
              <a:rPr lang="ru-RU" sz="5400" dirty="0"/>
              <a:t> </a:t>
            </a:r>
            <a:endParaRPr lang="ru-RU" sz="5400" dirty="0">
              <a:solidFill>
                <a:schemeClr val="tx1"/>
              </a:solidFill>
            </a:endParaRP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ru-RU" sz="5400" dirty="0">
                <a:solidFill>
                  <a:schemeClr val="tx1"/>
                </a:solidFill>
              </a:rPr>
              <a:t>Дислокационный	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ru-RU" sz="5400" dirty="0" err="1">
                <a:solidFill>
                  <a:schemeClr val="tx1"/>
                </a:solidFill>
              </a:rPr>
              <a:t>Зернограничный</a:t>
            </a:r>
            <a:endParaRPr lang="ru-RU" sz="5400" dirty="0">
              <a:solidFill>
                <a:schemeClr val="tx1"/>
              </a:solidFill>
            </a:endParaRP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ru-RU" sz="5400" dirty="0">
                <a:solidFill>
                  <a:schemeClr val="tx1"/>
                </a:solidFill>
              </a:rPr>
              <a:t>Дисперсионный</a:t>
            </a:r>
          </a:p>
        </p:txBody>
      </p:sp>
      <p:sp>
        <p:nvSpPr>
          <p:cNvPr id="7" name="Заголовок 1"/>
          <p:cNvSpPr txBox="1"/>
          <p:nvPr/>
        </p:nvSpPr>
        <p:spPr>
          <a:xfrm>
            <a:off x="15366073" y="-4859129"/>
            <a:ext cx="21256684" cy="20913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800" rtl="0" eaLnBrk="1" latinLnBrk="0" hangingPunct="1">
              <a:lnSpc>
                <a:spcPts val="7700"/>
              </a:lnSpc>
              <a:spcBef>
                <a:spcPct val="0"/>
              </a:spcBef>
              <a:buNone/>
              <a:defRPr sz="8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Введение</a:t>
            </a:r>
          </a:p>
        </p:txBody>
      </p:sp>
      <p:sp>
        <p:nvSpPr>
          <p:cNvPr id="12" name="Стрелка: вправо 11"/>
          <p:cNvSpPr/>
          <p:nvPr/>
        </p:nvSpPr>
        <p:spPr>
          <a:xfrm>
            <a:off x="7936573" y="7382581"/>
            <a:ext cx="2743200" cy="6463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Стрелка: вправо 12"/>
          <p:cNvSpPr/>
          <p:nvPr/>
        </p:nvSpPr>
        <p:spPr>
          <a:xfrm>
            <a:off x="7936573" y="9096004"/>
            <a:ext cx="2743200" cy="6463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03912" y="6667333"/>
            <a:ext cx="10424649" cy="1481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indent="0">
              <a:lnSpc>
                <a:spcPct val="200000"/>
              </a:lnSpc>
              <a:spcBef>
                <a:spcPts val="0"/>
              </a:spcBef>
              <a:buFont typeface="+mj-lt"/>
              <a:buNone/>
              <a:defRPr sz="5400"/>
            </a:lvl1pPr>
            <a:lvl2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/>
            </a:lvl2pPr>
            <a:lvl3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4pPr>
            <a:lvl5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5pPr>
            <a:lvl6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6pPr>
            <a:lvl7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7pPr>
            <a:lvl8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8pPr>
            <a:lvl9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9pPr>
          </a:lstStyle>
          <a:p>
            <a:r>
              <a:rPr lang="ru-RU" dirty="0"/>
              <a:t>Измельчение зерна (ТМО, ИПД)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03912" y="8915587"/>
            <a:ext cx="12765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/>
              <a:t>Дисперсные частицы интерметаллидов</a:t>
            </a:r>
          </a:p>
        </p:txBody>
      </p:sp>
      <p:sp>
        <p:nvSpPr>
          <p:cNvPr id="18" name="Стрелка: вправо 17"/>
          <p:cNvSpPr/>
          <p:nvPr/>
        </p:nvSpPr>
        <p:spPr>
          <a:xfrm rot="8262443">
            <a:off x="11721295" y="10911544"/>
            <a:ext cx="1483801" cy="6676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Стрелка: вправо 18"/>
          <p:cNvSpPr/>
          <p:nvPr/>
        </p:nvSpPr>
        <p:spPr>
          <a:xfrm rot="2713149">
            <a:off x="16633896" y="10978061"/>
            <a:ext cx="1483801" cy="6676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07555" y="11855393"/>
            <a:ext cx="11933075" cy="1481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42950" indent="-74295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defRPr sz="5400"/>
            </a:lvl1pPr>
            <a:lvl2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/>
            </a:lvl2pPr>
            <a:lvl3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4pPr>
            <a:lvl5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5pPr>
            <a:lvl6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6pPr>
            <a:lvl7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7pPr>
            <a:lvl8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8pPr>
            <a:lvl9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9pPr>
          </a:lstStyle>
          <a:p>
            <a:pPr marL="0" indent="0">
              <a:buNone/>
            </a:pPr>
            <a:r>
              <a:rPr lang="ru-RU" dirty="0"/>
              <a:t>(</a:t>
            </a:r>
            <a:r>
              <a:rPr lang="en-US" dirty="0"/>
              <a:t>Cu, Mg, Si, Zn</a:t>
            </a:r>
            <a:r>
              <a:rPr lang="ru-RU" dirty="0"/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89645" y="11855393"/>
            <a:ext cx="9806915" cy="1481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indent="0">
              <a:lnSpc>
                <a:spcPct val="200000"/>
              </a:lnSpc>
              <a:spcBef>
                <a:spcPts val="0"/>
              </a:spcBef>
              <a:buFont typeface="+mj-lt"/>
              <a:buNone/>
              <a:defRPr sz="5400"/>
            </a:lvl1pPr>
            <a:lvl2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/>
            </a:lvl2pPr>
            <a:lvl3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4pPr>
            <a:lvl5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5pPr>
            <a:lvl6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6pPr>
            <a:lvl7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7pPr>
            <a:lvl8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8pPr>
            <a:lvl9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9pPr>
          </a:lstStyle>
          <a:p>
            <a:r>
              <a:rPr lang="ru-RU" dirty="0"/>
              <a:t>Микродобавки ПМ (</a:t>
            </a:r>
            <a:r>
              <a:rPr lang="en-US" dirty="0"/>
              <a:t>Sc, Zr, Mn)</a:t>
            </a:r>
            <a:endParaRPr lang="ru-RU" dirty="0"/>
          </a:p>
        </p:txBody>
      </p:sp>
      <p:sp>
        <p:nvSpPr>
          <p:cNvPr id="22" name="Стрелка: вправо 21"/>
          <p:cNvSpPr/>
          <p:nvPr/>
        </p:nvSpPr>
        <p:spPr>
          <a:xfrm>
            <a:off x="8275074" y="4396568"/>
            <a:ext cx="2743200" cy="6463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03912" y="3495749"/>
            <a:ext cx="11933075" cy="1481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42950" indent="-742950">
              <a:lnSpc>
                <a:spcPct val="200000"/>
              </a:lnSpc>
              <a:spcBef>
                <a:spcPts val="0"/>
              </a:spcBef>
              <a:buFont typeface="+mj-lt"/>
              <a:buAutoNum type="arabicPeriod"/>
              <a:defRPr sz="5400"/>
            </a:lvl1pPr>
            <a:lvl2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/>
            </a:lvl2pPr>
            <a:lvl3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4pPr>
            <a:lvl5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5pPr>
            <a:lvl6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6pPr>
            <a:lvl7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7pPr>
            <a:lvl8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8pPr>
            <a:lvl9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/>
            </a:lvl9pPr>
          </a:lstStyle>
          <a:p>
            <a:pPr marL="0" indent="0">
              <a:buNone/>
            </a:pPr>
            <a:r>
              <a:rPr lang="ru-RU" dirty="0"/>
              <a:t>Базовые элементы (</a:t>
            </a:r>
            <a:r>
              <a:rPr lang="en-US" dirty="0"/>
              <a:t>Cu, Mg, Zn</a:t>
            </a:r>
            <a:r>
              <a:rPr lang="ru-RU" dirty="0"/>
              <a:t>)</a:t>
            </a:r>
          </a:p>
        </p:txBody>
      </p:sp>
      <p:sp>
        <p:nvSpPr>
          <p:cNvPr id="4" name="Номер слайда 2"/>
          <p:cNvSpPr txBox="1"/>
          <p:nvPr/>
        </p:nvSpPr>
        <p:spPr>
          <a:xfrm>
            <a:off x="1089441" y="12795828"/>
            <a:ext cx="5486043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5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565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2F1603-ED81-45CC-9B9E-CDC2DCB56A95}" type="slidenum">
              <a:rPr lang="ru-RU" smtClean="0"/>
              <a:t>3</a:t>
            </a:fld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42077" y="42623"/>
            <a:ext cx="20962156" cy="2420700"/>
          </a:xfrm>
        </p:spPr>
        <p:txBody>
          <a:bodyPr>
            <a:normAutofit/>
          </a:bodyPr>
          <a:lstStyle/>
          <a:p>
            <a:pPr algn="ctr"/>
            <a:r>
              <a:rPr lang="ru-RU" sz="6600" dirty="0"/>
              <a:t>Высокоэнергетическая обработка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1603-ED81-45CC-9B9E-CDC2DCB56A95}" type="slidenum">
              <a:rPr lang="ru-RU" smtClean="0"/>
              <a:t>4</a:t>
            </a:fld>
            <a:endParaRPr lang="ru-RU" dirty="0"/>
          </a:p>
        </p:txBody>
      </p:sp>
      <p:sp>
        <p:nvSpPr>
          <p:cNvPr id="8" name="Стрелка: вниз 7"/>
          <p:cNvSpPr/>
          <p:nvPr/>
        </p:nvSpPr>
        <p:spPr>
          <a:xfrm>
            <a:off x="1378117" y="2693749"/>
            <a:ext cx="596347" cy="355820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/>
          <p:cNvSpPr/>
          <p:nvPr/>
        </p:nvSpPr>
        <p:spPr>
          <a:xfrm>
            <a:off x="7778501" y="2693748"/>
            <a:ext cx="596347" cy="355820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47695" y="6573841"/>
            <a:ext cx="44165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Формирование </a:t>
            </a:r>
          </a:p>
          <a:p>
            <a:r>
              <a:rPr lang="ru-RU" sz="4000" dirty="0"/>
              <a:t>наноструктурного</a:t>
            </a:r>
          </a:p>
          <a:p>
            <a:r>
              <a:rPr lang="ru-RU" sz="4000" dirty="0"/>
              <a:t> состояния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91923" y="6573841"/>
            <a:ext cx="65582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/>
              <a:t>Формирование аномально </a:t>
            </a:r>
          </a:p>
          <a:p>
            <a:r>
              <a:rPr lang="ru-RU" sz="4000" dirty="0"/>
              <a:t>пересыщенных </a:t>
            </a:r>
          </a:p>
          <a:p>
            <a:r>
              <a:rPr lang="ru-RU" sz="4000" dirty="0"/>
              <a:t>твердых растворов</a:t>
            </a:r>
          </a:p>
        </p:txBody>
      </p:sp>
      <p:pic>
        <p:nvPicPr>
          <p:cNvPr id="15" name="Рисунок 14" descr="Изображение выглядит как текст, снимок экрана, число, Параллельный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rcRect l="794" b="75786"/>
          <a:stretch>
            <a:fillRect/>
          </a:stretch>
        </p:blipFill>
        <p:spPr>
          <a:xfrm>
            <a:off x="14144492" y="42624"/>
            <a:ext cx="10187965" cy="331085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снимок экрана, меню, числ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8884" y="3353475"/>
            <a:ext cx="10187965" cy="90861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037" y="448"/>
            <a:ext cx="21972086" cy="2650953"/>
          </a:xfrm>
        </p:spPr>
        <p:txBody>
          <a:bodyPr>
            <a:normAutofit/>
          </a:bodyPr>
          <a:lstStyle/>
          <a:p>
            <a:pPr>
              <a:lnSpc>
                <a:spcPts val="6700"/>
              </a:lnSpc>
            </a:pPr>
            <a:r>
              <a:rPr lang="ru-RU" sz="73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Выделение дисперсоидов алюминидов ПМ</a:t>
            </a:r>
            <a:endParaRPr lang="en-US" sz="73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251" y="8152187"/>
            <a:ext cx="7432876" cy="5034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262" y="2586294"/>
            <a:ext cx="12820744" cy="427170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2" y="7492238"/>
            <a:ext cx="12351195" cy="48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3979251" y="2004961"/>
            <a:ext cx="5943747" cy="549948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1603-ED81-45CC-9B9E-CDC2DCB56A95}" type="slidenum">
              <a:rPr lang="ru-RU" smtClean="0"/>
              <a:t>5</a:t>
            </a:fld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298516" y="2115691"/>
            <a:ext cx="21218584" cy="1103759"/>
          </a:xfrm>
        </p:spPr>
        <p:txBody>
          <a:bodyPr/>
          <a:lstStyle/>
          <a:p>
            <a:r>
              <a:rPr lang="ru-RU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Материалы и методы исследования</a:t>
            </a:r>
            <a:br>
              <a:rPr lang="ru-RU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7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1"/>
          </p:nvPr>
        </p:nvSpPr>
        <p:spPr>
          <a:xfrm>
            <a:off x="1390650" y="3214451"/>
            <a:ext cx="21711018" cy="1050706"/>
          </a:xfrm>
        </p:spPr>
        <p:txBody>
          <a:bodyPr>
            <a:norm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Алюминиевые сплавы: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Al-1.5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Zr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Al-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1.5ат%РЗМ, РЗМ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Yb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Y,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/>
          </p:nvPr>
        </p:nvSpPr>
        <p:spPr>
          <a:xfrm>
            <a:off x="1390650" y="4280633"/>
            <a:ext cx="6937375" cy="6542999"/>
          </a:xfrm>
        </p:spPr>
        <p:txBody>
          <a:bodyPr/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Кристаллизация 20 К/с</a:t>
            </a: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21"/>
          </p:nvPr>
        </p:nvSpPr>
        <p:spPr>
          <a:xfrm>
            <a:off x="8715859" y="19676652"/>
            <a:ext cx="6937374" cy="355149"/>
          </a:xfrm>
        </p:spPr>
        <p:txBody>
          <a:bodyPr/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Михайловская А.В.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22"/>
          </p:nvPr>
        </p:nvSpPr>
        <p:spPr>
          <a:xfrm>
            <a:off x="8548746" y="4388263"/>
            <a:ext cx="6937374" cy="6542999"/>
          </a:xfrm>
        </p:spPr>
        <p:txBody>
          <a:bodyPr/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Обработка в планетарной мельнице (</a:t>
            </a:r>
            <a:r>
              <a:rPr lang="ru-R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Retch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PM400 )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Стальные шары (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20/1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b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об/мин</a:t>
            </a: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3"/>
          </p:nvPr>
        </p:nvSpPr>
        <p:spPr>
          <a:xfrm>
            <a:off x="16342519" y="4428005"/>
            <a:ext cx="6938961" cy="6542999"/>
          </a:xfrm>
        </p:spPr>
        <p:txBody>
          <a:bodyPr/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Эволюция микроструктуры 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Изменение твердости 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Эволюция фазового состава и параметра решетки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Горячее прессование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механических свойств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20"/>
          </p:nvPr>
        </p:nvSpPr>
        <p:spPr>
          <a:xfrm>
            <a:off x="20427517" y="12754887"/>
            <a:ext cx="3289668" cy="730250"/>
          </a:xfrm>
        </p:spPr>
        <p:txBody>
          <a:bodyPr/>
          <a:lstStyle/>
          <a:p>
            <a:fld id="{66B5E2A4-72D4-4DC4-9470-54C0EE06E412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Рисунок 852947112" descr="Изображение выглядит как еда, Посуда и формы для выпечки, в помещении, мяч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55" y="15059320"/>
            <a:ext cx="3827545" cy="42991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869303762" descr="Изображение выглядит как в помещении, мяч, миска, круглый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622" y="14985370"/>
            <a:ext cx="4011614" cy="43814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9" descr="Изображение выглядит как мяч, в помещении, миска, пластик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865" y="14990401"/>
            <a:ext cx="4409930" cy="43530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8" descr="Изображение выглядит как круг, земля, миска, в помещении&#10;&#10;Автоматически созданное описа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6077" y="15033943"/>
            <a:ext cx="4296124" cy="4324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Изображение выглядит как устройство, инструмент, плит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91" y="5299246"/>
            <a:ext cx="6176671" cy="5660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920" y="9156637"/>
            <a:ext cx="2019300" cy="1743075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ашина, в помещении, дверь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9132" y="7699504"/>
            <a:ext cx="3612771" cy="575237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воздь, искусств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32063" y="9682686"/>
            <a:ext cx="4550736" cy="276136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7196" y="6641805"/>
            <a:ext cx="3972641" cy="59719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94785" y="10823632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Стружка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850640" y="264332"/>
            <a:ext cx="20267613" cy="1878793"/>
          </a:xfrm>
        </p:spPr>
        <p:txBody>
          <a:bodyPr/>
          <a:lstStyle/>
          <a:p>
            <a:r>
              <a:rPr lang="ru-RU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Микроструктура сплавов в литом состоянии (СЭМ) </a:t>
            </a:r>
            <a:br>
              <a:rPr lang="ru-RU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 descr="Изображение выглядит как текст, шаблон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38" y="1565181"/>
            <a:ext cx="18541149" cy="121508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t>8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Изображение выглядит как текст, диаграмма, План, линия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49" y="1653153"/>
            <a:ext cx="20878004" cy="120628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0640" y="264332"/>
            <a:ext cx="20267613" cy="1878793"/>
          </a:xfrm>
        </p:spPr>
        <p:txBody>
          <a:bodyPr/>
          <a:lstStyle/>
          <a:p>
            <a:r>
              <a:rPr lang="ru-RU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РФА после высокоэнергетической обработки </a:t>
            </a:r>
            <a:br>
              <a:rPr lang="ru-RU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55165" y="289547"/>
            <a:ext cx="18288000" cy="1878793"/>
          </a:xfrm>
        </p:spPr>
        <p:txBody>
          <a:bodyPr/>
          <a:lstStyle/>
          <a:p>
            <a:r>
              <a:rPr lang="ru-RU" sz="6600" dirty="0"/>
              <a:t>Эволюция структуры и свойств гранул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/>
              <a:t>9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Изображение выглядит как линия, диаграмма, текст, Шрифт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419" y="1848286"/>
            <a:ext cx="24382413" cy="782946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анорама, снимок экрана, Черно-белая фотография, черно-белый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1082"/>
            <a:ext cx="16770927" cy="3395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75094" y="9994430"/>
            <a:ext cx="123245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1.5 </a:t>
            </a:r>
            <a:r>
              <a:rPr lang="ru-RU" sz="3600" dirty="0" err="1"/>
              <a:t>ат</a:t>
            </a:r>
            <a:r>
              <a:rPr lang="en-US" sz="3600" dirty="0"/>
              <a:t>% (5 </a:t>
            </a:r>
            <a:r>
              <a:rPr lang="ru-RU" sz="3600" dirty="0"/>
              <a:t>мас%)</a:t>
            </a:r>
            <a:r>
              <a:rPr lang="en-US" sz="3600" dirty="0"/>
              <a:t>Zr</a:t>
            </a:r>
          </a:p>
          <a:p>
            <a:r>
              <a:rPr lang="en-US" sz="3600" dirty="0"/>
              <a:t>~0.23 </a:t>
            </a:r>
            <a:r>
              <a:rPr lang="ru-RU" sz="3600" dirty="0" err="1"/>
              <a:t>ат</a:t>
            </a:r>
            <a:r>
              <a:rPr lang="en-US" sz="3600" dirty="0"/>
              <a:t>%</a:t>
            </a:r>
            <a:r>
              <a:rPr lang="ru-RU" sz="3600" dirty="0"/>
              <a:t> (1.4 мас</a:t>
            </a:r>
            <a:r>
              <a:rPr lang="en-US" sz="3600" dirty="0"/>
              <a:t>.%)Er</a:t>
            </a:r>
          </a:p>
          <a:p>
            <a:r>
              <a:rPr lang="en-US" sz="3600" dirty="0"/>
              <a:t>~0.15 </a:t>
            </a:r>
            <a:r>
              <a:rPr lang="ru-RU" sz="3600" dirty="0" err="1"/>
              <a:t>ат</a:t>
            </a:r>
            <a:r>
              <a:rPr lang="en-US" sz="3600" dirty="0"/>
              <a:t>%</a:t>
            </a:r>
            <a:r>
              <a:rPr lang="ru-RU" sz="3600" dirty="0"/>
              <a:t> (</a:t>
            </a:r>
            <a:r>
              <a:rPr lang="en-US" sz="3600" dirty="0"/>
              <a:t>0</a:t>
            </a:r>
            <a:r>
              <a:rPr lang="ru-RU" sz="3600" dirty="0"/>
              <a:t>.</a:t>
            </a:r>
            <a:r>
              <a:rPr lang="en-US" sz="3600" dirty="0"/>
              <a:t>5</a:t>
            </a:r>
            <a:r>
              <a:rPr lang="ru-RU" sz="3600" dirty="0"/>
              <a:t> мас</a:t>
            </a:r>
            <a:r>
              <a:rPr lang="en-US" sz="3600" dirty="0"/>
              <a:t>.%) Y</a:t>
            </a:r>
            <a:endParaRPr lang="ru-RU" sz="3600" dirty="0"/>
          </a:p>
          <a:p>
            <a:r>
              <a:rPr lang="en-US" sz="3600" dirty="0"/>
              <a:t>~0.03 </a:t>
            </a:r>
            <a:r>
              <a:rPr lang="ru-RU" sz="3600" dirty="0" err="1"/>
              <a:t>ат</a:t>
            </a:r>
            <a:r>
              <a:rPr lang="ru-RU" sz="3600" dirty="0"/>
              <a:t>% (</a:t>
            </a:r>
            <a:r>
              <a:rPr lang="en-US" sz="3600" dirty="0"/>
              <a:t>0</a:t>
            </a:r>
            <a:r>
              <a:rPr lang="ru-RU" sz="3600" dirty="0"/>
              <a:t>.</a:t>
            </a:r>
            <a:r>
              <a:rPr lang="en-US" sz="3600" dirty="0"/>
              <a:t>15</a:t>
            </a:r>
            <a:r>
              <a:rPr lang="ru-RU" sz="3600" dirty="0"/>
              <a:t> мас</a:t>
            </a:r>
            <a:r>
              <a:rPr lang="en-US" sz="3600" dirty="0"/>
              <a:t>.%) Yb</a:t>
            </a:r>
            <a:endParaRPr lang="ru-RU" sz="3600" dirty="0"/>
          </a:p>
          <a:p>
            <a:r>
              <a:rPr lang="ru-RU" sz="3600" dirty="0"/>
              <a:t>              С</a:t>
            </a:r>
            <a:r>
              <a:rPr lang="en-US" sz="3600" dirty="0"/>
              <a:t>e</a:t>
            </a:r>
            <a:r>
              <a:rPr lang="ru-RU" sz="3600" dirty="0"/>
              <a:t>?</a:t>
            </a:r>
            <a:endParaRPr lang="en-US" sz="36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046ea12b569ac8bf86d82b576cb1034ccd2f"/>
</p:tagLst>
</file>

<file path=ppt/theme/theme1.xml><?xml version="1.0" encoding="utf-8"?>
<a:theme xmlns:a="http://schemas.openxmlformats.org/drawingml/2006/main" name="Misis">
  <a:themeElements>
    <a:clrScheme name="MISIS">
      <a:dk1>
        <a:sysClr val="windowText" lastClr="000000"/>
      </a:dk1>
      <a:lt1>
        <a:srgbClr val="FFFFFF"/>
      </a:lt1>
      <a:dk2>
        <a:srgbClr val="505569"/>
      </a:dk2>
      <a:lt2>
        <a:srgbClr val="FFFFFF"/>
      </a:lt2>
      <a:accent1>
        <a:srgbClr val="0541F0"/>
      </a:accent1>
      <a:accent2>
        <a:srgbClr val="37EBFF"/>
      </a:accent2>
      <a:accent3>
        <a:srgbClr val="505569"/>
      </a:accent3>
      <a:accent4>
        <a:srgbClr val="0541F0"/>
      </a:accent4>
      <a:accent5>
        <a:srgbClr val="0A1E64"/>
      </a:accent5>
      <a:accent6>
        <a:srgbClr val="0A1E64"/>
      </a:accent6>
      <a:hlink>
        <a:srgbClr val="00B5E2"/>
      </a:hlink>
      <a:folHlink>
        <a:srgbClr val="E4002B"/>
      </a:folHlink>
    </a:clrScheme>
    <a:fontScheme name="Другая 9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625</Words>
  <Application>Microsoft Office PowerPoint</Application>
  <PresentationFormat>Произвольный</PresentationFormat>
  <Paragraphs>97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Times New Roman</vt:lpstr>
      <vt:lpstr>Calibri</vt:lpstr>
      <vt:lpstr>Tahoma</vt:lpstr>
      <vt:lpstr>TT Norms Pro</vt:lpstr>
      <vt:lpstr>Arial</vt:lpstr>
      <vt:lpstr>TT Norms Pro Medium</vt:lpstr>
      <vt:lpstr>Misis</vt:lpstr>
      <vt:lpstr>Микроструктура и свойства сплавов Al-Zr/РЗМ, полученных методом высокоэнергетической механической обработки.</vt:lpstr>
      <vt:lpstr>Введение </vt:lpstr>
      <vt:lpstr>Механизмы упрочнения алюминиевых сплавов</vt:lpstr>
      <vt:lpstr>Высокоэнергетическая обработка </vt:lpstr>
      <vt:lpstr>Выделение дисперсоидов алюминидов ПМ</vt:lpstr>
      <vt:lpstr>Материалы и методы исследования </vt:lpstr>
      <vt:lpstr>Микроструктура сплавов в литом состоянии (СЭМ)  </vt:lpstr>
      <vt:lpstr>РФА после высокоэнергетической обработки  </vt:lpstr>
      <vt:lpstr>Эволюция структуры и свойств гранул </vt:lpstr>
      <vt:lpstr>ПЭМ структура гранул</vt:lpstr>
      <vt:lpstr>ПЭМ структура гранул</vt:lpstr>
      <vt:lpstr>Микроструктура компактов</vt:lpstr>
      <vt:lpstr>Презентация PowerPoint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ДД</dc:creator>
  <cp:lastModifiedBy>Дарья Корепина</cp:lastModifiedBy>
  <cp:revision>152</cp:revision>
  <cp:lastPrinted>2026-05-20T09:36:00Z</cp:lastPrinted>
  <dcterms:created xsi:type="dcterms:W3CDTF">2022-07-26T11:52:00Z</dcterms:created>
  <dcterms:modified xsi:type="dcterms:W3CDTF">2026-05-27T06:10:35Z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63A9EFF9B4224EA6AC30D1F2DB44EEFB_13</vt:lpwstr>
  </property>
  <property fmtid="{D5CDD505-2E9C-101B-9397-08002B2CF9AE}" pid="3" name="KSOProductBuildVer">
    <vt:lpwstr>1049-12.1.0.25862</vt:lpwstr>
  </property>
</Properties>
</file>