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1" r:id="rId10"/>
    <p:sldId id="27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0631-2A13-41CD-89F7-9F1BD5845B8B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178D-7D54-43A0-8796-EB83B29C5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4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9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0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2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CE84-5FA7-4990-95F1-FADCDAB261A3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cid:image001.jpg@01DA07FA.EFED84B0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80" y="1196752"/>
            <a:ext cx="866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научно-практическая конференция «Материаловедение, формообразующие технологии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 2026»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81715"/>
            <a:ext cx="51845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"/>
              </a:rPr>
              <a:t>Авторы:</a:t>
            </a:r>
          </a:p>
          <a:p>
            <a:r>
              <a:rPr lang="ru-RU" b="1" u="sng" dirty="0">
                <a:solidFill>
                  <a:srgbClr val="00338D"/>
                </a:solidFill>
                <a:latin typeface="Arial "/>
              </a:rPr>
              <a:t>Евдокимов </a:t>
            </a:r>
            <a:endParaRPr lang="ru-RU" b="1" u="sng" dirty="0" smtClean="0">
              <a:solidFill>
                <a:srgbClr val="00338D"/>
              </a:solidFill>
              <a:latin typeface="Arial "/>
            </a:endParaRPr>
          </a:p>
          <a:p>
            <a:r>
              <a:rPr lang="ru-RU" b="1" u="sng" dirty="0" smtClean="0">
                <a:solidFill>
                  <a:srgbClr val="00338D"/>
                </a:solidFill>
                <a:latin typeface="Arial "/>
              </a:rPr>
              <a:t>Антон </a:t>
            </a:r>
            <a:r>
              <a:rPr lang="ru-RU" b="1" u="sng" dirty="0">
                <a:solidFill>
                  <a:srgbClr val="00338D"/>
                </a:solidFill>
                <a:latin typeface="Arial "/>
              </a:rPr>
              <a:t>Андреевич</a:t>
            </a:r>
            <a:r>
              <a:rPr lang="ru-RU" b="1" dirty="0">
                <a:solidFill>
                  <a:srgbClr val="00338D"/>
                </a:solidFill>
                <a:latin typeface="Arial "/>
              </a:rPr>
              <a:t>, </a:t>
            </a:r>
            <a:br>
              <a:rPr lang="ru-RU" b="1" dirty="0">
                <a:solidFill>
                  <a:srgbClr val="00338D"/>
                </a:solidFill>
                <a:latin typeface="Arial "/>
              </a:rPr>
            </a:br>
            <a:r>
              <a:rPr lang="ru-RU" b="1" dirty="0" smtClean="0">
                <a:solidFill>
                  <a:srgbClr val="00338D"/>
                </a:solidFill>
                <a:latin typeface="Arial "/>
              </a:rPr>
              <a:t>Смирнов Д.Н., </a:t>
            </a:r>
          </a:p>
          <a:p>
            <a:r>
              <a:rPr lang="ru-RU" b="1" dirty="0" smtClean="0">
                <a:solidFill>
                  <a:srgbClr val="00338D"/>
                </a:solidFill>
                <a:latin typeface="Arial "/>
              </a:rPr>
              <a:t>Герасимов Д.М., </a:t>
            </a:r>
          </a:p>
          <a:p>
            <a:r>
              <a:rPr lang="ru-RU" b="1" dirty="0" smtClean="0">
                <a:solidFill>
                  <a:srgbClr val="00338D"/>
                </a:solidFill>
                <a:latin typeface="Arial "/>
              </a:rPr>
              <a:t>Венедиктова М.А.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64904"/>
            <a:ext cx="6336704" cy="1305488"/>
          </a:xfrm>
          <a:prstGeom prst="rect">
            <a:avLst/>
          </a:prstGeom>
          <a:noFill/>
        </p:spPr>
        <p:txBody>
          <a:bodyPr wrap="square" lIns="104141" tIns="52071" rIns="104141" bIns="52071">
            <a:spAutoFit/>
          </a:bodyPr>
          <a:lstStyle/>
          <a:p>
            <a:pPr>
              <a:defRPr/>
            </a:pPr>
            <a:r>
              <a:rPr lang="ru-RU" altLang="ru-RU" sz="2600" dirty="0">
                <a:solidFill>
                  <a:srgbClr val="00338D"/>
                </a:solidFill>
                <a:latin typeface="Impact" pitchFamily="34" charset="0"/>
              </a:rPr>
              <a:t>Разработки НИЦ «Курчатовский </a:t>
            </a:r>
            <a:r>
              <a:rPr lang="ru-RU" altLang="ru-RU" sz="2600" dirty="0" smtClean="0">
                <a:solidFill>
                  <a:srgbClr val="00338D"/>
                </a:solidFill>
                <a:latin typeface="Impact" pitchFamily="34" charset="0"/>
              </a:rPr>
              <a:t/>
            </a:r>
            <a:br>
              <a:rPr lang="ru-RU" altLang="ru-RU" sz="2600" dirty="0" smtClean="0">
                <a:solidFill>
                  <a:srgbClr val="00338D"/>
                </a:solidFill>
                <a:latin typeface="Impact" pitchFamily="34" charset="0"/>
              </a:rPr>
            </a:br>
            <a:r>
              <a:rPr lang="ru-RU" altLang="ru-RU" sz="2600" dirty="0" smtClean="0">
                <a:solidFill>
                  <a:srgbClr val="00338D"/>
                </a:solidFill>
                <a:latin typeface="Impact" pitchFamily="34" charset="0"/>
              </a:rPr>
              <a:t>институт</a:t>
            </a:r>
            <a:r>
              <a:rPr lang="ru-RU" altLang="ru-RU" sz="2600" dirty="0">
                <a:solidFill>
                  <a:srgbClr val="00338D"/>
                </a:solidFill>
                <a:latin typeface="Impact" pitchFamily="34" charset="0"/>
              </a:rPr>
              <a:t>»-ВИАМ в области герметизирующих материалов</a:t>
            </a:r>
          </a:p>
        </p:txBody>
      </p:sp>
      <p:cxnSp>
        <p:nvCxnSpPr>
          <p:cNvPr id="11" name="Straight Connector 6"/>
          <p:cNvCxnSpPr/>
          <p:nvPr/>
        </p:nvCxnSpPr>
        <p:spPr>
          <a:xfrm>
            <a:off x="251520" y="2181460"/>
            <a:ext cx="84096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48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168" y="2545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Г</a:t>
            </a: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ерметизирующий жгутовой материал для автоклавного формования марки ВГМ-18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962482"/>
            <a:ext cx="8928992" cy="138499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"/>
                <a:cs typeface="Times New Roman" pitchFamily="18" charset="0"/>
              </a:rPr>
              <a:t>В настоящий момент НИЦ «Курчатовский институт» – ВИАМ в рамках НИР осуществляет разработку герметизирующего жгутового материала </a:t>
            </a:r>
            <a:r>
              <a:rPr lang="ru-RU" sz="1400" dirty="0">
                <a:latin typeface="Arial "/>
              </a:rPr>
              <a:t>взамен материала AT200Y предназначен в качестве вспомогательного материала для автоклавного </a:t>
            </a:r>
            <a:r>
              <a:rPr lang="ru-RU" sz="1400" dirty="0" smtClean="0">
                <a:latin typeface="Arial "/>
              </a:rPr>
              <a:t>и вакуумно-печного формования </a:t>
            </a:r>
            <a:r>
              <a:rPr lang="ru-RU" sz="1400" dirty="0">
                <a:latin typeface="Arial "/>
              </a:rPr>
              <a:t>композиционных полимерных материалов для изделий перспективных двигателей ПД-8, ПД-14 и двигателя большой тяги на базе унифицированного газогенератора ПД-35, а также перспективных вертолетных двигателей ПДВ, </a:t>
            </a:r>
            <a:r>
              <a:rPr lang="ru-RU" sz="1400" dirty="0" smtClean="0">
                <a:latin typeface="Arial "/>
              </a:rPr>
              <a:t/>
            </a:r>
            <a:br>
              <a:rPr lang="ru-RU" sz="1400" dirty="0" smtClean="0">
                <a:latin typeface="Arial "/>
              </a:rPr>
            </a:br>
            <a:r>
              <a:rPr lang="ru-RU" sz="1400" dirty="0" smtClean="0">
                <a:latin typeface="Arial "/>
              </a:rPr>
              <a:t>ВК-1600</a:t>
            </a:r>
            <a:r>
              <a:rPr lang="ru-RU" sz="1400" dirty="0">
                <a:latin typeface="Arial "/>
              </a:rPr>
              <a:t>, двигателя ВК-2500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742" y="2546901"/>
            <a:ext cx="7273434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"/>
                <a:cs typeface="Times New Roman" pitchFamily="18" charset="0"/>
              </a:rPr>
              <a:t>Разработанный материал марки ВГМ-18 </a:t>
            </a:r>
            <a:r>
              <a:rPr lang="ru-RU" sz="1400" dirty="0" smtClean="0">
                <a:solidFill>
                  <a:schemeClr val="tx1"/>
                </a:solidFill>
                <a:latin typeface="Arial "/>
                <a:cs typeface="Arial" pitchFamily="34" charset="0"/>
              </a:rPr>
              <a:t>предназначается для автоклавного </a:t>
            </a:r>
            <a:r>
              <a:rPr lang="ru-RU" sz="1400" dirty="0">
                <a:latin typeface="Arial "/>
              </a:rPr>
              <a:t>и вакуумно-печного</a:t>
            </a:r>
            <a:r>
              <a:rPr lang="ru-RU" sz="1400" dirty="0" smtClean="0">
                <a:solidFill>
                  <a:schemeClr val="tx1"/>
                </a:solidFill>
                <a:latin typeface="Arial 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"/>
                <a:cs typeface="Arial" pitchFamily="34" charset="0"/>
              </a:rPr>
              <a:t>формования композиционных полимерных материалов в качестве вспомогательного </a:t>
            </a:r>
            <a:r>
              <a:rPr lang="ru-RU" sz="1400" dirty="0" smtClean="0">
                <a:solidFill>
                  <a:schemeClr val="tx1"/>
                </a:solidFill>
                <a:latin typeface="Arial "/>
                <a:cs typeface="Arial" pitchFamily="34" charset="0"/>
              </a:rPr>
              <a:t>материала</a:t>
            </a:r>
            <a:r>
              <a:rPr lang="ru-RU" sz="1400" dirty="0">
                <a:solidFill>
                  <a:schemeClr val="tx1"/>
                </a:solidFill>
                <a:latin typeface="Arial 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"/>
                <a:cs typeface="Arial" pitchFamily="34" charset="0"/>
              </a:rPr>
              <a:t>при максимальной рабочей температуре не менее 205</a:t>
            </a:r>
            <a:r>
              <a:rPr lang="ru-RU" sz="1400" dirty="0" smtClean="0">
                <a:latin typeface="Arial "/>
              </a:rPr>
              <a:t> </a:t>
            </a:r>
            <a:r>
              <a:rPr lang="ru-RU" sz="1400" baseline="30000" dirty="0" err="1" smtClean="0">
                <a:latin typeface="Arial "/>
              </a:rPr>
              <a:t>о</a:t>
            </a:r>
            <a:r>
              <a:rPr lang="ru-RU" sz="1400" dirty="0" err="1" smtClean="0">
                <a:latin typeface="Arial "/>
              </a:rPr>
              <a:t>С</a:t>
            </a:r>
            <a:r>
              <a:rPr lang="ru-RU" sz="1400" dirty="0" smtClean="0">
                <a:latin typeface="Arial "/>
              </a:rPr>
              <a:t>.</a:t>
            </a:r>
            <a:endParaRPr lang="ru-RU" sz="1400" dirty="0">
              <a:latin typeface="Arial "/>
              <a:ea typeface="Times New Roman"/>
              <a:cs typeface="Arial" pitchFamily="34" charset="0"/>
            </a:endParaRPr>
          </a:p>
        </p:txBody>
      </p:sp>
      <p:pic>
        <p:nvPicPr>
          <p:cNvPr id="16" name="Picture 2" descr="G:\НТС\IMG-20240408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41" y="4299578"/>
            <a:ext cx="1608302" cy="167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80938" y="6043255"/>
            <a:ext cx="1739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Испытания материала марки ВГМ-18 при автоклавном формовании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99" y="2442855"/>
            <a:ext cx="1716622" cy="186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7509" y="5919663"/>
            <a:ext cx="727343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Материал марки ВГМ-18 по показателю максимальная рабочая температура превышает 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% импортный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аналог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Airtech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AT200Y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отечественный аналог КОНТУР-205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74132"/>
              </p:ext>
            </p:extLst>
          </p:nvPr>
        </p:nvGraphicFramePr>
        <p:xfrm>
          <a:off x="122433" y="3981830"/>
          <a:ext cx="7258505" cy="17514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17281"/>
                <a:gridCol w="1492752"/>
                <a:gridCol w="1512168"/>
                <a:gridCol w="1467069"/>
                <a:gridCol w="1269235"/>
              </a:tblGrid>
              <a:tr h="29375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61123" marR="61123" marT="8489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 smtClean="0">
                          <a:effectLst/>
                          <a:latin typeface="Arial "/>
                        </a:rPr>
                        <a:t>Герметизирующий жгутовой</a:t>
                      </a:r>
                      <a:r>
                        <a:rPr lang="ru-RU" sz="1200" spc="-20" baseline="0" dirty="0" smtClean="0">
                          <a:effectLst/>
                          <a:latin typeface="Arial "/>
                        </a:rPr>
                        <a:t> материал марки ВГМ-18</a:t>
                      </a:r>
                      <a:endParaRPr lang="ru-RU" sz="1200" b="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Марка </a:t>
                      </a:r>
                      <a:r>
                        <a:rPr lang="ru-RU" sz="1200" dirty="0" smtClean="0">
                          <a:effectLst/>
                          <a:latin typeface="Arial "/>
                        </a:rPr>
                        <a:t>материала аналогов</a:t>
                      </a:r>
                      <a:endParaRPr lang="ru-RU" sz="1200" b="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61123" marR="61123" marT="84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5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"/>
                        </a:rPr>
                        <a:t>AT</a:t>
                      </a:r>
                      <a:r>
                        <a:rPr lang="ru-RU" sz="1200" dirty="0">
                          <a:effectLst/>
                          <a:latin typeface="Arial "/>
                        </a:rPr>
                        <a:t>200</a:t>
                      </a:r>
                      <a:r>
                        <a:rPr lang="en-US" sz="1200" dirty="0" smtClean="0">
                          <a:effectLst/>
                          <a:latin typeface="Arial "/>
                        </a:rPr>
                        <a:t>Y</a:t>
                      </a:r>
                      <a:endParaRPr lang="ru-RU" sz="1200" dirty="0">
                        <a:effectLst/>
                        <a:latin typeface="Arial 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КОНТУР-205 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910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Максимальная рабочая температура, </a:t>
                      </a:r>
                      <a:r>
                        <a:rPr lang="ru-RU" sz="1200" baseline="30000" dirty="0" err="1">
                          <a:effectLst/>
                          <a:latin typeface="Arial "/>
                        </a:rPr>
                        <a:t>о</a:t>
                      </a:r>
                      <a:r>
                        <a:rPr lang="ru-RU" sz="1200" dirty="0" err="1">
                          <a:effectLst/>
                          <a:latin typeface="Arial "/>
                        </a:rPr>
                        <a:t>С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61123" marR="61123" marT="84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≥ </a:t>
                      </a:r>
                      <a:r>
                        <a:rPr lang="ru-RU" sz="1200" dirty="0" smtClean="0">
                          <a:effectLst/>
                          <a:latin typeface="Arial "/>
                        </a:rPr>
                        <a:t>250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≤ 204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≤ 205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8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Адгезионная прочность при отслаивании, </a:t>
                      </a:r>
                      <a:r>
                        <a:rPr lang="ru-RU" sz="1200" dirty="0" smtClean="0">
                          <a:effectLst/>
                          <a:latin typeface="Arial "/>
                        </a:rPr>
                        <a:t>кгс/см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61123" marR="61123" marT="8489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"/>
                        </a:rPr>
                        <a:t>12Х18Н10Т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Arial "/>
                        </a:rPr>
                        <a:t>0,22 </a:t>
                      </a:r>
                      <a:r>
                        <a:rPr lang="ru-RU" sz="1200" u="sng" dirty="0">
                          <a:effectLst/>
                          <a:latin typeface="Arial "/>
                        </a:rPr>
                        <a:t>- </a:t>
                      </a:r>
                      <a:r>
                        <a:rPr lang="ru-RU" sz="1200" u="sng" dirty="0" smtClean="0">
                          <a:effectLst/>
                          <a:latin typeface="Arial "/>
                        </a:rPr>
                        <a:t>0,25</a:t>
                      </a:r>
                      <a:endParaRPr lang="ru-RU" sz="1200" dirty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0,24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≥ 0,1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"/>
                        </a:rPr>
                        <a:t>≥ 0,1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0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"/>
                        </a:rPr>
                        <a:t>Ст3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Arial "/>
                        </a:rPr>
                        <a:t>0,33 </a:t>
                      </a:r>
                      <a:r>
                        <a:rPr lang="ru-RU" sz="1200" u="sng" dirty="0">
                          <a:effectLst/>
                          <a:latin typeface="Arial "/>
                        </a:rPr>
                        <a:t>- </a:t>
                      </a:r>
                      <a:r>
                        <a:rPr lang="ru-RU" sz="1200" u="sng" dirty="0" smtClean="0">
                          <a:effectLst/>
                          <a:latin typeface="Arial "/>
                        </a:rPr>
                        <a:t>0,38</a:t>
                      </a:r>
                      <a:endParaRPr lang="ru-RU" sz="1200" dirty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"/>
                        </a:rPr>
                        <a:t>0,34</a:t>
                      </a:r>
                      <a:endParaRPr lang="ru-RU" sz="1200" dirty="0">
                        <a:effectLst/>
                        <a:latin typeface="Arial 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15227" y="362527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"/>
                <a:cs typeface="Times New Roman" pitchFamily="18" charset="0"/>
              </a:rPr>
              <a:t>Сравнительные </a:t>
            </a:r>
            <a:r>
              <a:rPr lang="ru-RU" sz="1400" b="1" dirty="0">
                <a:latin typeface="Arial "/>
                <a:cs typeface="Times New Roman" pitchFamily="18" charset="0"/>
              </a:rPr>
              <a:t>характеристики </a:t>
            </a:r>
            <a:r>
              <a:rPr lang="ru-RU" sz="1400" b="1" dirty="0" smtClean="0">
                <a:latin typeface="Arial "/>
                <a:cs typeface="Times New Roman" pitchFamily="18" charset="0"/>
              </a:rPr>
              <a:t>материала ВГМ-18 с аналогами</a:t>
            </a:r>
            <a:endParaRPr lang="ru-RU" sz="14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082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628800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44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СПАСИБО </a:t>
            </a:r>
          </a:p>
          <a:p>
            <a:pPr fontAlgn="b"/>
            <a:r>
              <a:rPr lang="ru-RU" sz="44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ЗА ВНИМАНИЕ!</a:t>
            </a:r>
            <a:endParaRPr lang="ru-RU" sz="3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7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8869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Полисульфидные герметики для авиации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614" y="1052736"/>
            <a:ext cx="8989740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НИЦ «Курчатовский институт» - ВИАМ (далее ВИАМ) является главной материаловедческой организацией Российской Федерации. За свою деятельность ВИАМ было разработано более 50 марок герметизирующих материалов, которые нашли свое применение в широкой номенклатуре изделий гражданской и военной технике. </a:t>
            </a:r>
          </a:p>
          <a:p>
            <a:pPr algn="just">
              <a:lnSpc>
                <a:spcPts val="18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ВИАМ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ряд полисульфидных герметиков: У-30М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У-30МЭС-5М,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У-30МЭС-5НТ,  ВИТЭФ-1НТ, ВИТЭФ-1Бм, ВТК-1-29,</a:t>
            </a:r>
            <a:b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УТ-32НТ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ВЭР-1, ВИТЭФ-2НТ, ВИПС-1.   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G: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" y="4511455"/>
            <a:ext cx="659005" cy="5766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1-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8465"/>
            <a:ext cx="1497225" cy="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9478" y="2927953"/>
            <a:ext cx="1527876" cy="103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3" descr="D:\Documents (2)\Документы\фотографии лаб 28\Безымянный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3538" r="22277" b="14053"/>
          <a:stretch/>
        </p:blipFill>
        <p:spPr bwMode="auto">
          <a:xfrm>
            <a:off x="1601016" y="5146365"/>
            <a:ext cx="1314799" cy="111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F129FC6-06EB-4989-80CA-E83562C3E856}"/>
              </a:ext>
            </a:extLst>
          </p:cNvPr>
          <p:cNvSpPr txBox="1"/>
          <p:nvPr/>
        </p:nvSpPr>
        <p:spPr bwMode="auto">
          <a:xfrm>
            <a:off x="4740312" y="6248707"/>
            <a:ext cx="2165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00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Герметики</a:t>
            </a:r>
            <a:r>
              <a:rPr lang="ru-RU" sz="120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 </a:t>
            </a:r>
            <a:r>
              <a:rPr lang="ru-RU" sz="1000" u="none" strike="noStrike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У-30МЭС-5НТ</a:t>
            </a:r>
            <a:endParaRPr lang="ru-RU" sz="1200" u="none" strike="noStrike" kern="1200" baseline="0" dirty="0">
              <a:solidFill>
                <a:srgbClr val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40F1E8-143F-4406-8FC5-9BEA1943A161}"/>
              </a:ext>
            </a:extLst>
          </p:cNvPr>
          <p:cNvSpPr txBox="1"/>
          <p:nvPr/>
        </p:nvSpPr>
        <p:spPr bwMode="auto">
          <a:xfrm>
            <a:off x="2339752" y="6279485"/>
            <a:ext cx="154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00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Герметик ВИТЭФ-1НТ </a:t>
            </a:r>
          </a:p>
        </p:txBody>
      </p:sp>
      <p:pic>
        <p:nvPicPr>
          <p:cNvPr id="24" name="Picture 2" descr="F:\u_30mehs_5nt_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36" y="5423993"/>
            <a:ext cx="1350055" cy="8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u_30mehs_5nt_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0765"/>
            <a:ext cx="1397867" cy="8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vitehf_1nt_b_t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67" y="5219888"/>
            <a:ext cx="1613194" cy="9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" y="5146364"/>
            <a:ext cx="513917" cy="104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" y="5146364"/>
            <a:ext cx="537267" cy="104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686" y="6190334"/>
            <a:ext cx="679941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 rtlCol="0">
            <a:spAutoFit/>
          </a:bodyPr>
          <a:lstStyle/>
          <a:p>
            <a:pPr algn="ctr">
              <a:buNone/>
            </a:pPr>
            <a:r>
              <a:rPr lang="ru-RU" sz="600" i="1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контрольный образец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640346" y="6190333"/>
            <a:ext cx="786912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 rtlCol="0">
            <a:spAutoFit/>
          </a:bodyPr>
          <a:lstStyle/>
          <a:p>
            <a:pPr algn="ctr">
              <a:buNone/>
            </a:pPr>
            <a:r>
              <a:rPr lang="ru-RU" sz="600" i="1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состав </a:t>
            </a:r>
            <a:r>
              <a:rPr lang="ru-RU" sz="600" i="1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ВИПС-1</a:t>
            </a:r>
            <a:br>
              <a:rPr lang="ru-RU" sz="600" i="1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</a:br>
            <a:r>
              <a:rPr lang="ru-RU" sz="600" i="1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(</a:t>
            </a:r>
            <a:r>
              <a:rPr lang="ru-RU" sz="600" i="1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2 слоя)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2875911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Классы герметика У-30МЭС-5НТ ТУ 1-595-28-696-2023: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Класс 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нанесения кистью;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Класс B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нанесения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экструзионным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пистолетом,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шпателем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или валиком, предназначенный для жгутовой (поверхностной) герметизации;</a:t>
            </a:r>
          </a:p>
          <a:p>
            <a:pPr marL="171450" lvl="2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Класс 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нанесения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экструзионным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пистолетом,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шпателем или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валиком предназначенный для внутришовной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герметизации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A2C962C1-1EF2-4CC9-847E-FC790EB5B3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100" y="2853034"/>
            <a:ext cx="2264519" cy="15878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D979CB0-A720-44C9-A925-F619B89362F4}"/>
              </a:ext>
            </a:extLst>
          </p:cNvPr>
          <p:cNvSpPr txBox="1"/>
          <p:nvPr/>
        </p:nvSpPr>
        <p:spPr bwMode="auto">
          <a:xfrm>
            <a:off x="156264" y="4163181"/>
            <a:ext cx="683200" cy="2462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000" b="1" i="1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Класс С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16382DB-74DF-4F09-8C75-D129673F0269}"/>
              </a:ext>
            </a:extLst>
          </p:cNvPr>
          <p:cNvSpPr txBox="1"/>
          <p:nvPr/>
        </p:nvSpPr>
        <p:spPr bwMode="auto">
          <a:xfrm>
            <a:off x="68826" y="3150465"/>
            <a:ext cx="736099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050" b="1" i="1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Класс 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4EB4DA6-D242-4F03-85DC-2637DBA9E34E}"/>
              </a:ext>
            </a:extLst>
          </p:cNvPr>
          <p:cNvSpPr txBox="1"/>
          <p:nvPr/>
        </p:nvSpPr>
        <p:spPr bwMode="auto">
          <a:xfrm>
            <a:off x="1849578" y="3199339"/>
            <a:ext cx="683200" cy="2462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000" b="1" i="1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Класс А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6776634" y="5703846"/>
            <a:ext cx="2367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00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Автоматизация процесса смешения</a:t>
            </a:r>
            <a:br>
              <a:rPr lang="ru-RU" sz="100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</a:br>
            <a:r>
              <a:rPr lang="ru-RU" sz="100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герметика в картридже</a:t>
            </a:r>
          </a:p>
        </p:txBody>
      </p:sp>
      <p:pic>
        <p:nvPicPr>
          <p:cNvPr id="45" name="Picture 4" descr="G:\перемешивающа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87" y="4114252"/>
            <a:ext cx="2666313" cy="15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Documents (2)\Документы\фотографии лаб 28\вэр\JS0A2701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91" y="4456181"/>
            <a:ext cx="1319227" cy="8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47615"/>
              </p:ext>
            </p:extLst>
          </p:nvPr>
        </p:nvGraphicFramePr>
        <p:xfrm>
          <a:off x="130110" y="4123655"/>
          <a:ext cx="4000095" cy="19584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00095"/>
              </a:tblGrid>
              <a:tr h="313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Защитные свойства ВГМ-17 после экспозиции образцов стали 30ХГСА в КСТ в течение 960 часов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73480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образец стали 30ХГСА со снятым герметиком ВГМ-17 после КСТ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82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Образец стали 30ХГСА без герметика после КСТ.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3076779"/>
            <a:ext cx="470448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герметика ВГМ-17 в изделия АТ позволит повысить противокоррозионную защищенность самолета, увеличить межремонтный интервал и снизить трудозатраты. </a:t>
            </a:r>
          </a:p>
          <a:p>
            <a:pPr algn="just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Герметик может использоваться для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внутришовной и жгутовой герметизации 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установке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фитингов пассажирских, сервисных и грузовых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дверей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Современные разработки ВИАМ </a:t>
            </a:r>
            <a:r>
              <a:rPr lang="ru-RU" sz="2000" spc="40" dirty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в области </a:t>
            </a:r>
            <a:r>
              <a:rPr lang="ru-RU" sz="2000" spc="40" dirty="0" err="1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полисульфидных</a:t>
            </a: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ru-RU" sz="2000" spc="40" dirty="0" err="1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герметиков</a:t>
            </a: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980728"/>
            <a:ext cx="4680520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Антикоррозионный герметик марки ВГМ-17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для поверхностной и внутришовной герметизации (клёпаных, сварных и болтовых) соединений при изготовлении элементов планера изделий авиационной техники, работающих в диапазоне температур от минус 60 до плюс 130 °С в среде воздуха, и для дополнительной противокоррозионной защиты, в том числе от контактной коррозии между металлами типов: сталь 30ХГСА/алюминиевый сплав Д16АТ и алюминиевый сплав Д16АТ/титановый сплав ОТ4-1.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" name="Рисунок 12" descr="IMG_1613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3553" y="4164549"/>
            <a:ext cx="505041" cy="11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efimova_ea\Desktop\23-10-2023_10-40-31\IMG_0756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9" t="15000" r="43871" b="23064"/>
          <a:stretch/>
        </p:blipFill>
        <p:spPr bwMode="auto">
          <a:xfrm rot="16200000">
            <a:off x="1942342" y="4602232"/>
            <a:ext cx="467464" cy="1598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860032" y="975169"/>
            <a:ext cx="4283968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Антикоррозионный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невысыхающий компаунд ВГМ-19 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применяться для герметизации элементов конструкции требующих периодического осмотра (например защитные накладки порогов багажного отсека самолета),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в качестве барьера между разнородными материалами (например алюминий/титан, алюминий/сталь и алюминий/сталь кадмированная) взамен импортного 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компаунда CA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фирмы PPG Aerospace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4181" y="3078450"/>
            <a:ext cx="4229819" cy="8617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российского антикоррозионного компаунда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ВГМ-19 обеспечивает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 компаунда CA 1000 (США), применяемого в настоящее время 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защиту стали и алюминиевого сплава без коррозионных поражений после выдержки в КСТ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7 %,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сравнении 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CA 1000.</a:t>
            </a:r>
          </a:p>
        </p:txBody>
      </p:sp>
      <p:pic>
        <p:nvPicPr>
          <p:cNvPr id="14" name="Picture 2" descr="E:\СА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05" y="4221911"/>
            <a:ext cx="1132634" cy="9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15" y="5517232"/>
            <a:ext cx="864182" cy="64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40F1E8-143F-4406-8FC5-9BEA1943A161}"/>
              </a:ext>
            </a:extLst>
          </p:cNvPr>
          <p:cNvSpPr txBox="1"/>
          <p:nvPr/>
        </p:nvSpPr>
        <p:spPr bwMode="auto">
          <a:xfrm>
            <a:off x="4420776" y="6237724"/>
            <a:ext cx="6767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В</a:t>
            </a:r>
            <a:r>
              <a:rPr lang="ru-RU" sz="1050" u="none" strike="noStrike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ГМ-19</a:t>
            </a:r>
            <a:endParaRPr lang="ru-RU" sz="1050" u="none" strike="noStrike" kern="1200" baseline="0" dirty="0">
              <a:solidFill>
                <a:srgbClr val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40F1E8-143F-4406-8FC5-9BEA1943A161}"/>
              </a:ext>
            </a:extLst>
          </p:cNvPr>
          <p:cNvSpPr txBox="1"/>
          <p:nvPr/>
        </p:nvSpPr>
        <p:spPr bwMode="auto">
          <a:xfrm>
            <a:off x="4420776" y="5240233"/>
            <a:ext cx="7344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050" u="none" strike="noStrike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CA 1000</a:t>
            </a:r>
            <a:endParaRPr lang="ru-RU" sz="1050" u="none" strike="noStrike" kern="1200" baseline="0" dirty="0">
              <a:solidFill>
                <a:srgbClr val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3874"/>
              </p:ext>
            </p:extLst>
          </p:nvPr>
        </p:nvGraphicFramePr>
        <p:xfrm>
          <a:off x="5436095" y="4005064"/>
          <a:ext cx="3566522" cy="23974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4177"/>
                <a:gridCol w="1982345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Защитные свойства ВГМ-19 после экспозиции образцов алюминиевого сплава Д16Т с накладкой из стали 30ХГСА в КСТ в течение 360 ч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Без защиты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9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ВГМ-19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 1000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3" name="Рисунок 22" descr="D:\Documents (2)\Документы\Тематики\ССВ\CA1000 ССВ-232\фото для 628\фото для 628\сталь контроль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21808" y="4321965"/>
            <a:ext cx="521725" cy="8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Documents (2)\Документы\Тематики\ССВ\CA1000 ССВ-232\фото для 628\фото для 628\сталь бенз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83556" y="4954934"/>
            <a:ext cx="522827" cy="7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D:\Documents (2)\Документы\Тематики\ССВ\CA1000 ССВ-232\фото для 628\фото для 628\СА1000 сталь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32253" y="5508967"/>
            <a:ext cx="679217" cy="103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260" y="18864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Планируемые разработки  в  области </a:t>
            </a:r>
            <a:r>
              <a:rPr lang="ru-RU" sz="2000" spc="40" dirty="0" err="1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полисульфидных</a:t>
            </a: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  </a:t>
            </a:r>
            <a:r>
              <a:rPr lang="ru-RU" sz="2000" spc="40" dirty="0" err="1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герметиков</a:t>
            </a: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endParaRPr lang="en-US" sz="20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:\2019-09-12_17-26-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74" y="5036832"/>
            <a:ext cx="1184680" cy="8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6026" y="1087968"/>
            <a:ext cx="8856454" cy="522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«Разработка состава и технологий изготовления и применения герметика с низкой адгезией взамен импортного аналога PR-1428 B2, для выполнения работ по герметизации ревизионных люков» </a:t>
            </a:r>
          </a:p>
        </p:txBody>
      </p:sp>
      <p:pic>
        <p:nvPicPr>
          <p:cNvPr id="1026" name="Picture 2" descr="G:\6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6440" y="4662557"/>
            <a:ext cx="1023947" cy="13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050" name="Picture 2" descr="G:\Screenshot_20240116_160757_Samsung 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37" y="4111551"/>
            <a:ext cx="892517" cy="8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306db5e0608c161b5d0635d2f8539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" y="4826518"/>
            <a:ext cx="1499171" cy="11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0c6503c113b28a943f2674712e98f4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97" y="4533084"/>
            <a:ext cx="1343326" cy="10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f0c589ab36a3b228855d6d8ab497bd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0258"/>
            <a:ext cx="1478297" cy="11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59b0bf07d21ce6cd48ef6e25fa8371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26518"/>
            <a:ext cx="1389736" cy="10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53637" y="1700808"/>
            <a:ext cx="8856454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конструкции самолетов, вертолетов и БПЛА предусмотрены ревизионные (технологические) люки и ниши, которые при техническом обслуживании изделий необходимо периодически открывать. Данные люки после осмотра изделия необходимо закрывать и герметизировать повторно. В России с целью герметизации ревизионных люков используют герметик У-30МЭС-5НТ, который наносят через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разделительный.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Сушка разделительного слоя занимает не менее 60 минут, что увеличивает время технологического цикла изготовления и обслуживания изделия, а так же увеличивает трудоемкость ремонта.</a:t>
            </a:r>
          </a:p>
          <a:p>
            <a:pPr algn="just">
              <a:lnSpc>
                <a:spcPts val="1800"/>
              </a:lnSpc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рубежом для герметизации технологических люков используют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герметик PR-1428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фирмы PPG Aerospace (США) с низкой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адгезий.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разработан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топливостойкий герметик с низкой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адгезией,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характер разрушения образцов для определения прочности при отслаивании герметика от алюминиевого сплава Д16АТ должен быть адгезионным.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6031573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Крепление антенн к корпусу самолета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226" y="6031573"/>
            <a:ext cx="3621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Герметизация люков топливного бака самолета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2563" y="594693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герметик PR-1428 B2</a:t>
            </a:r>
          </a:p>
        </p:txBody>
      </p:sp>
    </p:spTree>
    <p:extLst>
      <p:ext uri="{BB962C8B-B14F-4D97-AF65-F5344CB8AC3E}">
        <p14:creationId xmlns:p14="http://schemas.microsoft.com/office/powerpoint/2010/main" val="17802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285" y="38869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Серийные силиконовые герметики для авиации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7"/>
            <a:ext cx="8704532" cy="2448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Силиконовые герметики разработанные в ВИАМ предназначены для использования в высокотехнологичных отраслях, таких как авиационная и космическая промышленность. Эти герметики применяются для обеспечения герметичности и защиты различных узлов и агрегатов от воздействия  агрессивных факторов, таких как высокая и низкая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температура, вибрационные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нагрузки, ультрафиолетовое излучение, химические реагенты.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ВИАМ был разработан ряд силиконовых герметиков и компаундов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ВИКСИНТ У-20-99, ВИКСИНТ У-20-92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внутришовный герметик ВИКСИНТ У-2-28, однокомпонентный герметик ВГО-1, пеногерметик ВПГ-300М, теплопроводный компаунд  ВИКСИНТ КТМ 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8358" y="3546798"/>
            <a:ext cx="42268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Герметики для поверхностной герметизации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Герметики для внутришовной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вулканизации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Пеногерметики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timonin_vv\Desktop\Новая папка\JS0A549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8" y="5119688"/>
            <a:ext cx="184785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monin_vv\Desktop\Новая папка\JS0A546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91" y="4800601"/>
            <a:ext cx="1262063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timonin_vv\Desktop\JS0A560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12355"/>
            <a:ext cx="1359716" cy="20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imonin_vv\Desktop\XY9A4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8855"/>
            <a:ext cx="3087873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3688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Современные  разработки  ВИАМ  в  области  </a:t>
            </a:r>
            <a:b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силиконовых герметизирующих   материалов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929" y="1021469"/>
            <a:ext cx="8928992" cy="1733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Неотверждаемый кремнийорганический компаунд ВГМ-20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электроизоляции электрических разъемов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соединителей, токоведущих участков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электрооборудования от неблагоприятного воздействия окружающей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Загерметизированные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отверждаемыми герметиками соединители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становятся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неразборными, и при необходимости ремонта, должны быть полностью заменены. Полная замена электрического соединителя предполагает пайку всех его контактов, что приводит к увеличению продолжительности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ремонта. Применение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неотверждаемого кремнийорганического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компаунда ВГМ-20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существенно повысить ремонтопригодность электрических разъёмов и соединителей, уменьшить время ремонта и, в целом, продлить срок службы изделий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2996952"/>
            <a:ext cx="6768752" cy="49244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российского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неотверждаемого компаунда ВГМ-20 обеспечивает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 компаунда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DC-4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фирмы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Dow Corning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40F1E8-143F-4406-8FC5-9BEA1943A161}"/>
              </a:ext>
            </a:extLst>
          </p:cNvPr>
          <p:cNvSpPr txBox="1"/>
          <p:nvPr/>
        </p:nvSpPr>
        <p:spPr bwMode="auto">
          <a:xfrm>
            <a:off x="929227" y="4780677"/>
            <a:ext cx="65434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В</a:t>
            </a:r>
            <a:r>
              <a:rPr lang="ru-RU" sz="1050" u="none" strike="noStrike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ГМ-</a:t>
            </a:r>
            <a:r>
              <a:rPr lang="en-US" sz="1050" u="none" strike="noStrike" kern="12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rPr>
              <a:t>20</a:t>
            </a:r>
            <a:endParaRPr lang="ru-RU" sz="1050" u="none" strike="noStrike" kern="1200" baseline="0" dirty="0">
              <a:solidFill>
                <a:srgbClr val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43843"/>
              </p:ext>
            </p:extLst>
          </p:nvPr>
        </p:nvGraphicFramePr>
        <p:xfrm>
          <a:off x="2263944" y="3691839"/>
          <a:ext cx="4968552" cy="24997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97801"/>
                <a:gridCol w="1170751"/>
              </a:tblGrid>
              <a:tr h="32172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войства компаунда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ВГМ-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Текучесть компаунда, мм</a:t>
                      </a: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Пенетрация  неперемешанного компаунда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Удельное объемное электрическое сопротивление, Ом·см</a:t>
                      </a: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1,1·10</a:t>
                      </a:r>
                      <a:r>
                        <a:rPr lang="ru-RU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ru-RU" sz="120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Тангенс угла диэлектрических потерь при 100 кГц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0,00095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Диэлектрическая проницаемость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при 100 кГц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661" marR="5466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8" y="5028000"/>
            <a:ext cx="1939273" cy="132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photo\вгм-2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9" y="2885924"/>
            <a:ext cx="1580582" cy="18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timonin_vv\Desktop\51r44O5JxGL._SL13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98" y="5320032"/>
            <a:ext cx="1681898" cy="10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imonin_vv\Desktop\Компаунд\DC картинки\Difference-Between-Dielectric-Grease-and-Silicone-Grease-1024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99" y="3691839"/>
            <a:ext cx="1681898" cy="13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77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260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Планируемые  разработки  в  области силиконовых   герметиков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600" y="1052736"/>
            <a:ext cx="698424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однокомпонентного кремнийорганического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герметика для поверхностной герметизации элементов остекления и радиоэлектронных приборов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5096" y="1804194"/>
            <a:ext cx="3384376" cy="12003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563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Цветовая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палитра однокомпонентных кремнийорганических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герметиков для элементов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остекления, радиоэлектронных приборов и склеивания разнородных материалов, ограничивается только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белым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цветом (ВГО-1).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5203746"/>
            <a:ext cx="3384376" cy="10156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563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Отсутствуют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герметики, обладающие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18256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собственной адгезией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разнородным материалам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18256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нетекучей консистенцией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1814044"/>
            <a:ext cx="3384376" cy="193899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563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Разработка однокомпонентного бесцветного герметика, обладающего собственной адгезией к различным материалам позволит</a:t>
            </a:r>
          </a:p>
          <a:p>
            <a:pPr marL="171450" indent="-171450" algn="just" defTabSz="18256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монтаж элементов конструкций </a:t>
            </a:r>
          </a:p>
          <a:p>
            <a:pPr marL="171450" indent="-171450" algn="just" defTabSz="18256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 выявлять дефекты герметизируемой поверхности</a:t>
            </a:r>
          </a:p>
          <a:p>
            <a:pPr marL="171450" indent="-171450" algn="just" defTabSz="18256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овысить эстетические характеристики при монтаже интерьеров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F:\photo\360_F_102116769_8Megknwvgkv6ENd9HpJZQZPbGCTCUt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40" y="3140968"/>
            <a:ext cx="18370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photo\clear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2" y="3920766"/>
            <a:ext cx="1906345" cy="21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photo\сдуфк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36" y="3925695"/>
            <a:ext cx="849851" cy="21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photo\i (4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50" y="5224324"/>
            <a:ext cx="1447921" cy="10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hoto\117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19" y="3257703"/>
            <a:ext cx="1258784" cy="16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photo\4a5dca694792b7587dea5d7bd026940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19" y="1811978"/>
            <a:ext cx="1258784" cy="12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9146" y="4358034"/>
            <a:ext cx="24362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ВГО-1 – белый, текучий, не подходит для вертикальных поверхностей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9569" y="6112413"/>
            <a:ext cx="2831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Прозрачные силиконовые герметики с собственной адгезией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260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Планируемые  разработки  в  области силиконовых   герметиков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91469" y="1052736"/>
            <a:ext cx="619215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быстровулканизуемого заливочного </a:t>
            </a: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кремнийорганического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пеногерметика пониженной плотности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3626" y="3589531"/>
            <a:ext cx="2956855" cy="10156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563">
              <a:lnSpc>
                <a:spcPts val="18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еноматериалы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обладают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1825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Теплопоглощающими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1825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Звукопоглощающими;</a:t>
            </a:r>
          </a:p>
          <a:p>
            <a:pPr marL="171450" indent="-171450" algn="just" defTabSz="1825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ибропоглощающими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свойствами.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42" y="1974306"/>
            <a:ext cx="5550025" cy="145469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563">
              <a:lnSpc>
                <a:spcPts val="18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предприятиях авиационной промышленности широко применяется кремнийорганический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пеногерметик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ВПГ-300М, обладающий коэффициентом вспенивания 1,7 и плотностью 0,8 кг/см</a:t>
            </a:r>
            <a:r>
              <a:rPr lang="ru-RU" sz="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Применение вспенивающихся герметизирующих материалов позволяет снизить общий вес конструкции, что напрямую влияет на экономию топлива и улучшение аэродинамики летательных аппаратов.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F:\photo\впг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24" y="4805666"/>
            <a:ext cx="933458" cy="14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photo\впг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52" b="9652"/>
          <a:stretch/>
        </p:blipFill>
        <p:spPr bwMode="auto">
          <a:xfrm>
            <a:off x="7579836" y="4295838"/>
            <a:ext cx="933458" cy="19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79" y="4392112"/>
            <a:ext cx="3384376" cy="4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F:\photo\lw3goxpv9f5r8spd5oguq04xb8qe3hs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73" y="4838454"/>
            <a:ext cx="1868252" cy="14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76919" y="6275571"/>
            <a:ext cx="1572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ВПГ-300М (К</a:t>
            </a:r>
            <a:r>
              <a:rPr lang="ru-RU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=1,7)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9630" y="6275571"/>
            <a:ext cx="1572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= 2,5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8" name="Picture 12" descr="C:\Users\timonin_vv\Desktop\впг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5" y="4792966"/>
            <a:ext cx="2068762" cy="13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9321" y="6141935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Образцы высокотемпературного пеногерметика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S600xU_2x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19" y="1988840"/>
            <a:ext cx="3347864" cy="23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06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Серийные фторсилоксановые герметики для авиации</a:t>
            </a:r>
            <a:endParaRPr lang="en-US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7592" y="6525344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19051" y="1734013"/>
            <a:ext cx="682298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"/>
                <a:cs typeface="Times New Roman" pitchFamily="18" charset="0"/>
              </a:rPr>
              <a:t>Герметики на основе фторсилоксановых каучуков не содержат растворитель, при вулканизации практически не дают усадки, в вулканизованном виде – мягки и эластичны. У герметизирующих материалов данного типа стойкость к воздействию топлива и другим неполярным жидкостям сочетается с повышенной теплостойкостью. Материалы данного типа обладают высокими эксплуатационными характеристиками, особенно в области диэлектрики и работоспособны в диапазоне температур от минус 60 до плюс </a:t>
            </a:r>
            <a:r>
              <a:rPr lang="ru-RU" sz="1200" dirty="0">
                <a:latin typeface="Arial "/>
                <a:cs typeface="Times New Roman" pitchFamily="18" charset="0"/>
              </a:rPr>
              <a:t>250 °</a:t>
            </a:r>
            <a:r>
              <a:rPr lang="ru-RU" sz="1200" dirty="0" smtClean="0">
                <a:latin typeface="Arial "/>
                <a:cs typeface="Times New Roman" pitchFamily="18" charset="0"/>
              </a:rPr>
              <a:t>С.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86405"/>
              </p:ext>
            </p:extLst>
          </p:nvPr>
        </p:nvGraphicFramePr>
        <p:xfrm>
          <a:off x="71498" y="3031807"/>
          <a:ext cx="9037006" cy="34665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24238"/>
                <a:gridCol w="2376264"/>
                <a:gridCol w="2304256"/>
                <a:gridCol w="2232248"/>
              </a:tblGrid>
              <a:tr h="1811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Показатели свойств</a:t>
                      </a:r>
                      <a:endParaRPr lang="ru-RU" sz="110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"/>
                          <a:cs typeface="Times New Roman" pitchFamily="18" charset="0"/>
                        </a:rPr>
                        <a:t>Марка герметика</a:t>
                      </a:r>
                      <a:endParaRPr lang="ru-RU" sz="120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"/>
                          <a:cs typeface="Times New Roman" pitchFamily="18" charset="0"/>
                        </a:rPr>
                        <a:t>ВГФ-1</a:t>
                      </a:r>
                      <a:endParaRPr lang="ru-RU" sz="12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"/>
                          <a:cs typeface="Times New Roman" pitchFamily="18" charset="0"/>
                        </a:rPr>
                        <a:t>ВГФ-4-10</a:t>
                      </a:r>
                      <a:endParaRPr lang="ru-RU" sz="12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"/>
                          <a:cs typeface="Times New Roman" pitchFamily="18" charset="0"/>
                        </a:rPr>
                        <a:t>ВГФ-7-10</a:t>
                      </a:r>
                      <a:endParaRPr lang="ru-RU" sz="12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907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"/>
                          <a:cs typeface="Times New Roman" pitchFamily="18" charset="0"/>
                        </a:rPr>
                        <a:t>Назначение и преимущества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"/>
                          <a:cs typeface="Times New Roman" pitchFamily="18" charset="0"/>
                        </a:rPr>
                        <a:t>Предназначен для поверхностной герметизации.</a:t>
                      </a:r>
                      <a:r>
                        <a:rPr lang="ru-RU" sz="1100" b="1" baseline="0" dirty="0" smtClean="0">
                          <a:effectLst/>
                          <a:latin typeface="Arial "/>
                          <a:cs typeface="Times New Roman" pitchFamily="18" charset="0"/>
                        </a:rPr>
                        <a:t> Обладает более высокой теплостойкостью по сравнению с </a:t>
                      </a:r>
                      <a:r>
                        <a:rPr lang="ru-RU" sz="1100" b="1" baseline="0" dirty="0" err="1" smtClean="0">
                          <a:effectLst/>
                          <a:latin typeface="Arial "/>
                          <a:cs typeface="Times New Roman" pitchFamily="18" charset="0"/>
                        </a:rPr>
                        <a:t>полисульфидными</a:t>
                      </a:r>
                      <a:r>
                        <a:rPr lang="ru-RU" sz="1100" b="1" baseline="0" dirty="0" smtClean="0">
                          <a:effectLst/>
                          <a:latin typeface="Arial "/>
                          <a:cs typeface="Times New Roman" pitchFamily="18" charset="0"/>
                        </a:rPr>
                        <a:t> герметиками</a:t>
                      </a:r>
                      <a:r>
                        <a:rPr lang="ru-RU" sz="1100" b="1" dirty="0" smtClean="0">
                          <a:effectLst/>
                          <a:latin typeface="Arial "/>
                          <a:cs typeface="Times New Roman" pitchFamily="18" charset="0"/>
                        </a:rPr>
                        <a:t>  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"/>
                          <a:cs typeface="Times New Roman" pitchFamily="18" charset="0"/>
                        </a:rPr>
                        <a:t>Предназначен для  поверхностной герметизации. Обладает </a:t>
                      </a:r>
                      <a:r>
                        <a:rPr lang="ru-RU" sz="1100" b="1" dirty="0" smtClean="0">
                          <a:effectLst/>
                          <a:latin typeface="Arial "/>
                          <a:ea typeface="Calibri"/>
                          <a:cs typeface="Times New Roman" pitchFamily="18" charset="0"/>
                        </a:rPr>
                        <a:t>повышенными прочностными свойства, </a:t>
                      </a:r>
                      <a:r>
                        <a:rPr lang="ru-RU" sz="1100" b="1" dirty="0" err="1" smtClean="0">
                          <a:effectLst/>
                          <a:latin typeface="Arial "/>
                          <a:ea typeface="Calibri"/>
                          <a:cs typeface="Times New Roman" pitchFamily="18" charset="0"/>
                        </a:rPr>
                        <a:t>топливостойкостью</a:t>
                      </a:r>
                      <a:r>
                        <a:rPr lang="ru-RU" sz="1100" b="1" baseline="0" dirty="0" smtClean="0">
                          <a:effectLst/>
                          <a:latin typeface="Arial "/>
                          <a:ea typeface="Calibri"/>
                          <a:cs typeface="Times New Roman" pitchFamily="18" charset="0"/>
                        </a:rPr>
                        <a:t> и ресурсом работы чем герметик ВГФ-1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"/>
                          <a:cs typeface="Times New Roman" pitchFamily="18" charset="0"/>
                        </a:rPr>
                        <a:t>Предназначен для  поверхностной герметизации. Может применяться кистевой</a:t>
                      </a:r>
                      <a:r>
                        <a:rPr lang="ru-RU" sz="1100" b="1" baseline="0" dirty="0" smtClean="0">
                          <a:effectLst/>
                          <a:latin typeface="Arial "/>
                          <a:cs typeface="Times New Roman" pitchFamily="18" charset="0"/>
                        </a:rPr>
                        <a:t> метод нанесения, без использования растворителей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26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Цвет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"/>
                          <a:cs typeface="Times New Roman" pitchFamily="18" charset="0"/>
                        </a:rPr>
                        <a:t>Белый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"/>
                          <a:cs typeface="Times New Roman" pitchFamily="18" charset="0"/>
                        </a:rPr>
                        <a:t>Белый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"/>
                          <a:cs typeface="Times New Roman" pitchFamily="18" charset="0"/>
                        </a:rPr>
                        <a:t>Голубой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Количество компонентов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Продолжительность вулканизации, ч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72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72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72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21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Жизнеспособность, ч, в пределах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0,5 ÷ 6,0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2,0 ÷ 8,0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1,0 ÷ 6,0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182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Условная прочность при разрыве, МПа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"/>
                          <a:cs typeface="Times New Roman" pitchFamily="18" charset="0"/>
                        </a:rPr>
                        <a:t>≥ 1,5</a:t>
                      </a:r>
                      <a:endParaRPr lang="ru-RU" sz="1100" b="1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≥ 2,0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≥ 1,8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  <a:tr h="265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Относительное удлинение при разрыве, %</a:t>
                      </a:r>
                      <a:endParaRPr lang="ru-RU" sz="1100" b="0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≥ 120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≥ 90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"/>
                          <a:cs typeface="Times New Roman" pitchFamily="18" charset="0"/>
                        </a:rPr>
                        <a:t>≥120</a:t>
                      </a:r>
                      <a:endParaRPr lang="ru-RU" sz="1100" b="1" dirty="0">
                        <a:effectLst/>
                        <a:latin typeface="Arial "/>
                        <a:ea typeface="Calibri"/>
                        <a:cs typeface="Times New Roman" pitchFamily="18" charset="0"/>
                      </a:endParaRPr>
                    </a:p>
                  </a:txBody>
                  <a:tcPr marL="57360" marR="57360" marT="0" marB="0"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" y="1673225"/>
            <a:ext cx="2232470" cy="132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80728"/>
            <a:ext cx="9143999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cs typeface="Times New Roman" pitchFamily="18" charset="0"/>
              </a:rPr>
              <a:t>НИЦ «Курчатовский институт» – ВИАМ провел работы по восстановлению производства герметизирующих материалов типа ВГФ. </a:t>
            </a:r>
            <a:r>
              <a:rPr lang="ru-RU" sz="1300" b="1" dirty="0"/>
              <a:t>В настоящий момент ВИАМ является </a:t>
            </a:r>
            <a:r>
              <a:rPr lang="ru-RU" sz="1300" b="1" u="sng" dirty="0"/>
              <a:t>единственным поставщиком</a:t>
            </a:r>
            <a:r>
              <a:rPr lang="ru-RU" sz="1300" b="1" dirty="0"/>
              <a:t> </a:t>
            </a:r>
            <a:r>
              <a:rPr lang="ru-RU" sz="1300" b="1" dirty="0" err="1" smtClean="0"/>
              <a:t>герметиков</a:t>
            </a:r>
            <a:r>
              <a:rPr lang="ru-RU" sz="1300" b="1" dirty="0" smtClean="0"/>
              <a:t> указанных марок, </a:t>
            </a:r>
            <a:r>
              <a:rPr lang="ru-RU" sz="1300" b="1" dirty="0"/>
              <a:t>который восстановил производство данных материалов и подтвердил соответствие их свойств первоначальной рецептуре.</a:t>
            </a:r>
            <a:endParaRPr lang="ru-RU" sz="13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1316</Words>
  <Application>Microsoft Office PowerPoint</Application>
  <PresentationFormat>Экран (4:3)</PresentationFormat>
  <Paragraphs>160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Цилин Евгений Алексеевич</dc:creator>
  <cp:lastModifiedBy>Евдокимов Антон Андреевич</cp:lastModifiedBy>
  <cp:revision>15</cp:revision>
  <cp:lastPrinted>2026-05-04T08:51:28Z</cp:lastPrinted>
  <dcterms:created xsi:type="dcterms:W3CDTF">2023-11-22T12:37:34Z</dcterms:created>
  <dcterms:modified xsi:type="dcterms:W3CDTF">2026-05-14T15:36:14Z</dcterms:modified>
</cp:coreProperties>
</file>