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26" r:id="rId1"/>
  </p:sldMasterIdLst>
  <p:notesMasterIdLst>
    <p:notesMasterId r:id="rId9"/>
  </p:notesMasterIdLst>
  <p:sldIdLst>
    <p:sldId id="256" r:id="rId2"/>
    <p:sldId id="257" r:id="rId3"/>
    <p:sldId id="260" r:id="rId4"/>
    <p:sldId id="259" r:id="rId5"/>
    <p:sldId id="262" r:id="rId6"/>
    <p:sldId id="261" r:id="rId7"/>
    <p:sldId id="258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ilroy Bold" panose="00000800000000000000" charset="-52"/>
      <p:bold r:id="rId14"/>
    </p:embeddedFont>
    <p:embeddedFont>
      <p:font typeface="Gilroy Medium" panose="00000600000000000000" charset="-52"/>
      <p:regular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1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9DC91-30C7-46AB-ADDB-A80A0533D77A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6BEC5-E5BF-4073-B59F-AF429BC83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945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6BEC5-E5BF-4073-B59F-AF429BC8313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84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6BEC5-E5BF-4073-B59F-AF429BC8313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30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6BEC5-E5BF-4073-B59F-AF429BC8313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730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6BEC5-E5BF-4073-B59F-AF429BC831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09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6BEC5-E5BF-4073-B59F-AF429BC8313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146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6BEC5-E5BF-4073-B59F-AF429BC8313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296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6BEC5-E5BF-4073-B59F-AF429BC8313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91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9528" y="2001837"/>
            <a:ext cx="10087276" cy="1508125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9528" y="4129238"/>
            <a:ext cx="10087276" cy="11285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30" y="-100001"/>
            <a:ext cx="3006013" cy="2125974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555671" y="1224644"/>
            <a:ext cx="7740000" cy="0"/>
          </a:xfrm>
          <a:prstGeom prst="line">
            <a:avLst/>
          </a:prstGeom>
          <a:ln w="57150" cap="rnd"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-114300" y="6237515"/>
            <a:ext cx="5388429" cy="0"/>
          </a:xfrm>
          <a:prstGeom prst="line">
            <a:avLst/>
          </a:prstGeom>
          <a:ln w="57150" cap="rnd"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90" y="5486066"/>
            <a:ext cx="6887816" cy="19415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30" y="-100001"/>
            <a:ext cx="3006013" cy="2125974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4555671" y="1224644"/>
            <a:ext cx="7740000" cy="0"/>
          </a:xfrm>
          <a:prstGeom prst="line">
            <a:avLst/>
          </a:prstGeom>
          <a:ln w="57150" cap="rnd"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67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59429"/>
            <a:ext cx="10281557" cy="36412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3C23-8038-4008-B24E-40A94D79456D}" type="datetime1">
              <a:rPr lang="ru-RU" smtClean="0"/>
              <a:t>28.05.2026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137322" y="5706836"/>
            <a:ext cx="1787979" cy="1065207"/>
          </a:xfrm>
        </p:spPr>
        <p:txBody>
          <a:bodyPr/>
          <a:lstStyle/>
          <a:p>
            <a:fld id="{A01BE76D-E181-4177-862E-40D97C82BF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60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779" y="1286227"/>
            <a:ext cx="10087276" cy="215961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8779" y="4165953"/>
            <a:ext cx="10087276" cy="14455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3035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050234" y="5526541"/>
            <a:ext cx="1828800" cy="1331459"/>
          </a:xfrm>
        </p:spPr>
        <p:txBody>
          <a:bodyPr/>
          <a:lstStyle/>
          <a:p>
            <a:fld id="{A01BE76D-E181-4177-862E-40D97C82BF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252357" cy="41098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3543300" cy="41098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DD92-CC98-4900-BE8A-2068547BBC1A}" type="datetime1">
              <a:rPr lang="ru-RU" smtClean="0"/>
              <a:t>28.05.2026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30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E76D-E181-4177-862E-40D97C82BF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992085"/>
            <a:ext cx="4205741" cy="5129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702379"/>
            <a:ext cx="4205741" cy="32167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72100" y="1992085"/>
            <a:ext cx="4327071" cy="5129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72100" y="2702379"/>
            <a:ext cx="4327071" cy="32167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8898-160C-4747-9301-0B5702FA49D8}" type="datetime1">
              <a:rPr lang="ru-RU" smtClean="0"/>
              <a:t>28.05.2026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85938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56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E76D-E181-4177-862E-40D97C82BFE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B16F-DABE-4712-B47F-7722E1CB50FE}" type="datetime1">
              <a:rPr lang="ru-RU" smtClean="0"/>
              <a:t>28.05.2026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16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EA22-9938-4273-8C60-D80B349E4BA9}" type="datetime1">
              <a:rPr lang="ru-RU" smtClean="0"/>
              <a:t>28.05.2026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E76D-E181-4177-862E-40D97C82B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96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E76D-E181-4177-862E-40D97C82BF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52672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6859" y="1281339"/>
            <a:ext cx="4898069" cy="45876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790B-F35A-4C90-BC4A-BA7F77964CA4}" type="datetime1">
              <a:rPr lang="ru-RU" smtClean="0"/>
              <a:t>28.05.2026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45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E76D-E181-4177-862E-40D97C82BF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52672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1273629"/>
            <a:ext cx="5823902" cy="41120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283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F080-AA0F-44FA-BA62-A56D8619F7E7}" type="datetime1">
              <a:rPr lang="ru-RU" smtClean="0"/>
              <a:t>28.05.2026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 title="0"/>
          <p:cNvSpPr>
            <a:spLocks noGrp="1" noChangeAspect="1"/>
          </p:cNvSpPr>
          <p:nvPr>
            <p:ph type="sldNum" sz="quarter" idx="4"/>
          </p:nvPr>
        </p:nvSpPr>
        <p:spPr>
          <a:xfrm>
            <a:off x="10064928" y="5385718"/>
            <a:ext cx="1787978" cy="127204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algn="l">
              <a:defRPr sz="9600" b="0" i="0" baseline="0">
                <a:solidFill>
                  <a:schemeClr val="bg2">
                    <a:lumMod val="90000"/>
                  </a:schemeClr>
                </a:solidFill>
                <a:latin typeface="Gilroy Medium" panose="00000600000000000000" pitchFamily="2" charset="-52"/>
              </a:defRPr>
            </a:lvl1pPr>
          </a:lstStyle>
          <a:p>
            <a:fld id="{A01BE76D-E181-4177-862E-40D97C82BF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959430"/>
            <a:ext cx="10281557" cy="3510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B8CDF-4973-4195-91CA-18BA11F1D400}" type="datetime1">
              <a:rPr lang="ru-RU" smtClean="0"/>
              <a:t>28.05.2026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768" y="200819"/>
            <a:ext cx="1489158" cy="10531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55171"/>
            <a:ext cx="8877300" cy="113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-57750" y="6286500"/>
            <a:ext cx="9612000" cy="0"/>
          </a:xfrm>
          <a:prstGeom prst="line">
            <a:avLst/>
          </a:prstGeom>
          <a:ln w="38100" cap="rnd"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260531" y="1094014"/>
            <a:ext cx="1980000" cy="0"/>
          </a:xfrm>
          <a:prstGeom prst="line">
            <a:avLst/>
          </a:prstGeom>
          <a:ln w="38100" cap="rnd"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-57750" y="6286500"/>
            <a:ext cx="9612000" cy="0"/>
          </a:xfrm>
          <a:prstGeom prst="line">
            <a:avLst/>
          </a:prstGeom>
          <a:ln w="38100" cap="rnd"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10260531" y="1094014"/>
            <a:ext cx="1980000" cy="0"/>
          </a:xfrm>
          <a:prstGeom prst="line">
            <a:avLst/>
          </a:prstGeom>
          <a:ln w="38100" cap="rnd"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58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Gilroy Bold" panose="00000800000000000000" pitchFamily="2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Gilroy Medium" panose="00000600000000000000" pitchFamily="2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Gilroy Medium" panose="00000600000000000000" pitchFamily="2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Gilroy Medium" panose="00000600000000000000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Gilroy Medium" panose="00000600000000000000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Gilroy Medium" panose="000006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9528" y="2001837"/>
            <a:ext cx="10087276" cy="2747144"/>
          </a:xfrm>
        </p:spPr>
        <p:txBody>
          <a:bodyPr>
            <a:noAutofit/>
          </a:bodyPr>
          <a:lstStyle/>
          <a:p>
            <a:r>
              <a:rPr lang="ru-RU" sz="3600" dirty="0"/>
              <a:t>ВЛИЯНИЕ ОРИЕНТАЦИИ ПРОКАТА СПЛАВА 1565ч НА СТРУКТУРУ И СВОЙСТВА СТЫКОВЫХ СОЕДИНЕНИЙ ПРИ СВАРКЕ ТРЕНИЕМ С ПЕРЕМЕШИВАНИЕМ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2362" y="5018437"/>
            <a:ext cx="10087276" cy="586946"/>
          </a:xfrm>
        </p:spPr>
        <p:txBody>
          <a:bodyPr/>
          <a:lstStyle/>
          <a:p>
            <a:r>
              <a:rPr lang="ru-RU" dirty="0"/>
              <a:t>Богуш Д. М., Овчинников В. В.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88FDFA-4292-4ABA-AC7B-22448CFBC31C}"/>
              </a:ext>
            </a:extLst>
          </p:cNvPr>
          <p:cNvSpPr txBox="1"/>
          <p:nvPr/>
        </p:nvSpPr>
        <p:spPr>
          <a:xfrm>
            <a:off x="16044" y="6253008"/>
            <a:ext cx="5717100" cy="541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Данное исследование выполнено в рамках гранта В.Е.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Фортова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Московского политехнического университета. </a:t>
            </a:r>
            <a:endParaRPr lang="ru-RU" sz="1400" dirty="0">
              <a:solidFill>
                <a:schemeClr val="bg2">
                  <a:lumMod val="50000"/>
                </a:schemeClr>
              </a:solidFill>
              <a:effectLst/>
              <a:latin typeface="Gilroy Medium" panose="0000060000000000000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1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1" y="1592827"/>
            <a:ext cx="6034548" cy="400787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1" i="0" dirty="0">
                <a:effectLst/>
                <a:latin typeface="Gilroy Medium" panose="00000600000000000000" charset="-52"/>
              </a:rPr>
              <a:t>Актуальность:</a:t>
            </a:r>
            <a:endParaRPr lang="ru-RU" sz="2400" b="0" i="0" dirty="0">
              <a:effectLst/>
              <a:latin typeface="Gilroy Medium" panose="00000600000000000000" charset="-52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Gilroy Medium" panose="00000600000000000000" charset="-52"/>
              </a:rPr>
              <a:t>Важность учета анизотропии алюминиевых сплавов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Gilroy Medium" panose="00000600000000000000" charset="-52"/>
              </a:rPr>
              <a:t>Недостаточная изученность влияния направления проката на СТП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Gilroy Medium" panose="00000600000000000000" charset="-52"/>
              </a:rPr>
              <a:t>Широкое применение сплава 1565ч</a:t>
            </a:r>
          </a:p>
          <a:p>
            <a:pPr marL="0" indent="0" algn="l">
              <a:buNone/>
            </a:pPr>
            <a:r>
              <a:rPr lang="ru-RU" sz="2400" b="1" i="0" dirty="0">
                <a:effectLst/>
                <a:latin typeface="Gilroy Medium" panose="00000600000000000000" charset="-52"/>
              </a:rPr>
              <a:t>Цель исследования:</a:t>
            </a:r>
            <a:r>
              <a:rPr lang="ru-RU" sz="2400" b="0" i="0" dirty="0">
                <a:effectLst/>
                <a:latin typeface="Gilroy Medium" panose="00000600000000000000" charset="-52"/>
              </a:rPr>
              <a:t> Изучение влияния ориентации проката на структуру и свойства сварных соединений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129157" y="5440362"/>
            <a:ext cx="1787979" cy="1281113"/>
          </a:xfrm>
        </p:spPr>
        <p:txBody>
          <a:bodyPr/>
          <a:lstStyle/>
          <a:p>
            <a:fld id="{A01BE76D-E181-4177-862E-40D97C82BFEB}" type="slidenum">
              <a:rPr lang="ru-RU" smtClean="0"/>
              <a:t>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и цель исследования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B8EDC01-5660-496A-93A1-FBCC915630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r="23226" b="20215"/>
          <a:stretch/>
        </p:blipFill>
        <p:spPr>
          <a:xfrm>
            <a:off x="8249264" y="1423218"/>
            <a:ext cx="3441290" cy="27358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C8BCF6B-55D1-4083-A9C9-14551E110E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08" y="3126658"/>
            <a:ext cx="3294665" cy="310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57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690689"/>
            <a:ext cx="7394395" cy="391001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1" i="0" dirty="0">
                <a:effectLst/>
                <a:latin typeface="Gilroy Medium" panose="00000600000000000000" charset="-52"/>
              </a:rPr>
              <a:t>Исследуемые материалы:</a:t>
            </a:r>
            <a:endParaRPr lang="ru-RU" sz="2400" b="0" i="0" dirty="0">
              <a:effectLst/>
              <a:latin typeface="Gilroy Medium" panose="00000600000000000000" charset="-52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Gilroy Medium" panose="00000600000000000000" charset="-52"/>
              </a:rPr>
              <a:t>Сплав 1565чМ и 1565чН116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Gilroy Medium" panose="00000600000000000000" charset="-52"/>
              </a:rPr>
              <a:t>Толщина листов: 5 мм</a:t>
            </a:r>
          </a:p>
          <a:p>
            <a:pPr marL="0" indent="0" algn="l">
              <a:buNone/>
            </a:pPr>
            <a:r>
              <a:rPr lang="ru-RU" sz="2400" b="1" i="0" dirty="0">
                <a:effectLst/>
                <a:latin typeface="Gilroy Medium" panose="00000600000000000000" charset="-52"/>
              </a:rPr>
              <a:t>Методы исследования:</a:t>
            </a:r>
            <a:endParaRPr lang="ru-RU" sz="2400" b="0" i="0" dirty="0">
              <a:effectLst/>
              <a:latin typeface="Gilroy Medium" panose="00000600000000000000" charset="-52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Gilroy Medium" panose="00000600000000000000" charset="-52"/>
              </a:rPr>
              <a:t>Металлографический анализ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Gilroy Medium" panose="00000600000000000000" charset="-52"/>
              </a:rPr>
              <a:t>Измерение микротвердости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Gilroy Medium" panose="00000600000000000000" charset="-52"/>
              </a:rPr>
              <a:t>Рентгеновская томография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Gilroy Medium" panose="00000600000000000000" charset="-52"/>
              </a:rPr>
              <a:t>Механические испытания</a:t>
            </a:r>
          </a:p>
          <a:p>
            <a:pPr marL="0" indent="0" algn="l">
              <a:buNone/>
            </a:pPr>
            <a:r>
              <a:rPr lang="ru-RU" sz="2400" b="1" i="0" dirty="0">
                <a:effectLst/>
                <a:latin typeface="Gilroy Medium" panose="00000600000000000000" charset="-52"/>
              </a:rPr>
              <a:t>Оборудование:</a:t>
            </a:r>
            <a:endParaRPr lang="ru-RU" sz="2400" b="0" i="0" dirty="0">
              <a:effectLst/>
              <a:latin typeface="Gilroy Medium" panose="00000600000000000000" charset="-52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Gilroy Medium" panose="00000600000000000000" charset="-52"/>
              </a:rPr>
              <a:t>Установка MECOFCS-1040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Gilroy Medium" panose="00000600000000000000" charset="-52"/>
              </a:rPr>
              <a:t>Пирометр </a:t>
            </a:r>
            <a:r>
              <a:rPr lang="ru-RU" b="0" i="0" dirty="0" err="1">
                <a:effectLst/>
                <a:latin typeface="Gilroy Medium" panose="00000600000000000000" charset="-52"/>
              </a:rPr>
              <a:t>Flir</a:t>
            </a:r>
            <a:r>
              <a:rPr lang="ru-RU" b="0" i="0" dirty="0">
                <a:effectLst/>
                <a:latin typeface="Gilroy Medium" panose="00000600000000000000" charset="-52"/>
              </a:rPr>
              <a:t> A655sc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129157" y="5440362"/>
            <a:ext cx="1787979" cy="1281113"/>
          </a:xfrm>
        </p:spPr>
        <p:txBody>
          <a:bodyPr/>
          <a:lstStyle/>
          <a:p>
            <a:fld id="{A01BE76D-E181-4177-862E-40D97C82BFEB}" type="slidenum">
              <a:rPr lang="ru-RU" smtClean="0"/>
              <a:t>3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Материалы и методы исследования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1FCB14-0F50-427D-B672-820127A04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945" y="1654593"/>
            <a:ext cx="35433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70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831093"/>
            <a:ext cx="11078936" cy="416606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1" i="0" dirty="0">
                <a:effectLst/>
                <a:latin typeface="Gilroy Medium" panose="00000600000000000000" charset="-52"/>
              </a:rPr>
              <a:t>Ключевые параметры:</a:t>
            </a:r>
            <a:endParaRPr lang="ru-RU" sz="2400" b="0" i="0" dirty="0">
              <a:effectLst/>
              <a:latin typeface="Gilroy Medium" panose="00000600000000000000" charset="-52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Gilroy Medium" panose="00000600000000000000" charset="-52"/>
              </a:rPr>
              <a:t>Микротвердость зоны перемешивания: 0.76-0.92 ГПа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Gilroy Medium" panose="00000600000000000000" charset="-52"/>
              </a:rPr>
              <a:t>Предел прочности: 84-98% от основного металла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Gilroy Medium" panose="00000600000000000000" charset="-52"/>
              </a:rPr>
              <a:t>Размер зерна: до 3 мкм</a:t>
            </a:r>
          </a:p>
          <a:p>
            <a:pPr marL="0" indent="0" algn="l">
              <a:buNone/>
            </a:pPr>
            <a:endParaRPr lang="ru-RU" b="0" i="0" dirty="0">
              <a:effectLst/>
              <a:latin typeface="Gilroy Medium" panose="00000600000000000000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129157" y="5440362"/>
            <a:ext cx="1787979" cy="1281113"/>
          </a:xfrm>
        </p:spPr>
        <p:txBody>
          <a:bodyPr/>
          <a:lstStyle/>
          <a:p>
            <a:fld id="{A01BE76D-E181-4177-862E-40D97C82BFEB}" type="slidenum">
              <a:rPr lang="ru-RU" smtClean="0"/>
              <a:t>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326793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831093"/>
            <a:ext cx="5819274" cy="416606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1" i="0" dirty="0">
                <a:effectLst/>
                <a:latin typeface="Gilroy Medium" panose="00000600000000000000" charset="-52"/>
              </a:rPr>
              <a:t>Влияние направления проката:</a:t>
            </a:r>
            <a:endParaRPr lang="ru-RU" sz="2400" b="0" i="0" dirty="0">
              <a:effectLst/>
              <a:latin typeface="Gilroy Medium" panose="00000600000000000000" charset="-52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Gilroy Medium" panose="00000600000000000000" charset="-52"/>
              </a:rPr>
              <a:t>Относительное удлинение выше при сварке поперек (в 1.3-2 раза)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effectLst/>
                <a:latin typeface="Gilroy Medium" panose="00000600000000000000" charset="-52"/>
              </a:rPr>
              <a:t>Микротвёрдость</a:t>
            </a:r>
            <a:r>
              <a:rPr lang="ru-RU" b="0" i="0" dirty="0">
                <a:effectLst/>
                <a:latin typeface="Gilroy Medium" panose="00000600000000000000" charset="-52"/>
              </a:rPr>
              <a:t> выше на 4-10% при сварке поперек</a:t>
            </a:r>
          </a:p>
          <a:p>
            <a:pPr marL="0" indent="0" algn="l">
              <a:buNone/>
            </a:pPr>
            <a:r>
              <a:rPr lang="ru-RU" sz="2400" b="1" i="0" dirty="0">
                <a:effectLst/>
                <a:latin typeface="Gilroy Medium" panose="00000600000000000000" charset="-52"/>
              </a:rPr>
              <a:t>Условия получения качественных соединений:</a:t>
            </a:r>
            <a:endParaRPr lang="ru-RU" sz="2400" b="0" i="0" dirty="0">
              <a:effectLst/>
              <a:latin typeface="Gilroy Medium" panose="00000600000000000000" charset="-52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Gilroy Medium" panose="00000600000000000000" charset="-52"/>
              </a:rPr>
              <a:t>Температура 322-433°C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Gilroy Medium" panose="00000600000000000000" charset="-52"/>
              </a:rPr>
              <a:t>Осевое усилие 2.5-4.2 кН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129157" y="5440362"/>
            <a:ext cx="1787979" cy="1281113"/>
          </a:xfrm>
        </p:spPr>
        <p:txBody>
          <a:bodyPr/>
          <a:lstStyle/>
          <a:p>
            <a:fld id="{A01BE76D-E181-4177-862E-40D97C82BFEB}" type="slidenum">
              <a:rPr lang="ru-RU" smtClean="0"/>
              <a:t>5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результаты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D3D44A-C246-496E-83E2-95B4E5D0D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474" y="1476833"/>
            <a:ext cx="4924425" cy="28479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D8BEE0-DB4A-49B5-AFD2-225544D7173F}"/>
              </a:ext>
            </a:extLst>
          </p:cNvPr>
          <p:cNvSpPr txBox="1"/>
          <p:nvPr/>
        </p:nvSpPr>
        <p:spPr>
          <a:xfrm>
            <a:off x="6015790" y="4581902"/>
            <a:ext cx="61762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tx2"/>
                </a:solidFill>
                <a:effectLst/>
                <a:latin typeface="Gilroy Medium" panose="00000600000000000000" charset="-52"/>
                <a:ea typeface="Calibri" panose="020F0502020204030204" pitchFamily="34" charset="0"/>
                <a:cs typeface="Times New Roman" panose="02020603050405020304" pitchFamily="18" charset="0"/>
              </a:rPr>
              <a:t>Фрактограммы</a:t>
            </a:r>
            <a:r>
              <a:rPr lang="ru-RU" sz="1600" dirty="0">
                <a:solidFill>
                  <a:schemeClr val="tx2"/>
                </a:solidFill>
                <a:effectLst/>
                <a:latin typeface="Gilroy Medium" panose="00000600000000000000" charset="-52"/>
                <a:ea typeface="Calibri" panose="020F0502020204030204" pitchFamily="34" charset="0"/>
                <a:cs typeface="Times New Roman" panose="02020603050405020304" pitchFamily="18" charset="0"/>
              </a:rPr>
              <a:t> изломов сварных соединений листов сплава 1565чМ, выполненных поперек (а) и вдоль (б) прокатки</a:t>
            </a:r>
            <a:endParaRPr lang="ru-RU" sz="1600" dirty="0">
              <a:solidFill>
                <a:schemeClr val="tx2"/>
              </a:solidFill>
              <a:latin typeface="Gilroy Medium" panose="0000060000000000000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73307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831093"/>
            <a:ext cx="11078936" cy="416606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1" i="0" dirty="0">
                <a:effectLst/>
                <a:latin typeface="Gilroy Medium" panose="00000600000000000000" charset="-52"/>
              </a:rPr>
              <a:t>Основные выводы:</a:t>
            </a:r>
            <a:endParaRPr lang="ru-RU" sz="2400" b="0" i="0" dirty="0">
              <a:effectLst/>
              <a:latin typeface="Gilroy Medium" panose="00000600000000000000" charset="-52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Gilroy Medium" panose="00000600000000000000" charset="-52"/>
              </a:rPr>
              <a:t>Направление проката существенно влияет на свойства сварных соединений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Gilroy Medium" panose="00000600000000000000" charset="-52"/>
              </a:rPr>
              <a:t>Оптимальная ориентация - поперек направления проката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Gilroy Medium" panose="00000600000000000000" charset="-52"/>
              </a:rPr>
              <a:t>Получены бездефектные соединения с высокими характеристиками</a:t>
            </a:r>
          </a:p>
          <a:p>
            <a:pPr marL="0" indent="0" algn="l">
              <a:buNone/>
            </a:pPr>
            <a:endParaRPr lang="ru-RU" sz="2400" b="1" i="0" dirty="0">
              <a:effectLst/>
              <a:latin typeface="Gilroy Medium" panose="00000600000000000000" charset="-52"/>
            </a:endParaRPr>
          </a:p>
          <a:p>
            <a:pPr marL="0" indent="0" algn="l">
              <a:buNone/>
            </a:pPr>
            <a:r>
              <a:rPr lang="ru-RU" sz="2400" b="1" i="0" dirty="0">
                <a:effectLst/>
                <a:latin typeface="Gilroy Medium" panose="00000600000000000000" charset="-52"/>
              </a:rPr>
              <a:t>Практическое значение:</a:t>
            </a:r>
            <a:endParaRPr lang="ru-RU" sz="2400" b="0" i="0" dirty="0">
              <a:effectLst/>
              <a:latin typeface="Gilroy Medium" panose="00000600000000000000" charset="-52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dirty="0">
                <a:latin typeface="Gilroy Medium" panose="00000600000000000000" charset="-52"/>
              </a:rPr>
              <a:t>Выведены р</a:t>
            </a:r>
            <a:r>
              <a:rPr lang="ru-RU" b="0" i="0" dirty="0">
                <a:effectLst/>
                <a:latin typeface="Gilroy Medium" panose="00000600000000000000" charset="-52"/>
              </a:rPr>
              <a:t>екомендации по выбору режима сварки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Gilroy Medium" panose="00000600000000000000" charset="-52"/>
              </a:rPr>
              <a:t>Сделан вывод учета ориентации проката при проектировании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Gilroy Medium" panose="00000600000000000000" charset="-52"/>
              </a:rPr>
              <a:t>Достигнуто повышение качества сварных конструкций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129157" y="5440362"/>
            <a:ext cx="1787979" cy="1281113"/>
          </a:xfrm>
        </p:spPr>
        <p:txBody>
          <a:bodyPr/>
          <a:lstStyle/>
          <a:p>
            <a:fld id="{A01BE76D-E181-4177-862E-40D97C82BFEB}" type="slidenum">
              <a:rPr lang="ru-RU" smtClean="0"/>
              <a:t>6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 и практическое значение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A08E04-AA5D-4075-AE6C-1462CBFC230B}"/>
              </a:ext>
            </a:extLst>
          </p:cNvPr>
          <p:cNvSpPr txBox="1"/>
          <p:nvPr/>
        </p:nvSpPr>
        <p:spPr>
          <a:xfrm>
            <a:off x="16043" y="6238494"/>
            <a:ext cx="9978189" cy="66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Данное исследование было профинансировано в рамках гранта В.Е.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Фортова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Московского политехнического университета. </a:t>
            </a:r>
            <a:endParaRPr lang="ru-RU" i="1" dirty="0">
              <a:solidFill>
                <a:schemeClr val="bg2">
                  <a:lumMod val="50000"/>
                </a:schemeClr>
              </a:solidFill>
              <a:effectLst/>
              <a:latin typeface="Gilroy Medium" panose="0000060000000000000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33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1426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3">
  <a:themeElements>
    <a:clrScheme name="Московский Политех красная">
      <a:dk1>
        <a:srgbClr val="E61E46"/>
      </a:dk1>
      <a:lt1>
        <a:sysClr val="window" lastClr="FFFFFF"/>
      </a:lt1>
      <a:dk2>
        <a:srgbClr val="171616"/>
      </a:dk2>
      <a:lt2>
        <a:srgbClr val="E7E6E6"/>
      </a:lt2>
      <a:accent1>
        <a:srgbClr val="E61E46"/>
      </a:accent1>
      <a:accent2>
        <a:srgbClr val="1E3E8D"/>
      </a:accent2>
      <a:accent3>
        <a:srgbClr val="A5A5A5"/>
      </a:accent3>
      <a:accent4>
        <a:srgbClr val="60DCCA"/>
      </a:accent4>
      <a:accent5>
        <a:srgbClr val="3478BC"/>
      </a:accent5>
      <a:accent6>
        <a:srgbClr val="E94572"/>
      </a:accent6>
      <a:hlink>
        <a:srgbClr val="3478BC"/>
      </a:hlink>
      <a:folHlink>
        <a:srgbClr val="E94572"/>
      </a:folHlink>
    </a:clrScheme>
    <a:fontScheme name="Другая 2">
      <a:majorFont>
        <a:latin typeface="Verdana 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смелее мысли" id="{FE0A4F31-078A-4114-8329-BF0415558134}" vid="{8D64BDF8-1A07-4857-8E10-4DBD0141684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Shablon_Moscow_Poly_v3_red</Template>
  <TotalTime>174</TotalTime>
  <Words>271</Words>
  <Application>Microsoft Office PowerPoint</Application>
  <PresentationFormat>Широкоэкранный</PresentationFormat>
  <Paragraphs>58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Calibri</vt:lpstr>
      <vt:lpstr>Arial</vt:lpstr>
      <vt:lpstr>Gilroy Bold</vt:lpstr>
      <vt:lpstr>Verdana</vt:lpstr>
      <vt:lpstr>Gilroy Medium</vt:lpstr>
      <vt:lpstr>Тема3</vt:lpstr>
      <vt:lpstr>ВЛИЯНИЕ ОРИЕНТАЦИИ ПРОКАТА СПЛАВА 1565ч НА СТРУКТУРУ И СВОЙСТВА СТЫКОВЫХ СОЕДИНЕНИЙ ПРИ СВАРКЕ ТРЕНИЕМ С ПЕРЕМЕШИВАНИЕМ</vt:lpstr>
      <vt:lpstr>Актуальность и цель исследования</vt:lpstr>
      <vt:lpstr>Материалы и методы исследования</vt:lpstr>
      <vt:lpstr>Основные результаты</vt:lpstr>
      <vt:lpstr>Основные результаты</vt:lpstr>
      <vt:lpstr>Выводы и практическое значение</vt:lpstr>
      <vt:lpstr>Спасибо за внимание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Осьминова Марианна Борисовна</dc:creator>
  <cp:lastModifiedBy>Bogush - Nazarova</cp:lastModifiedBy>
  <cp:revision>20</cp:revision>
  <dcterms:created xsi:type="dcterms:W3CDTF">2023-12-12T15:30:08Z</dcterms:created>
  <dcterms:modified xsi:type="dcterms:W3CDTF">2026-05-28T08:37:25Z</dcterms:modified>
</cp:coreProperties>
</file>