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6"/>
  </p:notesMasterIdLst>
  <p:sldIdLst>
    <p:sldId id="256" r:id="rId5"/>
    <p:sldId id="276" r:id="rId6"/>
    <p:sldId id="307" r:id="rId7"/>
    <p:sldId id="285" r:id="rId8"/>
    <p:sldId id="292" r:id="rId9"/>
    <p:sldId id="309" r:id="rId10"/>
    <p:sldId id="311" r:id="rId11"/>
    <p:sldId id="312" r:id="rId12"/>
    <p:sldId id="306" r:id="rId13"/>
    <p:sldId id="289" r:id="rId14"/>
    <p:sldId id="272" r:id="rId15"/>
  </p:sldIdLst>
  <p:sldSz cx="24382413" cy="13716000"/>
  <p:notesSz cx="6858000" cy="9144000"/>
  <p:embeddedFontLst>
    <p:embeddedFont>
      <p:font typeface="Tahoma" panose="020B0604030504040204" pitchFamily="34" charset="0"/>
      <p:regular r:id="rId17"/>
      <p:bold r:id="rId18"/>
      <p:italic r:id="rId19"/>
    </p:embeddedFont>
    <p:embeddedFont>
      <p:font typeface="TT Norms Pro" panose="02000503030000090003" charset="0"/>
      <p:regular r:id="rId20"/>
      <p:bold r:id="rId21"/>
      <p:italic r:id="rId22"/>
      <p:boldItalic r:id="rId23"/>
    </p:embeddedFont>
    <p:embeddedFont>
      <p:font typeface="TT Norms Pro Medium" panose="02000803020000090003" charset="0"/>
      <p:regular r:id="rId24"/>
      <p:italic r:id="rId25"/>
    </p:embeddedFont>
  </p:embeddedFontLst>
  <p:custDataLst>
    <p:tags r:id="rId26"/>
  </p:custDataLst>
  <p:defaultTextStyle>
    <a:defPPr>
      <a:defRPr lang="ru-RU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6" userDrawn="1">
          <p15:clr>
            <a:srgbClr val="A4A3A4"/>
          </p15:clr>
        </p15:guide>
        <p15:guide id="2" pos="1507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0FE7"/>
    <a:srgbClr val="FFFFFF"/>
    <a:srgbClr val="52576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3" autoAdjust="0"/>
    <p:restoredTop sz="95033" autoAdjust="0"/>
  </p:normalViewPr>
  <p:slideViewPr>
    <p:cSldViewPr snapToGrid="0" showGuides="1">
      <p:cViewPr varScale="1">
        <p:scale>
          <a:sx n="55" d="100"/>
          <a:sy n="55" d="100"/>
        </p:scale>
        <p:origin x="116" y="76"/>
      </p:cViewPr>
      <p:guideLst>
        <p:guide orient="horz" pos="7926"/>
        <p:guide pos="1507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2508" y="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E627D-15EB-40F5-AEC0-AD078B3D9203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FAC02-5901-4D7E-90A5-4DB54C8C6E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496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изменить картинку </a:t>
            </a:r>
          </a:p>
          <a:p>
            <a:r>
              <a:rPr lang="ru-RU" dirty="0"/>
              <a:t>Клик по изображению – сверху Формат – область выделения</a:t>
            </a:r>
          </a:p>
          <a:p>
            <a:r>
              <a:rPr lang="ru-RU" dirty="0"/>
              <a:t>Выбрать</a:t>
            </a:r>
            <a:r>
              <a:rPr lang="ru-RU" baseline="0" dirty="0"/>
              <a:t> Рисунок – можно удалить и вставить другой, правый клик по рисунку, переместить на задний план</a:t>
            </a:r>
            <a:endParaRPr lang="ru-RU" dirty="0"/>
          </a:p>
          <a:p>
            <a:r>
              <a:rPr lang="ru-RU" dirty="0"/>
              <a:t>Сверху формат – обрезка, обрезать как нужно, двигать картинку, чтобы получить нужное изображение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311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41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3FBC4-C5BF-AE98-C454-6F8019206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943C786-AA6D-F93B-20F9-9DA1E3DF99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CD4CDE3-E24B-8928-DB88-F5B11C24E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изменить картинку </a:t>
            </a:r>
          </a:p>
          <a:p>
            <a:r>
              <a:rPr lang="ru-RU" dirty="0"/>
              <a:t>Клик по изображению – сверху Формат – область выделения</a:t>
            </a:r>
          </a:p>
          <a:p>
            <a:r>
              <a:rPr lang="ru-RU" dirty="0"/>
              <a:t>Выбрать</a:t>
            </a:r>
            <a:r>
              <a:rPr lang="ru-RU" baseline="0" dirty="0"/>
              <a:t> Рисунок – можно удалить и вставить другой, правый клик по рисунку, переместить на задний план</a:t>
            </a:r>
            <a:endParaRPr lang="ru-RU" dirty="0"/>
          </a:p>
          <a:p>
            <a:r>
              <a:rPr lang="ru-RU" dirty="0"/>
              <a:t>Сверху формат – обрезка, обрезать как нужно, двигать картинку, чтобы получить нужное изображение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509DE7-CB4A-F5A5-8CE4-73A8B11ECF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4787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изменить картинку </a:t>
            </a:r>
          </a:p>
          <a:p>
            <a:r>
              <a:rPr lang="ru-RU" dirty="0"/>
              <a:t>Клик по изображению – сверху Формат – область выделения</a:t>
            </a:r>
          </a:p>
          <a:p>
            <a:r>
              <a:rPr lang="ru-RU" dirty="0"/>
              <a:t>Выбрать</a:t>
            </a:r>
            <a:r>
              <a:rPr lang="ru-RU" baseline="0" dirty="0"/>
              <a:t> Рисунок – можно удалить и вставить другой, правый клик по рисунку, переместить на задний план</a:t>
            </a:r>
            <a:endParaRPr lang="ru-RU" dirty="0"/>
          </a:p>
          <a:p>
            <a:r>
              <a:rPr lang="ru-RU" dirty="0"/>
              <a:t>Сверху формат – обрезка, обрезать как нужно, двигать картинку, чтобы получить нужное изображение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604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изменить картинку </a:t>
            </a:r>
          </a:p>
          <a:p>
            <a:r>
              <a:rPr lang="ru-RU" dirty="0"/>
              <a:t>Клик по изображению – сверху Формат – область выделения</a:t>
            </a:r>
          </a:p>
          <a:p>
            <a:r>
              <a:rPr lang="ru-RU" dirty="0"/>
              <a:t>Выбрать</a:t>
            </a:r>
            <a:r>
              <a:rPr lang="ru-RU" baseline="0" dirty="0"/>
              <a:t> Рисунок – можно удалить и вставить другой, правый клик по рисунку, переместить на задний план</a:t>
            </a:r>
            <a:endParaRPr lang="ru-RU" dirty="0"/>
          </a:p>
          <a:p>
            <a:r>
              <a:rPr lang="ru-RU" dirty="0"/>
              <a:t>Сверху формат – обрезка, обрезать как нужно, двигать картинку, чтобы получить нужное изображение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790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743B0-F8DB-6CC1-8477-2AFF26FA1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DB8FC17-D74B-1F50-E9DA-65CD170419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5D70B8A-1E5C-2362-8DA7-CD6938BB37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изменить картинку </a:t>
            </a:r>
          </a:p>
          <a:p>
            <a:r>
              <a:rPr lang="ru-RU" dirty="0"/>
              <a:t>Клик по изображению – сверху Формат – область выделения</a:t>
            </a:r>
          </a:p>
          <a:p>
            <a:r>
              <a:rPr lang="ru-RU" dirty="0"/>
              <a:t>Выбрать</a:t>
            </a:r>
            <a:r>
              <a:rPr lang="ru-RU" baseline="0" dirty="0"/>
              <a:t> Рисунок – можно удалить и вставить другой, правый клик по рисунку, переместить на задний план</a:t>
            </a:r>
            <a:endParaRPr lang="ru-RU" dirty="0"/>
          </a:p>
          <a:p>
            <a:r>
              <a:rPr lang="ru-RU" dirty="0"/>
              <a:t>Сверху формат – обрезка, обрезать как нужно, двигать картинку, чтобы получить нужное изображение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BCFFC6-4944-3517-44DE-3DF7CED3A6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388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D1CB3-5078-57E2-C597-0ADEE58B9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A663ED6-098F-58E3-8224-EB94D52401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55774B3-914D-25E6-B4D1-CFF216996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изменить картинку </a:t>
            </a:r>
          </a:p>
          <a:p>
            <a:r>
              <a:rPr lang="ru-RU" dirty="0"/>
              <a:t>Клик по изображению – сверху Формат – область выделения</a:t>
            </a:r>
          </a:p>
          <a:p>
            <a:r>
              <a:rPr lang="ru-RU" dirty="0"/>
              <a:t>Выбрать</a:t>
            </a:r>
            <a:r>
              <a:rPr lang="ru-RU" baseline="0" dirty="0"/>
              <a:t> Рисунок – можно удалить и вставить другой, правый клик по рисунку, переместить на задний план</a:t>
            </a:r>
            <a:endParaRPr lang="ru-RU" dirty="0"/>
          </a:p>
          <a:p>
            <a:r>
              <a:rPr lang="ru-RU" dirty="0"/>
              <a:t>Сверху формат – обрезка, обрезать как нужно, двигать картинку, чтобы получить нужное изображение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667D06-E102-CCC0-FBFF-4469011EEA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4636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598EE-B38E-5E9F-7612-EB0BCE8C7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00AB62F-B4E2-A42F-EFD2-D9E6B2491C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DE9628B-E2EE-06E5-E154-11792A9357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изменить картинку </a:t>
            </a:r>
          </a:p>
          <a:p>
            <a:r>
              <a:rPr lang="ru-RU" dirty="0"/>
              <a:t>Клик по изображению – сверху Формат – область выделения</a:t>
            </a:r>
          </a:p>
          <a:p>
            <a:r>
              <a:rPr lang="ru-RU" dirty="0"/>
              <a:t>Выбрать</a:t>
            </a:r>
            <a:r>
              <a:rPr lang="ru-RU" baseline="0" dirty="0"/>
              <a:t> Рисунок – можно удалить и вставить другой, правый клик по рисунку, переместить на задний план</a:t>
            </a:r>
            <a:endParaRPr lang="ru-RU" dirty="0"/>
          </a:p>
          <a:p>
            <a:r>
              <a:rPr lang="ru-RU" dirty="0"/>
              <a:t>Сверху формат – обрезка, обрезать как нужно, двигать картинку, чтобы получить нужное изображение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BBC59B-5678-8918-6C0D-FF05CBBCEA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539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8FB55-0121-7697-D303-22BAE89B0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EA912A7-B2BB-CEE7-2F18-86F0A50726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AB27ABF-4626-3D28-3150-C33391A86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изменить картинку </a:t>
            </a:r>
          </a:p>
          <a:p>
            <a:r>
              <a:rPr lang="ru-RU" dirty="0"/>
              <a:t>Клик по изображению – сверху Формат – область выделения</a:t>
            </a:r>
          </a:p>
          <a:p>
            <a:r>
              <a:rPr lang="ru-RU" dirty="0"/>
              <a:t>Выбрать</a:t>
            </a:r>
            <a:r>
              <a:rPr lang="ru-RU" baseline="0" dirty="0"/>
              <a:t> Рисунок – можно удалить и вставить другой, правый клик по рисунку, переместить на задний план</a:t>
            </a:r>
            <a:endParaRPr lang="ru-RU" dirty="0"/>
          </a:p>
          <a:p>
            <a:r>
              <a:rPr lang="ru-RU" dirty="0"/>
              <a:t>Сверху формат – обрезка, обрезать как нужно, двигать картинку, чтобы получить нужное изображение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06CE81-7D51-72D7-8763-617C1B9741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097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изменить картинку </a:t>
            </a:r>
          </a:p>
          <a:p>
            <a:r>
              <a:rPr lang="ru-RU" dirty="0"/>
              <a:t>Клик по изображению – сверху Формат – область выделения</a:t>
            </a:r>
          </a:p>
          <a:p>
            <a:r>
              <a:rPr lang="ru-RU" dirty="0"/>
              <a:t>Выбрать</a:t>
            </a:r>
            <a:r>
              <a:rPr lang="ru-RU" baseline="0" dirty="0"/>
              <a:t> Рисунок – можно удалить и вставить другой, правый клик по рисунку, переместить на задний план</a:t>
            </a:r>
            <a:endParaRPr lang="ru-RU" dirty="0"/>
          </a:p>
          <a:p>
            <a:r>
              <a:rPr lang="ru-RU" dirty="0"/>
              <a:t>Сверху формат – обрезка, обрезать как нужно, двигать картинку, чтобы получить нужное изображение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356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5185743"/>
            <a:ext cx="9952581" cy="3850681"/>
          </a:xfrm>
        </p:spPr>
        <p:txBody>
          <a:bodyPr anchor="t">
            <a:noAutofit/>
          </a:bodyPr>
          <a:lstStyle>
            <a:lvl1pPr algn="l">
              <a:lnSpc>
                <a:spcPts val="7700"/>
              </a:lnSpc>
              <a:defRPr sz="8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8516" y="9036424"/>
            <a:ext cx="9952581" cy="199955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/>
              <a:t>Фамилия Имя Отчество</a:t>
            </a:r>
            <a:br>
              <a:rPr lang="ru-RU" dirty="0"/>
            </a:br>
            <a:r>
              <a:rPr lang="ru-RU" dirty="0"/>
              <a:t>Должность спикера в одну</a:t>
            </a:r>
            <a:br>
              <a:rPr lang="ru-RU" dirty="0"/>
            </a:br>
            <a:r>
              <a:rPr lang="ru-RU" dirty="0"/>
              <a:t>или более строк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0460" y="11867187"/>
            <a:ext cx="3033416" cy="730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0560649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8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6" y="7924800"/>
            <a:ext cx="6936767" cy="37957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Управление науки формирует приоритетные направления научно-исследовательской деятельности университета </a:t>
            </a:r>
            <a:br>
              <a:rPr lang="ru-RU" dirty="0"/>
            </a:br>
            <a:r>
              <a:rPr lang="ru-RU" dirty="0"/>
              <a:t>с целью создания и освоения </a:t>
            </a:r>
            <a:br>
              <a:rPr lang="ru-RU" dirty="0"/>
            </a:br>
            <a:r>
              <a:rPr lang="ru-RU" dirty="0"/>
              <a:t>новых технологий, становления </a:t>
            </a:r>
            <a:br>
              <a:rPr lang="ru-RU" dirty="0"/>
            </a:br>
            <a:r>
              <a:rPr lang="ru-RU" dirty="0"/>
              <a:t>и развития научных школ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1338232" y="7037794"/>
            <a:ext cx="6897051" cy="5935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Достижения науки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4101" y="7037794"/>
            <a:ext cx="6937374" cy="5935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Научное сообщество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6054389" y="7037793"/>
            <a:ext cx="6937374" cy="5935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События отрасли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4" hasCustomPrompt="1"/>
          </p:nvPr>
        </p:nvSpPr>
        <p:spPr>
          <a:xfrm>
            <a:off x="8674101" y="7924800"/>
            <a:ext cx="6936767" cy="37957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Управление науки занимается развитием научно-технического потенциала подразделений университета, отдельных сотрудников и университета</a:t>
            </a:r>
            <a:br>
              <a:rPr lang="ru-RU" dirty="0"/>
            </a:br>
            <a:r>
              <a:rPr lang="ru-RU" dirty="0"/>
              <a:t>в целом, способствует правовой охране</a:t>
            </a: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16054996" y="7924800"/>
            <a:ext cx="6936767" cy="37957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Информация о реализуемых образовательных программах,</a:t>
            </a:r>
            <a:br>
              <a:rPr lang="ru-RU" dirty="0"/>
            </a:br>
            <a:r>
              <a:rPr lang="ru-RU" dirty="0"/>
              <a:t>в том числе о реализуемых адаптированных образователь-</a:t>
            </a:r>
            <a:br>
              <a:rPr lang="ru-RU" dirty="0"/>
            </a:br>
            <a:r>
              <a:rPr lang="ru-RU" dirty="0" err="1"/>
              <a:t>ных</a:t>
            </a:r>
            <a:r>
              <a:rPr lang="ru-RU" dirty="0"/>
              <a:t> программах, с указанием </a:t>
            </a:r>
            <a:br>
              <a:rPr lang="ru-RU" dirty="0"/>
            </a:br>
            <a:r>
              <a:rPr lang="ru-RU" dirty="0"/>
              <a:t>в отношении каждой </a:t>
            </a:r>
            <a:r>
              <a:rPr lang="ru-RU" dirty="0" err="1"/>
              <a:t>образо</a:t>
            </a:r>
            <a:r>
              <a:rPr lang="ru-RU" dirty="0"/>
              <a:t>-</a:t>
            </a:r>
            <a:br>
              <a:rPr lang="ru-RU" dirty="0"/>
            </a:br>
            <a:r>
              <a:rPr lang="ru-RU" dirty="0" err="1"/>
              <a:t>вательной</a:t>
            </a:r>
            <a:r>
              <a:rPr lang="ru-RU" dirty="0"/>
              <a:t> программы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4776190"/>
            <a:ext cx="2217600" cy="183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351" y="4599790"/>
            <a:ext cx="1764000" cy="201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300" y="4401790"/>
            <a:ext cx="1924670" cy="2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35077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е плаш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2442825" y="4707604"/>
            <a:ext cx="11939588" cy="571274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7765" y="4572755"/>
            <a:ext cx="10627535" cy="770020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tx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</a:t>
            </a:r>
            <a:br>
              <a:rPr lang="en-US" dirty="0"/>
            </a:br>
            <a:r>
              <a:rPr lang="en-US" dirty="0"/>
              <a:t>of the printing and typesetting industry</a:t>
            </a:r>
          </a:p>
          <a:p>
            <a:pPr lvl="0"/>
            <a:r>
              <a:rPr lang="en-US" dirty="0"/>
              <a:t>Lorem Ipsum has been the industry's standard dummy text ever since the 1500s, when an unknown printer took a galley </a:t>
            </a:r>
            <a:br>
              <a:rPr lang="en-US" dirty="0"/>
            </a:br>
            <a:r>
              <a:rPr lang="en-US" dirty="0"/>
              <a:t>of type and scrambled it to make a type </a:t>
            </a:r>
            <a:br>
              <a:rPr lang="en-US" dirty="0"/>
            </a:br>
            <a:r>
              <a:rPr lang="en-US" dirty="0"/>
              <a:t>specimen book. It has survived not only </a:t>
            </a:r>
            <a:br>
              <a:rPr lang="en-US" dirty="0"/>
            </a:br>
            <a:r>
              <a:rPr lang="en-US" dirty="0"/>
              <a:t>five centuries, but also the leap into electronic typesetting, remaining essentially unchanged. It was </a:t>
            </a:r>
            <a:r>
              <a:rPr lang="en-US" dirty="0" err="1"/>
              <a:t>popularised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6035339" y="5373052"/>
            <a:ext cx="6937374" cy="11801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3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1-е место</a:t>
            </a: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16035946" y="6648450"/>
            <a:ext cx="6936767" cy="3314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bg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 err="1"/>
              <a:t>cреди</a:t>
            </a:r>
            <a:r>
              <a:rPr lang="ru-RU" dirty="0"/>
              <a:t> вузов Проекта 5–100 </a:t>
            </a:r>
            <a:br>
              <a:rPr lang="ru-RU" dirty="0"/>
            </a:br>
            <a:r>
              <a:rPr lang="ru-RU" dirty="0"/>
              <a:t>по количеству публикаций </a:t>
            </a:r>
            <a:br>
              <a:rPr lang="ru-RU" dirty="0"/>
            </a:br>
            <a:r>
              <a:rPr lang="ru-RU" dirty="0"/>
              <a:t>в материаловедении </a:t>
            </a:r>
            <a:br>
              <a:rPr lang="ru-RU" dirty="0"/>
            </a:br>
            <a:r>
              <a:rPr lang="ru-RU" dirty="0"/>
              <a:t>в журналах первого квартиля по SNIP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279" y="5430202"/>
            <a:ext cx="2167200" cy="181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15236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е плашки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 userDrawn="1"/>
        </p:nvSpPr>
        <p:spPr>
          <a:xfrm>
            <a:off x="0" y="4707604"/>
            <a:ext cx="24382413" cy="737009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7765" y="6553200"/>
            <a:ext cx="10627535" cy="2057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</a:t>
            </a:r>
            <a:br>
              <a:rPr lang="en-US" dirty="0"/>
            </a:br>
            <a:r>
              <a:rPr lang="en-US" dirty="0"/>
              <a:t>of the printing and typesetting industry</a:t>
            </a:r>
          </a:p>
          <a:p>
            <a:pPr lvl="0"/>
            <a:r>
              <a:rPr lang="en-US" dirty="0"/>
              <a:t>Lorem Ipsum is simply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14" name="Текст 6"/>
          <p:cNvSpPr>
            <a:spLocks noGrp="1"/>
          </p:cNvSpPr>
          <p:nvPr>
            <p:ph type="body" sz="quarter" idx="26" hasCustomPrompt="1"/>
          </p:nvPr>
        </p:nvSpPr>
        <p:spPr>
          <a:xfrm>
            <a:off x="1297765" y="5646681"/>
            <a:ext cx="106275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297765" y="9692640"/>
            <a:ext cx="10627535" cy="2057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</a:t>
            </a:r>
            <a:br>
              <a:rPr lang="en-US" dirty="0"/>
            </a:br>
            <a:r>
              <a:rPr lang="en-US" dirty="0"/>
              <a:t>of the printing and typesetting industry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8" hasCustomPrompt="1"/>
          </p:nvPr>
        </p:nvSpPr>
        <p:spPr>
          <a:xfrm>
            <a:off x="1297765" y="8786121"/>
            <a:ext cx="106275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  <p:sp>
        <p:nvSpPr>
          <p:cNvPr id="24" name="Текст 6"/>
          <p:cNvSpPr>
            <a:spLocks noGrp="1"/>
          </p:cNvSpPr>
          <p:nvPr>
            <p:ph type="body" sz="quarter" idx="29" hasCustomPrompt="1"/>
          </p:nvPr>
        </p:nvSpPr>
        <p:spPr>
          <a:xfrm>
            <a:off x="12364228" y="6553200"/>
            <a:ext cx="10627535" cy="51968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  <a:br>
              <a:rPr lang="en-US" dirty="0"/>
            </a:br>
            <a:r>
              <a:rPr lang="en-US" dirty="0"/>
              <a:t>It has survived not only five centuries</a:t>
            </a:r>
          </a:p>
        </p:txBody>
      </p:sp>
      <p:sp>
        <p:nvSpPr>
          <p:cNvPr id="25" name="Текст 6"/>
          <p:cNvSpPr>
            <a:spLocks noGrp="1"/>
          </p:cNvSpPr>
          <p:nvPr>
            <p:ph type="body" sz="quarter" idx="30" hasCustomPrompt="1"/>
          </p:nvPr>
        </p:nvSpPr>
        <p:spPr>
          <a:xfrm>
            <a:off x="12364228" y="5646681"/>
            <a:ext cx="106275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</p:spTree>
    <p:extLst>
      <p:ext uri="{BB962C8B-B14F-4D97-AF65-F5344CB8AC3E}">
        <p14:creationId xmlns:p14="http://schemas.microsoft.com/office/powerpoint/2010/main" val="766217413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е плашки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 userDrawn="1"/>
        </p:nvSpPr>
        <p:spPr>
          <a:xfrm>
            <a:off x="1" y="3907504"/>
            <a:ext cx="11668538" cy="737009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297766" y="5697107"/>
            <a:ext cx="9217834" cy="507691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8" hasCustomPrompt="1"/>
          </p:nvPr>
        </p:nvSpPr>
        <p:spPr>
          <a:xfrm>
            <a:off x="1297765" y="4790588"/>
            <a:ext cx="92178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2297582" y="4370696"/>
            <a:ext cx="3749905" cy="20974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62%</a:t>
            </a:r>
            <a:endParaRPr lang="ru-RU" dirty="0"/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354962" y="6468184"/>
            <a:ext cx="3761338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 dummy</a:t>
            </a:r>
            <a:br>
              <a:rPr lang="en-US" dirty="0"/>
            </a:br>
            <a:r>
              <a:rPr lang="en-US" dirty="0"/>
              <a:t>text of the printing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510684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6" y="7281725"/>
            <a:ext cx="10626783" cy="1050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Lorem Ipsum?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6" y="8328993"/>
            <a:ext cx="14312959" cy="36774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is simply dummy text of the printing and</a:t>
            </a:r>
            <a:br>
              <a:rPr lang="en-US" dirty="0"/>
            </a:br>
            <a:r>
              <a:rPr lang="en-US" dirty="0"/>
              <a:t>typesetting industry. Lorem Ipsum has been the industry's</a:t>
            </a:r>
            <a:br>
              <a:rPr lang="en-US" dirty="0"/>
            </a:br>
            <a:r>
              <a:rPr lang="en-US" dirty="0"/>
              <a:t>standard dummy text ever since the 1500s, when </a:t>
            </a:r>
            <a:br>
              <a:rPr lang="en-US" dirty="0"/>
            </a:br>
            <a:r>
              <a:rPr lang="en-US" dirty="0"/>
              <a:t>an unknown printer took a galley of type and scrambled</a:t>
            </a:r>
            <a:br>
              <a:rPr lang="en-US" dirty="0"/>
            </a:br>
            <a:r>
              <a:rPr lang="en-US" dirty="0"/>
              <a:t>it to make a type specimen book</a:t>
            </a:r>
            <a:endParaRPr lang="ru-RU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55331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7" y="4572001"/>
            <a:ext cx="10626784" cy="36774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Стратегической целью НИТУ «МИСИС», согласно </a:t>
            </a:r>
            <a:br>
              <a:rPr lang="ru-RU" dirty="0"/>
            </a:br>
            <a:r>
              <a:rPr lang="ru-RU" dirty="0"/>
              <a:t>участию в Проекте «5–100», является вхождение </a:t>
            </a:r>
            <a:br>
              <a:rPr lang="ru-RU" dirty="0"/>
            </a:br>
            <a:r>
              <a:rPr lang="ru-RU" dirty="0"/>
              <a:t>и закрепление в числе ведущих мировых университетов </a:t>
            </a:r>
            <a:br>
              <a:rPr lang="ru-RU" dirty="0"/>
            </a:br>
            <a:r>
              <a:rPr lang="ru-RU" dirty="0"/>
              <a:t>по основным международным рейтингам (THE, QS), </a:t>
            </a:r>
            <a:br>
              <a:rPr lang="ru-RU" dirty="0"/>
            </a:br>
            <a:r>
              <a:rPr lang="ru-RU" dirty="0"/>
              <a:t>за счёт фундаментальных и прикладных исследований мирового уровня в материаловедении, нано- и </a:t>
            </a:r>
            <a:r>
              <a:rPr lang="ru-RU" dirty="0" err="1"/>
              <a:t>био</a:t>
            </a:r>
            <a:r>
              <a:rPr lang="ru-RU" dirty="0"/>
              <a:t>-</a:t>
            </a:r>
            <a:br>
              <a:rPr lang="ru-RU" dirty="0"/>
            </a:br>
            <a:r>
              <a:rPr lang="ru-RU" dirty="0"/>
              <a:t>технологиях, металлургии и горном деле.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0" y="8533870"/>
            <a:ext cx="11939588" cy="33930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4943270" y="8909945"/>
            <a:ext cx="6982029" cy="11801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3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ТОП-10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4956411" y="10189483"/>
            <a:ext cx="6968889" cy="137966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spc="-70" baseline="0">
                <a:solidFill>
                  <a:schemeClr val="bg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Среди лучших вузов России, </a:t>
            </a:r>
            <a:br>
              <a:rPr lang="ru-RU" dirty="0"/>
            </a:br>
            <a:r>
              <a:rPr lang="ru-RU" dirty="0"/>
              <a:t>по версии «Интерфакс»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81" y="9141922"/>
            <a:ext cx="2286000" cy="189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09614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103759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6035130" y="2029598"/>
            <a:ext cx="6956632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 данного</a:t>
            </a:r>
            <a:br>
              <a:rPr lang="ru-RU" dirty="0"/>
            </a:br>
            <a:r>
              <a:rPr lang="ru-RU" dirty="0"/>
              <a:t>блока информации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6056666" y="3664028"/>
            <a:ext cx="6937374" cy="26572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Постоянный поиск наиболее эффективных действующих</a:t>
            </a:r>
            <a:br>
              <a:rPr lang="ru-RU" dirty="0"/>
            </a:br>
            <a:r>
              <a:rPr lang="ru-RU" dirty="0"/>
              <a:t>веществ и их комбинаций,</a:t>
            </a:r>
            <a:br>
              <a:rPr lang="ru-RU" dirty="0"/>
            </a:br>
            <a:r>
              <a:rPr lang="ru-RU" dirty="0"/>
              <a:t>а также оригинальные</a:t>
            </a:r>
            <a:br>
              <a:rPr lang="ru-RU" dirty="0"/>
            </a:br>
            <a:r>
              <a:rPr lang="ru-RU" dirty="0"/>
              <a:t>инновационные препараты</a:t>
            </a:r>
          </a:p>
        </p:txBody>
      </p:sp>
    </p:spTree>
    <p:extLst>
      <p:ext uri="{BB962C8B-B14F-4D97-AF65-F5344CB8AC3E}">
        <p14:creationId xmlns:p14="http://schemas.microsoft.com/office/powerpoint/2010/main" val="2522694159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6035130" y="2029598"/>
            <a:ext cx="6956632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 данного</a:t>
            </a:r>
            <a:br>
              <a:rPr lang="ru-RU" dirty="0"/>
            </a:br>
            <a:r>
              <a:rPr lang="ru-RU" dirty="0"/>
              <a:t>блока информации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6056666" y="3664028"/>
            <a:ext cx="6937374" cy="26572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Постоянный поиск наиболее эффективных действующих</a:t>
            </a:r>
            <a:br>
              <a:rPr lang="ru-RU" dirty="0"/>
            </a:br>
            <a:r>
              <a:rPr lang="ru-RU" dirty="0"/>
              <a:t>веществ и их комбинаций,</a:t>
            </a:r>
            <a:br>
              <a:rPr lang="ru-RU" dirty="0"/>
            </a:br>
            <a:r>
              <a:rPr lang="ru-RU" dirty="0"/>
              <a:t>а также оригинальные</a:t>
            </a:r>
            <a:br>
              <a:rPr lang="ru-RU" dirty="0"/>
            </a:br>
            <a:r>
              <a:rPr lang="ru-RU" dirty="0"/>
              <a:t>инновационные препараты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04294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103759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368" y="3512130"/>
            <a:ext cx="3259345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Таблица 2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5007804" y="3512131"/>
            <a:ext cx="6937374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Сопроводительный текст</a:t>
            </a:r>
            <a:br>
              <a:rPr lang="ru-RU" dirty="0"/>
            </a:br>
            <a:r>
              <a:rPr lang="ru-RU" dirty="0"/>
              <a:t>к данной таблице</a:t>
            </a:r>
          </a:p>
        </p:txBody>
      </p:sp>
    </p:spTree>
    <p:extLst>
      <p:ext uri="{BB962C8B-B14F-4D97-AF65-F5344CB8AC3E}">
        <p14:creationId xmlns:p14="http://schemas.microsoft.com/office/powerpoint/2010/main" val="1398338925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298516" y="10086693"/>
            <a:ext cx="6937374" cy="26572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Ленинский проспект, д. 4</a:t>
            </a:r>
            <a:br>
              <a:rPr lang="ru-RU" dirty="0"/>
            </a:br>
            <a:r>
              <a:rPr lang="ru-RU" dirty="0"/>
              <a:t>Москва, 119049</a:t>
            </a:r>
            <a:br>
              <a:rPr lang="ru-RU" dirty="0"/>
            </a:br>
            <a:r>
              <a:rPr lang="ru-RU" dirty="0"/>
              <a:t>тел. +7 (495) 955-00-32</a:t>
            </a:r>
            <a:br>
              <a:rPr lang="ru-RU" dirty="0"/>
            </a:br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kancela@misis.ru</a:t>
            </a:r>
            <a:br>
              <a:rPr lang="ru-RU" dirty="0"/>
            </a:br>
            <a:r>
              <a:rPr lang="ru-RU" dirty="0"/>
              <a:t>misis.ru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7184650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5840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7890843"/>
            <a:ext cx="9952581" cy="2091357"/>
          </a:xfrm>
        </p:spPr>
        <p:txBody>
          <a:bodyPr anchor="t">
            <a:noAutofit/>
          </a:bodyPr>
          <a:lstStyle>
            <a:lvl1pPr algn="l">
              <a:lnSpc>
                <a:spcPts val="7700"/>
              </a:lnSpc>
              <a:defRPr sz="8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8516" y="10362149"/>
            <a:ext cx="9952581" cy="12102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/>
              <a:t>Подзаголовок в одну, две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0460" y="11867187"/>
            <a:ext cx="3033416" cy="730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054716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ли гл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362700" y="5147643"/>
            <a:ext cx="12573000" cy="5539407"/>
          </a:xfrm>
        </p:spPr>
        <p:txBody>
          <a:bodyPr anchor="t">
            <a:noAutofit/>
          </a:bodyPr>
          <a:lstStyle>
            <a:lvl1pPr marL="0" marR="0" indent="0" algn="l" defTabSz="1828709" rtl="0" eaLnBrk="1" fontAlgn="auto" latinLnBrk="0" hangingPunct="1">
              <a:lnSpc>
                <a:spcPts val="13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ts val="13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</a:t>
            </a:r>
            <a:r>
              <a:rPr lang="ru-RU" dirty="0"/>
              <a:t>Заголовок</a:t>
            </a:r>
            <a:br>
              <a:rPr lang="ru-RU" dirty="0"/>
            </a:br>
            <a:r>
              <a:rPr lang="en-US" dirty="0"/>
              <a:t>       </a:t>
            </a:r>
            <a:r>
              <a:rPr lang="ru-RU" dirty="0"/>
              <a:t>раздела</a:t>
            </a:r>
            <a:br>
              <a:rPr lang="ru-RU" dirty="0"/>
            </a:br>
            <a:r>
              <a:rPr lang="ru-RU" dirty="0"/>
              <a:t>или главы</a:t>
            </a:r>
            <a:br>
              <a:rPr lang="ru-R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81511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ли глава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620000" y="5147643"/>
            <a:ext cx="12573000" cy="3748707"/>
          </a:xfrm>
        </p:spPr>
        <p:txBody>
          <a:bodyPr anchor="t">
            <a:noAutofit/>
          </a:bodyPr>
          <a:lstStyle>
            <a:lvl1pPr algn="l">
              <a:lnSpc>
                <a:spcPts val="13700"/>
              </a:lnSpc>
              <a:defRPr sz="159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en-US" dirty="0"/>
            </a:br>
            <a:r>
              <a:rPr lang="en-US" dirty="0"/>
              <a:t>     </a:t>
            </a:r>
            <a:r>
              <a:rPr lang="ru-RU" dirty="0"/>
              <a:t>короткий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600460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ли глав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7" y="2163817"/>
            <a:ext cx="7451784" cy="3130078"/>
          </a:xfrm>
        </p:spPr>
        <p:txBody>
          <a:bodyPr anchor="t">
            <a:noAutofit/>
          </a:bodyPr>
          <a:lstStyle>
            <a:lvl1pPr algn="l">
              <a:lnSpc>
                <a:spcPts val="7700"/>
              </a:lnSpc>
              <a:defRPr sz="8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раздела</a:t>
            </a:r>
            <a:br>
              <a:rPr lang="ru-RU" dirty="0"/>
            </a:br>
            <a:r>
              <a:rPr lang="ru-RU" dirty="0"/>
              <a:t>или главы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8516" y="7017374"/>
            <a:ext cx="9952581" cy="29929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2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/>
              <a:t>При наличии может</a:t>
            </a:r>
            <a:br>
              <a:rPr lang="ru-RU" dirty="0"/>
            </a:br>
            <a:r>
              <a:rPr lang="ru-RU" dirty="0"/>
              <a:t>размещаться общая</a:t>
            </a:r>
            <a:br>
              <a:rPr lang="ru-RU" dirty="0"/>
            </a:br>
            <a:r>
              <a:rPr lang="ru-RU" dirty="0"/>
              <a:t>информация данного</a:t>
            </a:r>
            <a:br>
              <a:rPr lang="ru-RU" dirty="0"/>
            </a:br>
            <a:r>
              <a:rPr lang="ru-RU" dirty="0"/>
              <a:t>раздела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0460" y="11867187"/>
            <a:ext cx="3033416" cy="730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0652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6" y="4379496"/>
            <a:ext cx="10626783" cy="1050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Lorem Ipsum?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6" y="5787113"/>
            <a:ext cx="10626783" cy="6542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is simply dummy </a:t>
            </a:r>
            <a:br>
              <a:rPr lang="en-US" dirty="0"/>
            </a:br>
            <a:r>
              <a:rPr lang="en-US" dirty="0"/>
              <a:t>of the printing and typesetting industry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Lorem Ipsum has been the industry's</a:t>
            </a:r>
            <a:br>
              <a:rPr lang="en-US" dirty="0"/>
            </a:br>
            <a:r>
              <a:rPr lang="en-US" dirty="0"/>
              <a:t>standard dummy text ever since the 1500s, when an unknown printer took a galley</a:t>
            </a:r>
            <a:br>
              <a:rPr lang="en-US" dirty="0"/>
            </a:br>
            <a:r>
              <a:rPr lang="en-US" dirty="0"/>
              <a:t>of type and scrambled it to make a type</a:t>
            </a:r>
            <a:br>
              <a:rPr lang="en-US" dirty="0"/>
            </a:br>
            <a:r>
              <a:rPr lang="en-US" dirty="0"/>
              <a:t>specimen book</a:t>
            </a:r>
            <a:endParaRPr lang="ru-RU" dirty="0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18060989" y="9152022"/>
            <a:ext cx="4930774" cy="5935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8060989" y="9745579"/>
            <a:ext cx="4930774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is simply dummy text</a:t>
            </a:r>
            <a:br>
              <a:rPr lang="en-US" dirty="0"/>
            </a:br>
            <a:r>
              <a:rPr lang="en-US" dirty="0"/>
              <a:t>Lorem Ipsum is simply 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5878842" y="8839203"/>
            <a:ext cx="2120397" cy="22699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72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16050292" y="4474746"/>
            <a:ext cx="7362158" cy="247850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«Хотел бы отметить особую роль НИТУ «</a:t>
            </a:r>
            <a:r>
              <a:rPr lang="ru-RU" dirty="0" err="1"/>
              <a:t>МИСиС</a:t>
            </a:r>
            <a:r>
              <a:rPr lang="ru-RU" dirty="0"/>
              <a:t>»</a:t>
            </a:r>
            <a:br>
              <a:rPr lang="ru-RU" dirty="0"/>
            </a:br>
            <a:r>
              <a:rPr lang="ru-RU" dirty="0"/>
              <a:t>в подготовке специалистов для предприятий ОМК.</a:t>
            </a:r>
            <a:br>
              <a:rPr lang="ru-RU" dirty="0"/>
            </a:br>
            <a:r>
              <a:rPr lang="ru-RU" dirty="0"/>
              <a:t>Блестящее качество образования и глубина знаний</a:t>
            </a:r>
            <a:br>
              <a:rPr lang="ru-RU" dirty="0"/>
            </a:br>
            <a:r>
              <a:rPr lang="ru-RU" dirty="0"/>
              <a:t>наших сотрудников, уникальные учебные программы</a:t>
            </a:r>
            <a:br>
              <a:rPr lang="ru-RU" dirty="0"/>
            </a:br>
            <a:r>
              <a:rPr lang="ru-RU" dirty="0"/>
              <a:t>университета, в том числе разработанные специально</a:t>
            </a:r>
            <a:br>
              <a:rPr lang="ru-RU" dirty="0"/>
            </a:br>
            <a:r>
              <a:rPr lang="ru-RU" dirty="0"/>
              <a:t>для нас, — один из главных факторов успеха ОМК»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16050292" y="7110162"/>
            <a:ext cx="7362158" cy="3093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Анатолий Седых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16050292" y="7382126"/>
            <a:ext cx="7362158" cy="8284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Председатель правления АО «ОМК».</a:t>
            </a:r>
            <a:br>
              <a:rPr lang="ru-RU" dirty="0"/>
            </a:br>
            <a:r>
              <a:rPr lang="ru-RU" dirty="0"/>
              <a:t>Выпускник МИСИС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50849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 userDrawn="1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 userDrawn="1">
          <p15:clr>
            <a:srgbClr val="FBAE40"/>
          </p15:clr>
        </p15:guide>
        <p15:guide id="16" orient="horz" pos="55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737165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7" y="3760060"/>
            <a:ext cx="8461710" cy="293014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is simply dummy</a:t>
            </a:r>
            <a:br>
              <a:rPr lang="en-US" dirty="0"/>
            </a:br>
            <a:r>
              <a:rPr lang="en-US" dirty="0"/>
              <a:t>text of the printing and typesetting</a:t>
            </a:r>
            <a:br>
              <a:rPr lang="en-US" dirty="0"/>
            </a:br>
            <a:r>
              <a:rPr lang="en-US" dirty="0"/>
              <a:t>industry. Lorem Ipsum has been</a:t>
            </a:r>
            <a:br>
              <a:rPr lang="en-US" dirty="0"/>
            </a:br>
            <a:r>
              <a:rPr lang="en-US" dirty="0"/>
              <a:t>the industry's standard dummy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363313" y="7655253"/>
            <a:ext cx="10682129" cy="46748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has been the industry's </a:t>
            </a:r>
            <a:br>
              <a:rPr lang="en-US" dirty="0"/>
            </a:br>
            <a:r>
              <a:rPr lang="en-US" dirty="0"/>
              <a:t>standard dummy text ever since the 1500s,</a:t>
            </a:r>
            <a:br>
              <a:rPr lang="en-US" dirty="0"/>
            </a:br>
            <a:r>
              <a:rPr lang="en-US" dirty="0"/>
              <a:t>when an unknown printer took a galley </a:t>
            </a:r>
          </a:p>
          <a:p>
            <a:pPr lvl="0"/>
            <a:r>
              <a:rPr lang="en-US" dirty="0"/>
              <a:t>Lorem Ipsum has been the industry's </a:t>
            </a:r>
            <a:br>
              <a:rPr lang="en-US" dirty="0"/>
            </a:br>
            <a:r>
              <a:rPr lang="en-US" dirty="0"/>
              <a:t>standard dummy text ever since the 1500s,</a:t>
            </a:r>
            <a:br>
              <a:rPr lang="en-US" dirty="0"/>
            </a:br>
            <a:r>
              <a:rPr lang="en-US" dirty="0"/>
              <a:t>when an unknown printer took a galley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354962" y="5364110"/>
            <a:ext cx="3256513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</a:t>
            </a:r>
            <a:br>
              <a:rPr lang="en-US" dirty="0"/>
            </a:br>
            <a:r>
              <a:rPr lang="en-US" dirty="0"/>
              <a:t>dummy text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2297582" y="3326258"/>
            <a:ext cx="3313893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23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1298516" y="7672908"/>
            <a:ext cx="7129868" cy="247850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«НИТУ «МИСИС» полноправно вошёл в «обойму» тех организаций, которые сотрудничают с CERN. Теперь НИТУ «МИСИС» — не только университет, блистающий в области новых материалов и технологий, но и организация, имеющая отношение к участию России  в самых ярких проектах в области</a:t>
            </a:r>
            <a:r>
              <a:rPr lang="en-US" dirty="0"/>
              <a:t> </a:t>
            </a:r>
            <a:r>
              <a:rPr lang="ru-RU" dirty="0"/>
              <a:t>физики частиц»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1298516" y="10548418"/>
            <a:ext cx="7129868" cy="2719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Григорий Трубников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1298516" y="10820381"/>
            <a:ext cx="7129868" cy="8284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заместитель министра науки </a:t>
            </a:r>
            <a:br>
              <a:rPr lang="ru-RU" dirty="0"/>
            </a:br>
            <a:r>
              <a:rPr lang="ru-RU" dirty="0"/>
              <a:t>и высшего образования РФ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6047487" y="5364110"/>
            <a:ext cx="3256513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</a:t>
            </a:r>
            <a:br>
              <a:rPr lang="en-US" dirty="0"/>
            </a:br>
            <a:r>
              <a:rPr lang="en-US" dirty="0"/>
              <a:t>dummy text</a:t>
            </a:r>
            <a:endParaRPr lang="ru-RU" dirty="0"/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5990107" y="3326258"/>
            <a:ext cx="3313893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115</a:t>
            </a:r>
            <a:endParaRPr lang="ru-RU" dirty="0"/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4" hasCustomPrompt="1"/>
          </p:nvPr>
        </p:nvSpPr>
        <p:spPr>
          <a:xfrm>
            <a:off x="19722471" y="5364110"/>
            <a:ext cx="3256513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</a:t>
            </a:r>
            <a:br>
              <a:rPr lang="en-US" dirty="0"/>
            </a:br>
            <a:r>
              <a:rPr lang="en-US" dirty="0"/>
              <a:t>dummy text</a:t>
            </a:r>
            <a:endParaRPr lang="ru-RU" dirty="0"/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19665091" y="3326258"/>
            <a:ext cx="3313893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824631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7" y="2030650"/>
            <a:ext cx="6956483" cy="293014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is simply</a:t>
            </a:r>
            <a:br>
              <a:rPr lang="en-US" dirty="0"/>
            </a:br>
            <a:r>
              <a:rPr lang="en-US" dirty="0"/>
              <a:t>dummy text of the printing and typesetting industry</a:t>
            </a:r>
          </a:p>
          <a:p>
            <a:pPr lvl="0"/>
            <a:r>
              <a:rPr lang="en-US" dirty="0"/>
              <a:t>Lorem Ipsum has been</a:t>
            </a:r>
            <a:br>
              <a:rPr lang="en-US" dirty="0"/>
            </a:br>
            <a:r>
              <a:rPr lang="en-US" dirty="0"/>
              <a:t>the industry's standard dummy text ever since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347575" y="8534188"/>
            <a:ext cx="10738355" cy="95663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Lorem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354962" y="3744860"/>
            <a:ext cx="3761338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 dummy</a:t>
            </a:r>
            <a:br>
              <a:rPr lang="en-US" dirty="0"/>
            </a:br>
            <a:r>
              <a:rPr lang="en-US" dirty="0"/>
              <a:t>text of the printing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2297582" y="1707008"/>
            <a:ext cx="3749905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62%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1298516" y="7096435"/>
            <a:ext cx="6135954" cy="2875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«НИТУ «МИСИС» полноправно вошёл в «обойму» тех организаций, которые сотрудничают с CERN. Теперь НИТУ «МИСИС» — не только университет, блистающий в области новых материалов и технологий, но и организация, имеющая отношение к участию  России в самых ярких проектах в области</a:t>
            </a:r>
            <a:r>
              <a:rPr lang="en-US" dirty="0"/>
              <a:t> </a:t>
            </a:r>
            <a:r>
              <a:rPr lang="ru-RU" dirty="0"/>
              <a:t>физики частиц»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1298516" y="10309875"/>
            <a:ext cx="6956484" cy="2719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Григорий Трубников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1298516" y="10581838"/>
            <a:ext cx="6956484" cy="8291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заместитель министра науки </a:t>
            </a:r>
            <a:br>
              <a:rPr lang="ru-RU" dirty="0"/>
            </a:br>
            <a:r>
              <a:rPr lang="ru-RU" dirty="0"/>
              <a:t>и высшего образования РФ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4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2363313" y="9448799"/>
            <a:ext cx="10738355" cy="29003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is simply dummy text of the</a:t>
            </a:r>
            <a:br>
              <a:rPr lang="en-US" dirty="0"/>
            </a:br>
            <a:r>
              <a:rPr lang="en-US" dirty="0"/>
              <a:t>printing and typesetting industry Lorem Ipsum has been the industry's standard dummy text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563734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103759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6" y="3655596"/>
            <a:ext cx="10626783" cy="1050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Lorem Ipsum?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5399" y="5123398"/>
            <a:ext cx="6937375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4101" y="5123397"/>
            <a:ext cx="6937374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6052801" y="5123397"/>
            <a:ext cx="6938961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</p:spTree>
    <p:extLst>
      <p:ext uri="{BB962C8B-B14F-4D97-AF65-F5344CB8AC3E}">
        <p14:creationId xmlns:p14="http://schemas.microsoft.com/office/powerpoint/2010/main" val="3236260190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 userDrawn="1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Название презентации в одну или несколько строк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5E2A4-72D4-4DC4-9470-54C0EE06E4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53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6" r:id="rId3"/>
    <p:sldLayoutId id="2147483677" r:id="rId4"/>
    <p:sldLayoutId id="2147483678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</p:sldLayoutIdLst>
  <p:transition spd="slow">
    <p:push dir="u"/>
  </p:transition>
  <p:hf hdr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759434" y="9449903"/>
            <a:ext cx="9952581" cy="1999559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Автор: аспирант 1-го года обучения Корепина Д.П.</a:t>
            </a:r>
          </a:p>
          <a:p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Научный руководитель: к.т.н. Солонин А.Н.</a:t>
            </a:r>
          </a:p>
          <a:p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60AD3497-5EA3-DAEC-D4B5-82AEC4DF3D3A}"/>
              </a:ext>
            </a:extLst>
          </p:cNvPr>
          <p:cNvSpPr/>
          <p:nvPr/>
        </p:nvSpPr>
        <p:spPr>
          <a:xfrm>
            <a:off x="552450" y="495300"/>
            <a:ext cx="6191250" cy="325755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900409" y="12552987"/>
            <a:ext cx="5761821" cy="73025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2026</a:t>
            </a:r>
          </a:p>
        </p:txBody>
      </p:sp>
      <p:sp>
        <p:nvSpPr>
          <p:cNvPr id="2" name="Дата 11">
            <a:extLst>
              <a:ext uri="{FF2B5EF4-FFF2-40B4-BE49-F238E27FC236}">
                <a16:creationId xmlns:a16="http://schemas.microsoft.com/office/drawing/2014/main" id="{EC80368E-2407-E700-0EAC-FFDA58FBA3C2}"/>
              </a:ext>
            </a:extLst>
          </p:cNvPr>
          <p:cNvSpPr txBox="1">
            <a:spLocks/>
          </p:cNvSpPr>
          <p:nvPr/>
        </p:nvSpPr>
        <p:spPr>
          <a:xfrm>
            <a:off x="900409" y="12007804"/>
            <a:ext cx="593692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1828709" rtl="0" eaLnBrk="1" latinLnBrk="0" hangingPunct="1"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Ялта</a:t>
            </a:r>
          </a:p>
        </p:txBody>
      </p:sp>
      <p:pic>
        <p:nvPicPr>
          <p:cNvPr id="6" name="Рисунок 5" descr="Изображение выглядит как Шрифт, Графика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560A4CE3-CFB4-72E8-9E4B-327AF33D7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4002733" cy="1980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52450" y="3508316"/>
            <a:ext cx="14366266" cy="4632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5400" dirty="0">
                <a:solidFill>
                  <a:srgbClr val="5257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МИКРОСТРУКТУРА И МЕХАНИЧЕСКИЕ СВОЙСТВА КОМПОЗИЦИОННОГО МАТЕРИАЛА AL-SIC-TIC-TIB</a:t>
            </a:r>
            <a:r>
              <a:rPr lang="ru-RU" sz="5400" baseline="-25000" dirty="0">
                <a:solidFill>
                  <a:srgbClr val="5257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5400" dirty="0">
                <a:solidFill>
                  <a:srgbClr val="5257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ПОЛУЧЕННОГО МЕТОДОМ СЕЛЕКТИВНОГО ЛАЗЕРНОГО ПЛАВЛЕНИЯ</a:t>
            </a:r>
            <a:endParaRPr lang="ru-RU" sz="5400" dirty="0">
              <a:solidFill>
                <a:srgbClr val="52576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8"/>
          <p:cNvSpPr txBox="1">
            <a:spLocks/>
          </p:cNvSpPr>
          <p:nvPr/>
        </p:nvSpPr>
        <p:spPr>
          <a:xfrm>
            <a:off x="3175844" y="248645"/>
            <a:ext cx="18030724" cy="1999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35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«Материаловедение, формообразующие технологии и оборудование 2026»</a:t>
            </a:r>
            <a:endParaRPr lang="ru-RU" sz="2800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16763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5">
            <a:extLst>
              <a:ext uri="{FF2B5EF4-FFF2-40B4-BE49-F238E27FC236}">
                <a16:creationId xmlns:a16="http://schemas.microsoft.com/office/drawing/2014/main" id="{7A32206B-F60B-509B-A64F-B7A2B59FB0F9}"/>
              </a:ext>
            </a:extLst>
          </p:cNvPr>
          <p:cNvSpPr txBox="1">
            <a:spLocks/>
          </p:cNvSpPr>
          <p:nvPr/>
        </p:nvSpPr>
        <p:spPr>
          <a:xfrm>
            <a:off x="19812000" y="12772961"/>
            <a:ext cx="3289668" cy="730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6B5E2A4-72D4-4DC4-9470-54C0EE06E412}" type="slidenum">
              <a:rPr lang="ru-RU" sz="2400" smtClean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pPr algn="r"/>
              <a:t>10</a:t>
            </a:fld>
            <a:endParaRPr lang="ru-RU" sz="2400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B017EB99-1FAB-AD2C-2F0B-AF80E32D8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410" y="3100648"/>
            <a:ext cx="21579592" cy="9421552"/>
          </a:xfrm>
        </p:spPr>
        <p:txBody>
          <a:bodyPr>
            <a:noAutofit/>
          </a:bodyPr>
          <a:lstStyle/>
          <a:p>
            <a:pPr indent="457200" algn="just">
              <a:lnSpc>
                <a:spcPct val="150000"/>
              </a:lnSpc>
              <a:spcBef>
                <a:spcPts val="3000"/>
              </a:spcBef>
              <a:buAutoNum type="arabicPeriod"/>
            </a:pPr>
            <a:r>
              <a:rPr lang="ru-RU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Получен КМ на основе сложнолегированного алюминиевого сплава с добавлением керамических частиц</a:t>
            </a:r>
            <a:r>
              <a:rPr lang="en-US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SiC, </a:t>
            </a:r>
            <a:r>
              <a:rPr lang="en-US" sz="3600" kern="0" dirty="0" err="1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TiC</a:t>
            </a:r>
            <a:r>
              <a:rPr lang="en-US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и </a:t>
            </a:r>
            <a:r>
              <a:rPr lang="en-US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TiB</a:t>
            </a:r>
            <a:r>
              <a:rPr lang="en-US" sz="3600" kern="0" baseline="-2500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ru-RU" sz="3600" kern="0" baseline="-2500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методом селективного лазерного плавления;</a:t>
            </a:r>
          </a:p>
          <a:p>
            <a:pPr indent="457200" algn="just">
              <a:lnSpc>
                <a:spcPct val="150000"/>
              </a:lnSpc>
              <a:spcBef>
                <a:spcPts val="3000"/>
              </a:spcBef>
              <a:buAutoNum type="arabicPeriod"/>
            </a:pPr>
            <a:r>
              <a:rPr lang="ru-RU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Показано, что в результате механического легирования в планетарной мельнице распределение</a:t>
            </a:r>
            <a:r>
              <a:rPr lang="en-US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керамических частиц получается более равномерным без изменения формы гранул, что будет способствовать лучшему взаимодействию их во время лазерного плавления;</a:t>
            </a:r>
          </a:p>
          <a:p>
            <a:pPr indent="457200" algn="just">
              <a:lnSpc>
                <a:spcPct val="150000"/>
              </a:lnSpc>
              <a:spcBef>
                <a:spcPts val="3000"/>
              </a:spcBef>
              <a:buAutoNum type="arabicPeriod"/>
            </a:pPr>
            <a:r>
              <a:rPr lang="ru-RU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Определено, что в зависимости от режима получения КМ эвтектическая реакция </a:t>
            </a:r>
            <a:r>
              <a:rPr lang="en-US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SiC-TiC-TiB</a:t>
            </a:r>
            <a:r>
              <a:rPr lang="en-US" sz="3600" kern="0" baseline="-2500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не проходит полностью.</a:t>
            </a:r>
            <a:r>
              <a:rPr lang="en-AU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В ходе реакций исходных компонентов друг с другом, в зависимости от режимов печати, синтезируется различное количество упрочняющей фазы </a:t>
            </a:r>
            <a:r>
              <a:rPr lang="en-US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sz="3600" kern="0" dirty="0" err="1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Al,Si</a:t>
            </a:r>
            <a:r>
              <a:rPr lang="en-US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en-US" sz="3600" kern="0" baseline="-2500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Ti.</a:t>
            </a:r>
            <a:r>
              <a:rPr lang="ru-RU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Данная фаза оказывает значительное влияние</a:t>
            </a:r>
            <a:r>
              <a:rPr lang="en-US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36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на прочностные характеристики.</a:t>
            </a:r>
          </a:p>
        </p:txBody>
      </p:sp>
      <p:sp>
        <p:nvSpPr>
          <p:cNvPr id="3" name="Заголовок 11">
            <a:extLst>
              <a:ext uri="{FF2B5EF4-FFF2-40B4-BE49-F238E27FC236}">
                <a16:creationId xmlns:a16="http://schemas.microsoft.com/office/drawing/2014/main" id="{AC52B414-2911-EE73-00A7-E571026AFE3D}"/>
              </a:ext>
            </a:extLst>
          </p:cNvPr>
          <p:cNvSpPr txBox="1">
            <a:spLocks/>
          </p:cNvSpPr>
          <p:nvPr/>
        </p:nvSpPr>
        <p:spPr>
          <a:xfrm>
            <a:off x="1302654" y="1812296"/>
            <a:ext cx="17103784" cy="14690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709" rtl="0" eaLnBrk="1" latinLnBrk="0" hangingPunct="1">
              <a:lnSpc>
                <a:spcPts val="7700"/>
              </a:lnSpc>
              <a:spcBef>
                <a:spcPct val="0"/>
              </a:spcBef>
              <a:buNone/>
              <a:defRPr sz="8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Выводы</a:t>
            </a:r>
          </a:p>
        </p:txBody>
      </p:sp>
      <p:pic>
        <p:nvPicPr>
          <p:cNvPr id="5" name="Рисунок 4" descr="Изображение выглядит как Шрифт, Графика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86ABD70-833B-0C56-BE6F-90261D953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680" y="0"/>
            <a:ext cx="4002733" cy="1980000"/>
          </a:xfrm>
          <a:prstGeom prst="rect">
            <a:avLst/>
          </a:prstGeom>
        </p:spPr>
      </p:pic>
      <p:sp>
        <p:nvSpPr>
          <p:cNvPr id="4" name="Дата 11">
            <a:extLst>
              <a:ext uri="{FF2B5EF4-FFF2-40B4-BE49-F238E27FC236}">
                <a16:creationId xmlns:a16="http://schemas.microsoft.com/office/drawing/2014/main" id="{D8619BBE-9168-A52C-C964-39B578D18B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409" y="12552987"/>
            <a:ext cx="5761821" cy="73025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402626942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298516" y="4651000"/>
            <a:ext cx="12628499" cy="1878793"/>
          </a:xfrm>
        </p:spPr>
        <p:txBody>
          <a:bodyPr/>
          <a:lstStyle/>
          <a:p>
            <a:r>
              <a:rPr lang="ru-RU" sz="7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1F50F3B1-83C5-59F8-D2D1-B6A81E8CE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11709505"/>
            <a:ext cx="1062678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1793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just"/>
            <a:r>
              <a:rPr lang="ru-RU" altLang="ru-RU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выполнена при финансовой поддержке государственного задания НИТУ МИСИС «Разработка научно-технических решений получения </a:t>
            </a:r>
            <a:r>
              <a:rPr lang="ru-RU" altLang="ru-RU" sz="24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металломатричных</a:t>
            </a:r>
            <a:r>
              <a:rPr lang="ru-RU" altLang="ru-RU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композиционных материалов для аддитивного производства», шифр тематики FSME-2023-0005, соглашение №075-03-2023-020 от 18.01.2023.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F4C9FDE-9EF9-94A1-588A-88D2AE15C418}"/>
              </a:ext>
            </a:extLst>
          </p:cNvPr>
          <p:cNvSpPr/>
          <p:nvPr/>
        </p:nvSpPr>
        <p:spPr>
          <a:xfrm>
            <a:off x="283785" y="857250"/>
            <a:ext cx="6155115" cy="368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67110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0709" y="11214966"/>
            <a:ext cx="7741920" cy="954705"/>
          </a:xfrm>
        </p:spPr>
        <p:txBody>
          <a:bodyPr>
            <a:normAutofit/>
          </a:bodyPr>
          <a:lstStyle/>
          <a:p>
            <a:pPr algn="ctr">
              <a:lnSpc>
                <a:spcPct val="170000"/>
              </a:lnSpc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Различия в композитах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ex-situ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in-situ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Заголовок 11">
            <a:extLst>
              <a:ext uri="{FF2B5EF4-FFF2-40B4-BE49-F238E27FC236}">
                <a16:creationId xmlns:a16="http://schemas.microsoft.com/office/drawing/2014/main" id="{E140F80B-11F4-E16E-F108-FA71E0FA7F14}"/>
              </a:ext>
            </a:extLst>
          </p:cNvPr>
          <p:cNvSpPr txBox="1">
            <a:spLocks/>
          </p:cNvSpPr>
          <p:nvPr/>
        </p:nvSpPr>
        <p:spPr>
          <a:xfrm>
            <a:off x="1034430" y="800360"/>
            <a:ext cx="17103784" cy="14690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709" rtl="0" eaLnBrk="1" latinLnBrk="0" hangingPunct="1">
              <a:lnSpc>
                <a:spcPts val="7700"/>
              </a:lnSpc>
              <a:spcBef>
                <a:spcPct val="0"/>
              </a:spcBef>
              <a:buNone/>
              <a:defRPr sz="8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2" name="Номер слайда 15">
            <a:extLst>
              <a:ext uri="{FF2B5EF4-FFF2-40B4-BE49-F238E27FC236}">
                <a16:creationId xmlns:a16="http://schemas.microsoft.com/office/drawing/2014/main" id="{7A32206B-F60B-509B-A64F-B7A2B59FB0F9}"/>
              </a:ext>
            </a:extLst>
          </p:cNvPr>
          <p:cNvSpPr txBox="1">
            <a:spLocks/>
          </p:cNvSpPr>
          <p:nvPr/>
        </p:nvSpPr>
        <p:spPr>
          <a:xfrm>
            <a:off x="19812000" y="12772961"/>
            <a:ext cx="3289668" cy="730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6B5E2A4-72D4-4DC4-9470-54C0EE06E412}" type="slidenum">
              <a:rPr lang="ru-RU" sz="2400" smtClean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pPr algn="r"/>
              <a:t>2</a:t>
            </a:fld>
            <a:endParaRPr lang="ru-RU" sz="2400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Изображение выглядит как Шрифт, Графика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A05BA01-B4BA-55F0-EB91-C3E8E40673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680" y="0"/>
            <a:ext cx="4002733" cy="198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687" y="6259083"/>
            <a:ext cx="6843964" cy="5252716"/>
          </a:xfrm>
          <a:prstGeom prst="rect">
            <a:avLst/>
          </a:prstGeom>
        </p:spPr>
      </p:pic>
      <p:sp>
        <p:nvSpPr>
          <p:cNvPr id="4" name="Дата 11">
            <a:extLst>
              <a:ext uri="{FF2B5EF4-FFF2-40B4-BE49-F238E27FC236}">
                <a16:creationId xmlns:a16="http://schemas.microsoft.com/office/drawing/2014/main" id="{44F38EF3-CD43-73CF-99AE-8A0138B1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409" y="12552987"/>
            <a:ext cx="5761821" cy="73025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2026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3D51A636-D1BB-CB43-090B-86001B33F1F9}"/>
              </a:ext>
            </a:extLst>
          </p:cNvPr>
          <p:cNvSpPr txBox="1">
            <a:spLocks/>
          </p:cNvSpPr>
          <p:nvPr/>
        </p:nvSpPr>
        <p:spPr>
          <a:xfrm>
            <a:off x="1189686" y="2107361"/>
            <a:ext cx="16221531" cy="5252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35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Преимущества композитов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in-situ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indent="4500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Синтезированная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in-situ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керамика термодинамически стабильна. Она образуется в результате реакций компонентов друг с другом и металлической матрицей, что делает материал стабильным в процессе эксплуатации;</a:t>
            </a:r>
          </a:p>
          <a:p>
            <a:pPr indent="4500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Керамика, полученная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in-situ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en-A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значительно меньше по размеру из-за высоких скоростей кристаллизации. Микронные керамические частицы сложны и дороги в производстве, поэтому синтез керамики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in-situ</a:t>
            </a:r>
            <a:r>
              <a:rPr lang="en-A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упрощает и удешевляет производство;</a:t>
            </a:r>
            <a:endParaRPr lang="en-AU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indent="4500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Благодаря лучшей смачиваемости и перемешиванию в процессе производства керамические частицы распределяются в матрице более равномерно.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Picture background">
            <a:extLst>
              <a:ext uri="{FF2B5EF4-FFF2-40B4-BE49-F238E27FC236}">
                <a16:creationId xmlns:a16="http://schemas.microsoft.com/office/drawing/2014/main" id="{7443516F-1FB4-3AA3-C7B7-641CCBB56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142" y="6804620"/>
            <a:ext cx="8851838" cy="4632462"/>
          </a:xfrm>
          <a:prstGeom prst="rect">
            <a:avLst/>
          </a:prstGeom>
        </p:spPr>
      </p:pic>
      <p:pic>
        <p:nvPicPr>
          <p:cNvPr id="7" name="Рисунок 6" descr="Picture background">
            <a:extLst>
              <a:ext uri="{FF2B5EF4-FFF2-40B4-BE49-F238E27FC236}">
                <a16:creationId xmlns:a16="http://schemas.microsoft.com/office/drawing/2014/main" id="{DAAF6B99-2CA5-09F7-1CDB-AD415CA114B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87730" y="2893696"/>
            <a:ext cx="5955175" cy="4466381"/>
          </a:xfrm>
          <a:prstGeom prst="rect">
            <a:avLst/>
          </a:prstGeom>
        </p:spPr>
      </p:pic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ACBEF9D9-0CC1-AD37-6D6B-77C659352D51}"/>
              </a:ext>
            </a:extLst>
          </p:cNvPr>
          <p:cNvSpPr/>
          <p:nvPr/>
        </p:nvSpPr>
        <p:spPr>
          <a:xfrm>
            <a:off x="13148841" y="5636871"/>
            <a:ext cx="5497974" cy="3483980"/>
          </a:xfrm>
          <a:custGeom>
            <a:avLst/>
            <a:gdLst>
              <a:gd name="csX0" fmla="*/ 0 w 5497974"/>
              <a:gd name="csY0" fmla="*/ 3483980 h 3483980"/>
              <a:gd name="csX1" fmla="*/ 2696901 w 5497974"/>
              <a:gd name="csY1" fmla="*/ 787078 h 3483980"/>
              <a:gd name="csX2" fmla="*/ 5497974 w 5497974"/>
              <a:gd name="csY2" fmla="*/ 0 h 34839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5497974" h="3483980">
                <a:moveTo>
                  <a:pt x="0" y="3483980"/>
                </a:moveTo>
                <a:cubicBezTo>
                  <a:pt x="890286" y="2425860"/>
                  <a:pt x="1780572" y="1367741"/>
                  <a:pt x="2696901" y="787078"/>
                </a:cubicBezTo>
                <a:cubicBezTo>
                  <a:pt x="3613230" y="206415"/>
                  <a:pt x="5046561" y="115747"/>
                  <a:pt x="5497974" y="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D27C6EE0-42A9-D8CD-6AF5-9B4048F092C9}"/>
              </a:ext>
            </a:extLst>
          </p:cNvPr>
          <p:cNvSpPr txBox="1">
            <a:spLocks/>
          </p:cNvSpPr>
          <p:nvPr/>
        </p:nvSpPr>
        <p:spPr>
          <a:xfrm>
            <a:off x="9470309" y="11214966"/>
            <a:ext cx="7741920" cy="954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35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Производство автомобилей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DA30D79-64D0-240F-5066-E6572050C794}"/>
              </a:ext>
            </a:extLst>
          </p:cNvPr>
          <p:cNvSpPr txBox="1">
            <a:spLocks/>
          </p:cNvSpPr>
          <p:nvPr/>
        </p:nvSpPr>
        <p:spPr>
          <a:xfrm>
            <a:off x="16979554" y="7285758"/>
            <a:ext cx="7741920" cy="954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35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Поршень</a:t>
            </a:r>
          </a:p>
        </p:txBody>
      </p:sp>
    </p:spTree>
    <p:extLst>
      <p:ext uri="{BB962C8B-B14F-4D97-AF65-F5344CB8AC3E}">
        <p14:creationId xmlns:p14="http://schemas.microsoft.com/office/powerpoint/2010/main" val="99429254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CBAE9-3745-B583-D92E-52085E3BF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1">
            <a:extLst>
              <a:ext uri="{FF2B5EF4-FFF2-40B4-BE49-F238E27FC236}">
                <a16:creationId xmlns:a16="http://schemas.microsoft.com/office/drawing/2014/main" id="{9BF328AF-FA70-552E-41AC-4D3A806F5BD5}"/>
              </a:ext>
            </a:extLst>
          </p:cNvPr>
          <p:cNvSpPr txBox="1">
            <a:spLocks/>
          </p:cNvSpPr>
          <p:nvPr/>
        </p:nvSpPr>
        <p:spPr>
          <a:xfrm>
            <a:off x="1302654" y="1659896"/>
            <a:ext cx="22128846" cy="115989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709" rtl="0" eaLnBrk="1" latinLnBrk="0" hangingPunct="1">
              <a:lnSpc>
                <a:spcPts val="7700"/>
              </a:lnSpc>
              <a:spcBef>
                <a:spcPct val="0"/>
              </a:spcBef>
              <a:buNone/>
              <a:defRPr sz="8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7200" algn="just">
              <a:lnSpc>
                <a:spcPct val="150000"/>
              </a:lnSpc>
            </a:pPr>
            <a:r>
              <a:rPr lang="ru-RU" sz="44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Цель работы: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исследовать структурообразование композиционного материала с большой долей керамических частиц и определить особенности формирования фазового состава и механических свойств в зависимости от режима 3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-печати.</a:t>
            </a:r>
          </a:p>
          <a:p>
            <a:pPr indent="457200" algn="just">
              <a:lnSpc>
                <a:spcPct val="150000"/>
              </a:lnSpc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sz="44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Задачи:</a:t>
            </a:r>
          </a:p>
          <a:p>
            <a:pPr indent="457200" algn="just">
              <a:lnSpc>
                <a:spcPct val="150000"/>
              </a:lnSpc>
              <a:buAutoNum type="arabicPeriod"/>
            </a:pP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Подготовка композиционных гранул методом механического легирования;</a:t>
            </a:r>
          </a:p>
          <a:p>
            <a:pPr indent="457200" algn="just">
              <a:lnSpc>
                <a:spcPct val="150000"/>
              </a:lnSpc>
              <a:buAutoNum type="arabicPeriod"/>
            </a:pP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Исследование влияния способа получения порошковых заготовок для КМ на свойства порошка;</a:t>
            </a:r>
          </a:p>
          <a:p>
            <a:pPr indent="457200" algn="just">
              <a:lnSpc>
                <a:spcPct val="150000"/>
              </a:lnSpc>
              <a:buAutoNum type="arabicPeriod"/>
            </a:pP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Получение КМ методом селективного лазерного плавления;</a:t>
            </a:r>
          </a:p>
          <a:p>
            <a:pPr indent="457200" algn="just">
              <a:lnSpc>
                <a:spcPct val="150000"/>
              </a:lnSpc>
              <a:buAutoNum type="arabicPeriod"/>
            </a:pP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Исследование структурообразования полученного КМ в зависимости от режимов получения материала;</a:t>
            </a:r>
          </a:p>
          <a:p>
            <a:pPr indent="457200" algn="just">
              <a:lnSpc>
                <a:spcPct val="150000"/>
              </a:lnSpc>
              <a:buAutoNum type="arabicPeriod"/>
            </a:pP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Выявление зависимости фазового состава от режима печати;</a:t>
            </a:r>
          </a:p>
          <a:p>
            <a:pPr indent="457200" algn="just">
              <a:lnSpc>
                <a:spcPct val="150000"/>
              </a:lnSpc>
              <a:buAutoNum type="arabicPeriod"/>
            </a:pP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Определение механических свойств КМ.</a:t>
            </a:r>
          </a:p>
          <a:p>
            <a:pPr indent="457200" algn="just">
              <a:lnSpc>
                <a:spcPct val="150000"/>
              </a:lnSpc>
              <a:buAutoNum type="arabicPeriod"/>
            </a:pP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742950" indent="457200" algn="just">
              <a:lnSpc>
                <a:spcPct val="150000"/>
              </a:lnSpc>
              <a:buAutoNum type="arabicPeriod"/>
            </a:pPr>
            <a:endParaRPr lang="ru-RU" sz="4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Номер слайда 15">
            <a:extLst>
              <a:ext uri="{FF2B5EF4-FFF2-40B4-BE49-F238E27FC236}">
                <a16:creationId xmlns:a16="http://schemas.microsoft.com/office/drawing/2014/main" id="{03FD6899-A11A-5542-1286-B065D99D7593}"/>
              </a:ext>
            </a:extLst>
          </p:cNvPr>
          <p:cNvSpPr txBox="1">
            <a:spLocks/>
          </p:cNvSpPr>
          <p:nvPr/>
        </p:nvSpPr>
        <p:spPr>
          <a:xfrm>
            <a:off x="19812000" y="12772961"/>
            <a:ext cx="3289668" cy="730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6B5E2A4-72D4-4DC4-9470-54C0EE06E412}" type="slidenum">
              <a:rPr lang="ru-RU" sz="2400" smtClean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pPr algn="r"/>
              <a:t>3</a:t>
            </a:fld>
            <a:endParaRPr lang="ru-RU" sz="2400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Изображение выглядит как Шрифт, Графика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2F380D0-3A65-C898-AB78-791292FC3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680" y="0"/>
            <a:ext cx="4002733" cy="1980000"/>
          </a:xfrm>
          <a:prstGeom prst="rect">
            <a:avLst/>
          </a:prstGeom>
        </p:spPr>
      </p:pic>
      <p:sp>
        <p:nvSpPr>
          <p:cNvPr id="3" name="Дата 11">
            <a:extLst>
              <a:ext uri="{FF2B5EF4-FFF2-40B4-BE49-F238E27FC236}">
                <a16:creationId xmlns:a16="http://schemas.microsoft.com/office/drawing/2014/main" id="{0A0178F7-0B8B-ED74-9526-D4CDDAA99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409" y="12552987"/>
            <a:ext cx="5761821" cy="73025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93413230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15">
            <a:extLst>
              <a:ext uri="{FF2B5EF4-FFF2-40B4-BE49-F238E27FC236}">
                <a16:creationId xmlns:a16="http://schemas.microsoft.com/office/drawing/2014/main" id="{55E94EA0-93C7-FB44-9707-28873A4B6922}"/>
              </a:ext>
            </a:extLst>
          </p:cNvPr>
          <p:cNvSpPr txBox="1">
            <a:spLocks/>
          </p:cNvSpPr>
          <p:nvPr/>
        </p:nvSpPr>
        <p:spPr>
          <a:xfrm>
            <a:off x="19812000" y="12772961"/>
            <a:ext cx="3289668" cy="730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6B5E2A4-72D4-4DC4-9470-54C0EE06E412}" type="slidenum">
              <a:rPr lang="ru-RU" sz="2400" smtClean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pPr algn="r"/>
              <a:t>4</a:t>
            </a:fld>
            <a:endParaRPr lang="ru-RU" sz="2400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7" name="Таблица 86">
            <a:extLst>
              <a:ext uri="{FF2B5EF4-FFF2-40B4-BE49-F238E27FC236}">
                <a16:creationId xmlns:a16="http://schemas.microsoft.com/office/drawing/2014/main" id="{A25F956B-89C3-55AF-3410-84F21511C2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291469"/>
              </p:ext>
            </p:extLst>
          </p:nvPr>
        </p:nvGraphicFramePr>
        <p:xfrm>
          <a:off x="323848" y="2483944"/>
          <a:ext cx="9311770" cy="2669923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1527183">
                  <a:extLst>
                    <a:ext uri="{9D8B030D-6E8A-4147-A177-3AD203B41FA5}">
                      <a16:colId xmlns:a16="http://schemas.microsoft.com/office/drawing/2014/main" val="3188063650"/>
                    </a:ext>
                  </a:extLst>
                </a:gridCol>
                <a:gridCol w="864954">
                  <a:extLst>
                    <a:ext uri="{9D8B030D-6E8A-4147-A177-3AD203B41FA5}">
                      <a16:colId xmlns:a16="http://schemas.microsoft.com/office/drawing/2014/main" val="2064232428"/>
                    </a:ext>
                  </a:extLst>
                </a:gridCol>
                <a:gridCol w="864954">
                  <a:extLst>
                    <a:ext uri="{9D8B030D-6E8A-4147-A177-3AD203B41FA5}">
                      <a16:colId xmlns:a16="http://schemas.microsoft.com/office/drawing/2014/main" val="925038405"/>
                    </a:ext>
                  </a:extLst>
                </a:gridCol>
                <a:gridCol w="864954">
                  <a:extLst>
                    <a:ext uri="{9D8B030D-6E8A-4147-A177-3AD203B41FA5}">
                      <a16:colId xmlns:a16="http://schemas.microsoft.com/office/drawing/2014/main" val="1622176321"/>
                    </a:ext>
                  </a:extLst>
                </a:gridCol>
                <a:gridCol w="864954">
                  <a:extLst>
                    <a:ext uri="{9D8B030D-6E8A-4147-A177-3AD203B41FA5}">
                      <a16:colId xmlns:a16="http://schemas.microsoft.com/office/drawing/2014/main" val="3004325757"/>
                    </a:ext>
                  </a:extLst>
                </a:gridCol>
                <a:gridCol w="864955">
                  <a:extLst>
                    <a:ext uri="{9D8B030D-6E8A-4147-A177-3AD203B41FA5}">
                      <a16:colId xmlns:a16="http://schemas.microsoft.com/office/drawing/2014/main" val="1592092225"/>
                    </a:ext>
                  </a:extLst>
                </a:gridCol>
                <a:gridCol w="864954">
                  <a:extLst>
                    <a:ext uri="{9D8B030D-6E8A-4147-A177-3AD203B41FA5}">
                      <a16:colId xmlns:a16="http://schemas.microsoft.com/office/drawing/2014/main" val="519304670"/>
                    </a:ext>
                  </a:extLst>
                </a:gridCol>
                <a:gridCol w="864954">
                  <a:extLst>
                    <a:ext uri="{9D8B030D-6E8A-4147-A177-3AD203B41FA5}">
                      <a16:colId xmlns:a16="http://schemas.microsoft.com/office/drawing/2014/main" val="2240667975"/>
                    </a:ext>
                  </a:extLst>
                </a:gridCol>
                <a:gridCol w="864954">
                  <a:extLst>
                    <a:ext uri="{9D8B030D-6E8A-4147-A177-3AD203B41FA5}">
                      <a16:colId xmlns:a16="http://schemas.microsoft.com/office/drawing/2014/main" val="3341239463"/>
                    </a:ext>
                  </a:extLst>
                </a:gridCol>
                <a:gridCol w="864954">
                  <a:extLst>
                    <a:ext uri="{9D8B030D-6E8A-4147-A177-3AD203B41FA5}">
                      <a16:colId xmlns:a16="http://schemas.microsoft.com/office/drawing/2014/main" val="1845986834"/>
                    </a:ext>
                  </a:extLst>
                </a:gridCol>
              </a:tblGrid>
              <a:tr h="850769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Хим. состав порошка сплава алюминия, масс.%</a:t>
                      </a:r>
                      <a:endParaRPr lang="ru-RU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6423652"/>
                  </a:ext>
                </a:extLst>
              </a:tr>
              <a:tr h="9095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Хим. элементы</a:t>
                      </a:r>
                      <a:endParaRPr lang="ru-RU" sz="24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endParaRPr lang="en-US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en-US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endParaRPr lang="en-US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en-US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en-US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endParaRPr lang="en-US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en-US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</a:t>
                      </a:r>
                      <a:endParaRPr lang="en-US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lang="en-US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4516304"/>
                  </a:ext>
                </a:extLst>
              </a:tr>
              <a:tr h="9095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Масс. %</a:t>
                      </a:r>
                      <a:endParaRPr lang="ru-RU" sz="28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Ост.</a:t>
                      </a:r>
                      <a:endParaRPr lang="ru-RU" sz="24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9.2-10.3</a:t>
                      </a:r>
                      <a:endParaRPr lang="ru-RU" sz="20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0.8-1.2</a:t>
                      </a:r>
                      <a:endParaRPr lang="ru-RU" sz="20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2.2-2.8</a:t>
                      </a:r>
                      <a:endParaRPr lang="ru-RU" sz="20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1.9-2.1</a:t>
                      </a:r>
                      <a:endParaRPr lang="ru-RU" sz="20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1.0-1.1</a:t>
                      </a:r>
                      <a:endParaRPr lang="ru-RU" sz="20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1.2-1.5</a:t>
                      </a:r>
                      <a:endParaRPr lang="ru-RU" sz="20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0.2-0.6</a:t>
                      </a:r>
                      <a:endParaRPr lang="ru-RU" sz="20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0.2-0.3</a:t>
                      </a:r>
                      <a:endParaRPr lang="ru-RU" sz="2000" b="0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9345472"/>
                  </a:ext>
                </a:extLst>
              </a:tr>
            </a:tbl>
          </a:graphicData>
        </a:graphic>
      </p:graphicFrame>
      <p:pic>
        <p:nvPicPr>
          <p:cNvPr id="2" name="Рисунок 1" descr="Изображение выглядит как Шрифт, Графика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A8FD306-715D-1DFA-1B4E-D220A2047E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680" y="0"/>
            <a:ext cx="4002733" cy="19800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460804"/>
              </p:ext>
            </p:extLst>
          </p:nvPr>
        </p:nvGraphicFramePr>
        <p:xfrm>
          <a:off x="323848" y="6372043"/>
          <a:ext cx="9311771" cy="29022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33980">
                  <a:extLst>
                    <a:ext uri="{9D8B030D-6E8A-4147-A177-3AD203B41FA5}">
                      <a16:colId xmlns:a16="http://schemas.microsoft.com/office/drawing/2014/main" val="1943691156"/>
                    </a:ext>
                  </a:extLst>
                </a:gridCol>
                <a:gridCol w="2833980">
                  <a:extLst>
                    <a:ext uri="{9D8B030D-6E8A-4147-A177-3AD203B41FA5}">
                      <a16:colId xmlns:a16="http://schemas.microsoft.com/office/drawing/2014/main" val="2846128298"/>
                    </a:ext>
                  </a:extLst>
                </a:gridCol>
                <a:gridCol w="1213489">
                  <a:extLst>
                    <a:ext uri="{9D8B030D-6E8A-4147-A177-3AD203B41FA5}">
                      <a16:colId xmlns:a16="http://schemas.microsoft.com/office/drawing/2014/main" val="2606445089"/>
                    </a:ext>
                  </a:extLst>
                </a:gridCol>
                <a:gridCol w="1215161">
                  <a:extLst>
                    <a:ext uri="{9D8B030D-6E8A-4147-A177-3AD203B41FA5}">
                      <a16:colId xmlns:a16="http://schemas.microsoft.com/office/drawing/2014/main" val="528005100"/>
                    </a:ext>
                  </a:extLst>
                </a:gridCol>
                <a:gridCol w="1215161">
                  <a:extLst>
                    <a:ext uri="{9D8B030D-6E8A-4147-A177-3AD203B41FA5}">
                      <a16:colId xmlns:a16="http://schemas.microsoft.com/office/drawing/2014/main" val="2994054799"/>
                    </a:ext>
                  </a:extLst>
                </a:gridCol>
              </a:tblGrid>
              <a:tr h="686915">
                <a:tc rowSpan="2">
                  <a:txBody>
                    <a:bodyPr/>
                    <a:lstStyle/>
                    <a:p>
                      <a:pPr marL="0" algn="ctr" defTabSz="1828709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u="none" strike="noStrike" kern="12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Состав</a:t>
                      </a:r>
                      <a:r>
                        <a:rPr lang="en-US" sz="2800" u="none" strike="noStrike" kern="12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u="none" strike="noStrike" kern="12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68580" marR="68580" marT="9525" marB="0" anchor="ctr"/>
                </a:tc>
                <a:tc gridSpan="4">
                  <a:txBody>
                    <a:bodyPr/>
                    <a:lstStyle/>
                    <a:p>
                      <a:pPr marL="0" algn="ctr" defTabSz="1828709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u="none" strike="noStrike" kern="12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Массовое содержание компонентов</a:t>
                      </a:r>
                      <a:r>
                        <a:rPr lang="en-US" sz="2800" u="none" strike="noStrike" kern="12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2800" u="none" strike="noStrike" kern="12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%</a:t>
                      </a: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356698"/>
                  </a:ext>
                </a:extLst>
              </a:tr>
              <a:tr h="6869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828709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u="none" strike="noStrike" kern="12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Алюминиевый сплав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1828709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u="none" strike="noStrike" kern="12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SiC</a:t>
                      </a:r>
                      <a:endParaRPr lang="ru-RU" sz="2800" u="none" strike="noStrike" kern="120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1828709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u="none" strike="noStrike" kern="12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TiC</a:t>
                      </a:r>
                      <a:endParaRPr lang="ru-RU" sz="2800" u="none" strike="noStrike" kern="120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1828709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u="none" strike="noStrike" kern="12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TiB</a:t>
                      </a:r>
                      <a:r>
                        <a:rPr lang="en-US" sz="2800" u="none" strike="noStrike" kern="1200" baseline="-25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u="none" strike="noStrike" kern="1200" baseline="-250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145635308"/>
                  </a:ext>
                </a:extLst>
              </a:tr>
              <a:tr h="1292721">
                <a:tc>
                  <a:txBody>
                    <a:bodyPr/>
                    <a:lstStyle/>
                    <a:p>
                      <a:pPr marL="0" algn="ctr" defTabSz="1828709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u="none" strike="noStrike" kern="12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Al-SiC-TiC-TiB</a:t>
                      </a:r>
                      <a:r>
                        <a:rPr lang="en-US" sz="2800" u="none" strike="noStrike" kern="1200" baseline="-250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u="none" strike="noStrike" kern="12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1828709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u="none" strike="noStrike" kern="12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72.5</a:t>
                      </a:r>
                      <a:endParaRPr lang="ru-RU" sz="2800" u="none" strike="noStrike" kern="12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1828709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u="none" strike="noStrike" kern="12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9.1</a:t>
                      </a:r>
                      <a:endParaRPr lang="ru-RU" sz="2800" u="none" strike="noStrike" kern="12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1828709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u="none" strike="noStrike" kern="12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10.5</a:t>
                      </a:r>
                      <a:endParaRPr lang="ru-RU" sz="2800" u="none" strike="noStrike" kern="12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1828709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u="none" strike="noStrike" kern="12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7.9</a:t>
                      </a:r>
                      <a:endParaRPr lang="ru-RU" sz="2800" u="none" strike="noStrike" kern="12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949556270"/>
                  </a:ext>
                </a:extLst>
              </a:tr>
            </a:tbl>
          </a:graphicData>
        </a:graphic>
      </p:graphicFrame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077BCC84-6CC6-0045-5950-A730F2AA7678}"/>
              </a:ext>
            </a:extLst>
          </p:cNvPr>
          <p:cNvSpPr txBox="1">
            <a:spLocks/>
          </p:cNvSpPr>
          <p:nvPr/>
        </p:nvSpPr>
        <p:spPr>
          <a:xfrm>
            <a:off x="323848" y="9641522"/>
            <a:ext cx="4572243" cy="2544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Температуры плавления компонентов: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Al</a:t>
            </a:r>
            <a:r>
              <a:rPr lang="ru-RU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сплав – 508 ℃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SiC – 2830 </a:t>
            </a:r>
            <a:r>
              <a:rPr lang="ru-RU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℃</a:t>
            </a:r>
            <a:endParaRPr lang="en-US" sz="2800" kern="0" dirty="0">
              <a:solidFill>
                <a:schemeClr val="accent6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TiC – 3267</a:t>
            </a:r>
            <a:r>
              <a:rPr lang="ru-RU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℃</a:t>
            </a:r>
            <a:endParaRPr lang="en-US" sz="2800" kern="0" dirty="0">
              <a:solidFill>
                <a:schemeClr val="accent6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TiB</a:t>
            </a:r>
            <a:r>
              <a:rPr lang="en-US" sz="2800" kern="0" baseline="-2500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– 3230</a:t>
            </a:r>
            <a:r>
              <a:rPr lang="ru-RU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℃</a:t>
            </a:r>
            <a:endParaRPr lang="ru-RU" sz="2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29D72FC0-D1BD-1565-8C82-12494D532928}"/>
              </a:ext>
            </a:extLst>
          </p:cNvPr>
          <p:cNvSpPr txBox="1">
            <a:spLocks/>
          </p:cNvSpPr>
          <p:nvPr/>
        </p:nvSpPr>
        <p:spPr>
          <a:xfrm>
            <a:off x="13219203" y="11583518"/>
            <a:ext cx="8439152" cy="732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Тройная диаграмма </a:t>
            </a:r>
            <a:r>
              <a:rPr lang="en-US" sz="32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SiC-TiC-TiB</a:t>
            </a:r>
            <a:r>
              <a:rPr lang="en-US" sz="3200" kern="0" baseline="-2500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endParaRPr lang="ru-RU" sz="2800" baseline="-25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D865B30E-2A2E-E71B-60E7-49DCBC024186}"/>
              </a:ext>
            </a:extLst>
          </p:cNvPr>
          <p:cNvSpPr txBox="1">
            <a:spLocks/>
          </p:cNvSpPr>
          <p:nvPr/>
        </p:nvSpPr>
        <p:spPr>
          <a:xfrm>
            <a:off x="4597064" y="9762282"/>
            <a:ext cx="5761821" cy="2902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Температуры плавления двойных эвтектик: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(TiC+TiB2) – 2920 </a:t>
            </a:r>
            <a:r>
              <a:rPr lang="ru-RU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℃</a:t>
            </a:r>
            <a:endParaRPr lang="en-US" sz="2800" kern="0" dirty="0">
              <a:solidFill>
                <a:schemeClr val="accent6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sz="2800" kern="0" dirty="0" err="1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TiC+SiC</a:t>
            </a:r>
            <a:r>
              <a:rPr lang="en-US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) – </a:t>
            </a:r>
            <a:r>
              <a:rPr lang="ru-RU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не определена</a:t>
            </a:r>
            <a:endParaRPr lang="en-US" sz="2800" kern="0" dirty="0">
              <a:solidFill>
                <a:schemeClr val="accent6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(TiB2+SiC) – 2323 </a:t>
            </a:r>
            <a:r>
              <a:rPr lang="ru-RU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℃</a:t>
            </a:r>
          </a:p>
        </p:txBody>
      </p:sp>
      <p:sp>
        <p:nvSpPr>
          <p:cNvPr id="5" name="Дата 11">
            <a:extLst>
              <a:ext uri="{FF2B5EF4-FFF2-40B4-BE49-F238E27FC236}">
                <a16:creationId xmlns:a16="http://schemas.microsoft.com/office/drawing/2014/main" id="{98A4453D-7DBB-FDCA-DCEB-1C5FE61C8E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409" y="12552987"/>
            <a:ext cx="5761821" cy="73025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2026</a:t>
            </a:r>
          </a:p>
        </p:txBody>
      </p:sp>
      <p:sp>
        <p:nvSpPr>
          <p:cNvPr id="10" name="Заголовок 11">
            <a:extLst>
              <a:ext uri="{FF2B5EF4-FFF2-40B4-BE49-F238E27FC236}">
                <a16:creationId xmlns:a16="http://schemas.microsoft.com/office/drawing/2014/main" id="{9693156E-55F1-7A0B-FDB1-C69A597BBC0F}"/>
              </a:ext>
            </a:extLst>
          </p:cNvPr>
          <p:cNvSpPr txBox="1">
            <a:spLocks/>
          </p:cNvSpPr>
          <p:nvPr/>
        </p:nvSpPr>
        <p:spPr>
          <a:xfrm>
            <a:off x="1034430" y="800360"/>
            <a:ext cx="17103784" cy="14690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709" rtl="0" eaLnBrk="1" latinLnBrk="0" hangingPunct="1">
              <a:lnSpc>
                <a:spcPts val="7700"/>
              </a:lnSpc>
              <a:spcBef>
                <a:spcPct val="0"/>
              </a:spcBef>
              <a:buNone/>
              <a:defRPr sz="8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Методика получения материала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510CBB-BC1C-67D2-EE90-325854C830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376" y="2483944"/>
            <a:ext cx="4087522" cy="274104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4CC600C-475B-0AB8-FE44-07933E5AC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1206" y="2726208"/>
            <a:ext cx="10495147" cy="8964222"/>
          </a:xfrm>
          <a:prstGeom prst="rect">
            <a:avLst/>
          </a:prstGeom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2B76F3DE-5C80-43A1-218C-57E4AA3F1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5375" y="5210129"/>
            <a:ext cx="408752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Структура порошка алюминиевого сплава</a:t>
            </a:r>
          </a:p>
        </p:txBody>
      </p:sp>
    </p:spTree>
    <p:extLst>
      <p:ext uri="{BB962C8B-B14F-4D97-AF65-F5344CB8AC3E}">
        <p14:creationId xmlns:p14="http://schemas.microsoft.com/office/powerpoint/2010/main" val="66160233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Шрифт, Графика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40C2029-3609-D0CA-BB6C-C6FB70D9C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680" y="0"/>
            <a:ext cx="4002733" cy="1980000"/>
          </a:xfrm>
          <a:prstGeom prst="rect">
            <a:avLst/>
          </a:prstGeom>
        </p:spPr>
      </p:pic>
      <p:sp>
        <p:nvSpPr>
          <p:cNvPr id="8" name="AutoShape 6" descr="blob:https://web.telegram.org/458cc597-5ec3-40ee-b731-283d28e748e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7E768B-A62D-21D8-F35C-27B9A8732FCD}"/>
              </a:ext>
            </a:extLst>
          </p:cNvPr>
          <p:cNvSpPr txBox="1">
            <a:spLocks/>
          </p:cNvSpPr>
          <p:nvPr/>
        </p:nvSpPr>
        <p:spPr>
          <a:xfrm>
            <a:off x="969108" y="6173865"/>
            <a:ext cx="11100186" cy="730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Микроструктура и внешний вид композиционных гранул КМ </a:t>
            </a:r>
            <a:r>
              <a:rPr lang="en-US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Al-SiC-TiC-TiB2 </a:t>
            </a:r>
            <a:r>
              <a:rPr lang="ru-RU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после обработки в планетарной мельнице в течение 120 минут</a:t>
            </a:r>
          </a:p>
        </p:txBody>
      </p:sp>
      <p:sp>
        <p:nvSpPr>
          <p:cNvPr id="45" name="Подзаголовок 2">
            <a:extLst>
              <a:ext uri="{FF2B5EF4-FFF2-40B4-BE49-F238E27FC236}">
                <a16:creationId xmlns:a16="http://schemas.microsoft.com/office/drawing/2014/main" id="{D4C5D4CA-B6B2-B62A-2EBE-FBE533D2FA8E}"/>
              </a:ext>
            </a:extLst>
          </p:cNvPr>
          <p:cNvSpPr txBox="1">
            <a:spLocks/>
          </p:cNvSpPr>
          <p:nvPr/>
        </p:nvSpPr>
        <p:spPr>
          <a:xfrm>
            <a:off x="11777179" y="12781125"/>
            <a:ext cx="6829361" cy="504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Изображение кубиков полученных на 3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D-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принтере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B998FCC-6A30-27A7-2124-ACF88D7FB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2553" y="2729738"/>
            <a:ext cx="5775983" cy="8944907"/>
          </a:xfrm>
          <a:prstGeom prst="rect">
            <a:avLst/>
          </a:prstGeom>
        </p:spPr>
      </p:pic>
      <p:sp>
        <p:nvSpPr>
          <p:cNvPr id="47" name="Rectangle 6">
            <a:extLst>
              <a:ext uri="{FF2B5EF4-FFF2-40B4-BE49-F238E27FC236}">
                <a16:creationId xmlns:a16="http://schemas.microsoft.com/office/drawing/2014/main" id="{AF0E5A0A-C631-0F5A-E3E1-FC2C79884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7177" y="11605417"/>
            <a:ext cx="4857012" cy="44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3D-</a:t>
            </a:r>
            <a:r>
              <a:rPr lang="ru-RU" sz="2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принтер </a:t>
            </a:r>
            <a:r>
              <a:rPr lang="en-US" sz="2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Addsol</a:t>
            </a:r>
            <a:r>
              <a:rPr lang="en-US" sz="2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D50</a:t>
            </a:r>
            <a:endParaRPr lang="ru-RU" altLang="ru-RU" sz="22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Рисунок 47" descr="Изображение выглядит как машина, зеленый, транспортное средство, желт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DB0808-F176-751C-61E6-7A45227FC0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0" b="11782"/>
          <a:stretch/>
        </p:blipFill>
        <p:spPr>
          <a:xfrm>
            <a:off x="13203730" y="1490194"/>
            <a:ext cx="4152709" cy="5982426"/>
          </a:xfrm>
          <a:prstGeom prst="rect">
            <a:avLst/>
          </a:prstGeom>
        </p:spPr>
      </p:pic>
      <p:sp>
        <p:nvSpPr>
          <p:cNvPr id="49" name="Rectangle 6">
            <a:extLst>
              <a:ext uri="{FF2B5EF4-FFF2-40B4-BE49-F238E27FC236}">
                <a16:creationId xmlns:a16="http://schemas.microsoft.com/office/drawing/2014/main" id="{43C8EF7C-B8D3-E140-4FEA-0F6FC6B9C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4043" y="7516309"/>
            <a:ext cx="61920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Процесс селективного лазерного плавления</a:t>
            </a:r>
          </a:p>
        </p:txBody>
      </p:sp>
      <p:sp>
        <p:nvSpPr>
          <p:cNvPr id="50" name="Номер слайда 15">
            <a:extLst>
              <a:ext uri="{FF2B5EF4-FFF2-40B4-BE49-F238E27FC236}">
                <a16:creationId xmlns:a16="http://schemas.microsoft.com/office/drawing/2014/main" id="{98D86607-8ACC-63A0-50E4-E298022491AE}"/>
              </a:ext>
            </a:extLst>
          </p:cNvPr>
          <p:cNvSpPr txBox="1">
            <a:spLocks/>
          </p:cNvSpPr>
          <p:nvPr/>
        </p:nvSpPr>
        <p:spPr>
          <a:xfrm>
            <a:off x="19812000" y="12772961"/>
            <a:ext cx="3289668" cy="730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6B5E2A4-72D4-4DC4-9470-54C0EE06E412}" type="slidenum">
              <a:rPr lang="ru-RU" sz="2400" smtClean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pPr algn="r"/>
              <a:t>5</a:t>
            </a:fld>
            <a:endParaRPr lang="ru-RU" sz="2400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75424C6-3F2A-A68F-6DC4-05DBFA5366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t="13369" r="13446" b="12196"/>
          <a:stretch>
            <a:fillRect/>
          </a:stretch>
        </p:blipFill>
        <p:spPr>
          <a:xfrm>
            <a:off x="13203730" y="8879844"/>
            <a:ext cx="3796496" cy="389311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364D90E-1352-4C6D-3B0F-16692F3CB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715" y="1711767"/>
            <a:ext cx="5919957" cy="44291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24E9CB0-F9ED-440A-2C8A-0FE1ABE8E7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3458" y="1711767"/>
            <a:ext cx="5942215" cy="4429151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E09B694A-C0A1-9240-2840-E10A65CF2A26}"/>
              </a:ext>
            </a:extLst>
          </p:cNvPr>
          <p:cNvSpPr txBox="1">
            <a:spLocks/>
          </p:cNvSpPr>
          <p:nvPr/>
        </p:nvSpPr>
        <p:spPr>
          <a:xfrm>
            <a:off x="795577" y="7183049"/>
            <a:ext cx="8202313" cy="73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800" kern="0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Режимы печати образцов</a:t>
            </a:r>
          </a:p>
        </p:txBody>
      </p:sp>
      <p:sp>
        <p:nvSpPr>
          <p:cNvPr id="2" name="Заголовок 11">
            <a:extLst>
              <a:ext uri="{FF2B5EF4-FFF2-40B4-BE49-F238E27FC236}">
                <a16:creationId xmlns:a16="http://schemas.microsoft.com/office/drawing/2014/main" id="{73BD3B6B-29AD-D04C-1F4F-3393858263BB}"/>
              </a:ext>
            </a:extLst>
          </p:cNvPr>
          <p:cNvSpPr txBox="1">
            <a:spLocks/>
          </p:cNvSpPr>
          <p:nvPr/>
        </p:nvSpPr>
        <p:spPr>
          <a:xfrm>
            <a:off x="1034430" y="441544"/>
            <a:ext cx="17103784" cy="14690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709" rtl="0" eaLnBrk="1" latinLnBrk="0" hangingPunct="1">
              <a:lnSpc>
                <a:spcPts val="7700"/>
              </a:lnSpc>
              <a:spcBef>
                <a:spcPct val="0"/>
              </a:spcBef>
              <a:buNone/>
              <a:defRPr sz="8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Методика получения материала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F657914-6C82-0E94-F50A-99C51C79C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830059"/>
              </p:ext>
            </p:extLst>
          </p:nvPr>
        </p:nvGraphicFramePr>
        <p:xfrm>
          <a:off x="870727" y="7642573"/>
          <a:ext cx="10918027" cy="5594850"/>
        </p:xfrm>
        <a:graphic>
          <a:graphicData uri="http://schemas.openxmlformats.org/drawingml/2006/table">
            <a:tbl>
              <a:tblPr firstRow="1" firstCol="1" bandRow="1"/>
              <a:tblGrid>
                <a:gridCol w="1376390">
                  <a:extLst>
                    <a:ext uri="{9D8B030D-6E8A-4147-A177-3AD203B41FA5}">
                      <a16:colId xmlns:a16="http://schemas.microsoft.com/office/drawing/2014/main" val="2841503460"/>
                    </a:ext>
                  </a:extLst>
                </a:gridCol>
                <a:gridCol w="1632098">
                  <a:extLst>
                    <a:ext uri="{9D8B030D-6E8A-4147-A177-3AD203B41FA5}">
                      <a16:colId xmlns:a16="http://schemas.microsoft.com/office/drawing/2014/main" val="2673646818"/>
                    </a:ext>
                  </a:extLst>
                </a:gridCol>
                <a:gridCol w="1888588">
                  <a:extLst>
                    <a:ext uri="{9D8B030D-6E8A-4147-A177-3AD203B41FA5}">
                      <a16:colId xmlns:a16="http://schemas.microsoft.com/office/drawing/2014/main" val="1468199276"/>
                    </a:ext>
                  </a:extLst>
                </a:gridCol>
                <a:gridCol w="1888588">
                  <a:extLst>
                    <a:ext uri="{9D8B030D-6E8A-4147-A177-3AD203B41FA5}">
                      <a16:colId xmlns:a16="http://schemas.microsoft.com/office/drawing/2014/main" val="1978085726"/>
                    </a:ext>
                  </a:extLst>
                </a:gridCol>
                <a:gridCol w="4132363">
                  <a:extLst>
                    <a:ext uri="{9D8B030D-6E8A-4147-A177-3AD203B41FA5}">
                      <a16:colId xmlns:a16="http://schemas.microsoft.com/office/drawing/2014/main" val="4176736910"/>
                    </a:ext>
                  </a:extLst>
                </a:gridCol>
              </a:tblGrid>
              <a:tr h="11987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b="1" kern="1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№ режима</a:t>
                      </a:r>
                      <a:endParaRPr lang="ru-RU" sz="2600" b="1" kern="100" dirty="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b="1" kern="1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h, мм</a:t>
                      </a:r>
                      <a:endParaRPr lang="ru-RU" sz="2600" b="1" kern="100" dirty="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b="1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P, Вт</a:t>
                      </a:r>
                      <a:endParaRPr lang="ru-RU" sz="2600" b="1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b="1" kern="1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V, мм/с</a:t>
                      </a:r>
                      <a:endParaRPr lang="ru-RU" sz="2600" b="1" kern="100" dirty="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b="1" kern="1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Дополнительное условие</a:t>
                      </a:r>
                      <a:endParaRPr lang="ru-RU" sz="2600" b="1" kern="100" dirty="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5849811"/>
                  </a:ext>
                </a:extLst>
              </a:tr>
              <a:tr h="414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1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50</a:t>
                      </a:r>
                      <a:endParaRPr lang="ru-RU" sz="2600" kern="100" dirty="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180</a:t>
                      </a:r>
                      <a:endParaRPr lang="ru-RU" sz="2600" kern="100" dirty="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2400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Двойной проход лазером каждого слоя, энерговклад 100%/50%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8774460"/>
                  </a:ext>
                </a:extLst>
              </a:tr>
              <a:tr h="414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2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200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1200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197956"/>
                  </a:ext>
                </a:extLst>
              </a:tr>
              <a:tr h="414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3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250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1800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707637"/>
                  </a:ext>
                </a:extLst>
              </a:tr>
              <a:tr h="414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4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250</a:t>
                      </a:r>
                      <a:endParaRPr lang="ru-RU" sz="2600" kern="100" dirty="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2100</a:t>
                      </a:r>
                      <a:endParaRPr lang="ru-RU" sz="2600" kern="100" dirty="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298347"/>
                  </a:ext>
                </a:extLst>
              </a:tr>
              <a:tr h="414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5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275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900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7389452"/>
                  </a:ext>
                </a:extLst>
              </a:tr>
              <a:tr h="414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6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275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1500</a:t>
                      </a:r>
                      <a:endParaRPr lang="ru-RU" sz="2600" kern="100" dirty="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944608"/>
                  </a:ext>
                </a:extLst>
              </a:tr>
              <a:tr h="414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7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300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1200</a:t>
                      </a:r>
                      <a:endParaRPr lang="ru-RU" sz="2600" kern="100" dirty="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058989"/>
                  </a:ext>
                </a:extLst>
              </a:tr>
              <a:tr h="414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8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300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2400</a:t>
                      </a:r>
                      <a:endParaRPr lang="ru-RU" sz="2600" kern="100" dirty="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323812"/>
                  </a:ext>
                </a:extLst>
              </a:tr>
              <a:tr h="414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9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350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900</a:t>
                      </a:r>
                      <a:endParaRPr lang="ru-RU" sz="2600" kern="100" dirty="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022104"/>
                  </a:ext>
                </a:extLst>
              </a:tr>
              <a:tr h="414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10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350</a:t>
                      </a:r>
                      <a:endParaRPr lang="ru-RU" sz="2600" kern="10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600" kern="1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Cordia New" panose="020B0304020202020204" pitchFamily="34" charset="-34"/>
                        </a:rPr>
                        <a:t>1500</a:t>
                      </a:r>
                      <a:endParaRPr lang="ru-RU" sz="2600" kern="100" dirty="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33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944117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6FC4D-DD36-728B-070C-164F2566E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5">
            <a:extLst>
              <a:ext uri="{FF2B5EF4-FFF2-40B4-BE49-F238E27FC236}">
                <a16:creationId xmlns:a16="http://schemas.microsoft.com/office/drawing/2014/main" id="{022D7F5C-1F40-DE9E-CDF4-1144C9C75009}"/>
              </a:ext>
            </a:extLst>
          </p:cNvPr>
          <p:cNvSpPr txBox="1">
            <a:spLocks/>
          </p:cNvSpPr>
          <p:nvPr/>
        </p:nvSpPr>
        <p:spPr>
          <a:xfrm>
            <a:off x="19812000" y="12772961"/>
            <a:ext cx="3289668" cy="730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6B5E2A4-72D4-4DC4-9470-54C0EE06E412}" type="slidenum">
              <a:rPr lang="ru-RU" sz="2400" smtClean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pPr algn="r"/>
              <a:t>6</a:t>
            </a:fld>
            <a:endParaRPr lang="ru-RU" sz="2400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Изображение выглядит как Шрифт, Графика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0C7C784-ABC8-2B34-45AE-B2497AED1B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680" y="0"/>
            <a:ext cx="4002733" cy="1980000"/>
          </a:xfrm>
          <a:prstGeom prst="rect">
            <a:avLst/>
          </a:prstGeom>
        </p:spPr>
      </p:pic>
      <p:sp>
        <p:nvSpPr>
          <p:cNvPr id="50" name="Подзаголовок 2">
            <a:extLst>
              <a:ext uri="{FF2B5EF4-FFF2-40B4-BE49-F238E27FC236}">
                <a16:creationId xmlns:a16="http://schemas.microsoft.com/office/drawing/2014/main" id="{89FC4D61-7494-CC6C-B3A7-46A65BC44F9F}"/>
              </a:ext>
            </a:extLst>
          </p:cNvPr>
          <p:cNvSpPr txBox="1">
            <a:spLocks/>
          </p:cNvSpPr>
          <p:nvPr/>
        </p:nvSpPr>
        <p:spPr>
          <a:xfrm>
            <a:off x="1216793" y="10984375"/>
            <a:ext cx="10032818" cy="1011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пор, образованных в результате слишком большого расстояния между треками</a:t>
            </a:r>
            <a:endParaRPr lang="ru-RU" sz="3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Дата 11">
            <a:extLst>
              <a:ext uri="{FF2B5EF4-FFF2-40B4-BE49-F238E27FC236}">
                <a16:creationId xmlns:a16="http://schemas.microsoft.com/office/drawing/2014/main" id="{769D4C72-3765-0948-6857-899AB494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409" y="12552987"/>
            <a:ext cx="5761821" cy="73025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2026</a:t>
            </a:r>
          </a:p>
        </p:txBody>
      </p:sp>
      <p:sp>
        <p:nvSpPr>
          <p:cNvPr id="3" name="Заголовок 11">
            <a:extLst>
              <a:ext uri="{FF2B5EF4-FFF2-40B4-BE49-F238E27FC236}">
                <a16:creationId xmlns:a16="http://schemas.microsoft.com/office/drawing/2014/main" id="{EDA9CDC4-008A-073A-B466-D208127C0866}"/>
              </a:ext>
            </a:extLst>
          </p:cNvPr>
          <p:cNvSpPr txBox="1">
            <a:spLocks/>
          </p:cNvSpPr>
          <p:nvPr/>
        </p:nvSpPr>
        <p:spPr>
          <a:xfrm>
            <a:off x="1034430" y="800360"/>
            <a:ext cx="18777570" cy="14690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709" rtl="0" eaLnBrk="1" latinLnBrk="0" hangingPunct="1">
              <a:lnSpc>
                <a:spcPts val="7700"/>
              </a:lnSpc>
              <a:spcBef>
                <a:spcPct val="0"/>
              </a:spcBef>
              <a:buNone/>
              <a:defRPr sz="8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Исследование структуры полученных КМ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F3F482-D114-1D1E-FA22-E2F49BC7A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41" y="3183887"/>
            <a:ext cx="10399122" cy="7800488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797FDBE-4127-256B-EBBB-42B226DF3B9F}"/>
              </a:ext>
            </a:extLst>
          </p:cNvPr>
          <p:cNvSpPr txBox="1">
            <a:spLocks/>
          </p:cNvSpPr>
          <p:nvPr/>
        </p:nvSpPr>
        <p:spPr>
          <a:xfrm>
            <a:off x="12883472" y="10984375"/>
            <a:ext cx="10032818" cy="1011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Образовавшееся в процессе кристаллизации расслоение КМ</a:t>
            </a:r>
            <a:endParaRPr lang="ru-RU" sz="3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545229-06A5-3954-2F8F-F99CB7C70A35}"/>
              </a:ext>
            </a:extLst>
          </p:cNvPr>
          <p:cNvSpPr txBox="1"/>
          <p:nvPr/>
        </p:nvSpPr>
        <p:spPr>
          <a:xfrm>
            <a:off x="3781319" y="8113853"/>
            <a:ext cx="365196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 (непроплавы)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E2E6EB6-1965-A4B2-FB73-7BB2114B264D}"/>
              </a:ext>
            </a:extLst>
          </p:cNvPr>
          <p:cNvGrpSpPr/>
          <p:nvPr/>
        </p:nvGrpSpPr>
        <p:grpSpPr>
          <a:xfrm>
            <a:off x="12710642" y="3183887"/>
            <a:ext cx="10378478" cy="7800488"/>
            <a:chOff x="12710642" y="3183887"/>
            <a:chExt cx="10378478" cy="780048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0B21861-8970-99E3-A97A-57040614A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10642" y="3183887"/>
              <a:ext cx="10378478" cy="78004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A5038F-8EB4-3600-04B5-3E587F940DB0}"/>
                </a:ext>
              </a:extLst>
            </p:cNvPr>
            <p:cNvSpPr txBox="1"/>
            <p:nvPr/>
          </p:nvSpPr>
          <p:spPr>
            <a:xfrm>
              <a:off x="17186732" y="8209467"/>
              <a:ext cx="218059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Расслоение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496970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A5543-FE58-3810-463A-52EEB30F8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5">
            <a:extLst>
              <a:ext uri="{FF2B5EF4-FFF2-40B4-BE49-F238E27FC236}">
                <a16:creationId xmlns:a16="http://schemas.microsoft.com/office/drawing/2014/main" id="{30B23005-E3B9-07B3-1FA9-FDB06305B39E}"/>
              </a:ext>
            </a:extLst>
          </p:cNvPr>
          <p:cNvSpPr txBox="1">
            <a:spLocks/>
          </p:cNvSpPr>
          <p:nvPr/>
        </p:nvSpPr>
        <p:spPr>
          <a:xfrm>
            <a:off x="19812000" y="12772961"/>
            <a:ext cx="3289668" cy="730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6B5E2A4-72D4-4DC4-9470-54C0EE06E412}" type="slidenum">
              <a:rPr lang="ru-RU" sz="2400" smtClean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pPr algn="r"/>
              <a:t>7</a:t>
            </a:fld>
            <a:endParaRPr lang="ru-RU" sz="2400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Изображение выглядит как Шрифт, Графика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811EFBB-6FBE-5DB9-A047-A18CCA0E30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680" y="0"/>
            <a:ext cx="4002733" cy="1980000"/>
          </a:xfrm>
          <a:prstGeom prst="rect">
            <a:avLst/>
          </a:prstGeom>
        </p:spPr>
      </p:pic>
      <p:sp>
        <p:nvSpPr>
          <p:cNvPr id="7" name="Дата 11">
            <a:extLst>
              <a:ext uri="{FF2B5EF4-FFF2-40B4-BE49-F238E27FC236}">
                <a16:creationId xmlns:a16="http://schemas.microsoft.com/office/drawing/2014/main" id="{BBF5AB39-C593-A222-1EF8-7918820084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409" y="12552987"/>
            <a:ext cx="5761821" cy="73025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2026</a:t>
            </a:r>
          </a:p>
        </p:txBody>
      </p:sp>
      <p:sp>
        <p:nvSpPr>
          <p:cNvPr id="50" name="Подзаголовок 2">
            <a:extLst>
              <a:ext uri="{FF2B5EF4-FFF2-40B4-BE49-F238E27FC236}">
                <a16:creationId xmlns:a16="http://schemas.microsoft.com/office/drawing/2014/main" id="{22BD6A0D-EB28-A40F-D91C-2FCF539B6797}"/>
              </a:ext>
            </a:extLst>
          </p:cNvPr>
          <p:cNvSpPr txBox="1">
            <a:spLocks/>
          </p:cNvSpPr>
          <p:nvPr/>
        </p:nvSpPr>
        <p:spPr>
          <a:xfrm>
            <a:off x="1525708" y="9510288"/>
            <a:ext cx="12276799" cy="1011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Микроструктура поверхности образцов КМ, полученных при режимах 180 Вт 2400 мм/с (а) и 200 Вт 1200 мм/с (б)</a:t>
            </a:r>
            <a:endParaRPr lang="ru-RU" sz="3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1">
            <a:extLst>
              <a:ext uri="{FF2B5EF4-FFF2-40B4-BE49-F238E27FC236}">
                <a16:creationId xmlns:a16="http://schemas.microsoft.com/office/drawing/2014/main" id="{E18C41E0-55ED-787A-0AFD-45E5DE32E391}"/>
              </a:ext>
            </a:extLst>
          </p:cNvPr>
          <p:cNvSpPr txBox="1">
            <a:spLocks/>
          </p:cNvSpPr>
          <p:nvPr/>
        </p:nvSpPr>
        <p:spPr>
          <a:xfrm>
            <a:off x="1034430" y="800360"/>
            <a:ext cx="18777570" cy="14690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709" rtl="0" eaLnBrk="1" latinLnBrk="0" hangingPunct="1">
              <a:lnSpc>
                <a:spcPts val="7700"/>
              </a:lnSpc>
              <a:spcBef>
                <a:spcPct val="0"/>
              </a:spcBef>
              <a:buNone/>
              <a:defRPr sz="8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Исследование структуры полученных КМ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7A122A-D8CA-B826-C4B3-E6D224284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73" y="3860158"/>
            <a:ext cx="14564413" cy="57121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2B52AB-FEC2-0D38-A9CE-1E6A431C3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0833" y="3860158"/>
            <a:ext cx="7072137" cy="5353292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7E6138A1-7CB8-10DA-57A8-653479CCD7CE}"/>
              </a:ext>
            </a:extLst>
          </p:cNvPr>
          <p:cNvSpPr txBox="1">
            <a:spLocks/>
          </p:cNvSpPr>
          <p:nvPr/>
        </p:nvSpPr>
        <p:spPr>
          <a:xfrm>
            <a:off x="16550833" y="9290764"/>
            <a:ext cx="7085558" cy="1450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Микроструктура КМ Al-SiC-TiC-TiB2 полученного при режиме плавления 200 Вт и 1200 мм/с</a:t>
            </a:r>
            <a:endParaRPr lang="ru-RU" sz="3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1CD0EE-EF1A-A958-0C1B-449FF4C4C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40133" y="5197110"/>
            <a:ext cx="794106" cy="6118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164E86-7278-FAC2-FF48-3074E1D2E9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78566" y="7359529"/>
            <a:ext cx="1449701" cy="59768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384A89-6E9C-54D1-562B-35937D3830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55425" y="8353840"/>
            <a:ext cx="828820" cy="6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4612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959A1-CE07-6E82-B264-0FD753D23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5">
            <a:extLst>
              <a:ext uri="{FF2B5EF4-FFF2-40B4-BE49-F238E27FC236}">
                <a16:creationId xmlns:a16="http://schemas.microsoft.com/office/drawing/2014/main" id="{82FA55D8-E32B-7CE8-F2E4-4BD1E8FFC8DF}"/>
              </a:ext>
            </a:extLst>
          </p:cNvPr>
          <p:cNvSpPr txBox="1">
            <a:spLocks/>
          </p:cNvSpPr>
          <p:nvPr/>
        </p:nvSpPr>
        <p:spPr>
          <a:xfrm>
            <a:off x="19812000" y="12772961"/>
            <a:ext cx="3289668" cy="730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6B5E2A4-72D4-4DC4-9470-54C0EE06E412}" type="slidenum">
              <a:rPr lang="ru-RU" sz="2400" smtClean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pPr algn="r"/>
              <a:t>8</a:t>
            </a:fld>
            <a:endParaRPr lang="ru-RU" sz="2400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Изображение выглядит как Шрифт, Графика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A402E29-75B6-A2BE-DB41-3D267715A4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680" y="0"/>
            <a:ext cx="4002733" cy="1980000"/>
          </a:xfrm>
          <a:prstGeom prst="rect">
            <a:avLst/>
          </a:prstGeom>
        </p:spPr>
      </p:pic>
      <p:sp>
        <p:nvSpPr>
          <p:cNvPr id="7" name="Дата 11">
            <a:extLst>
              <a:ext uri="{FF2B5EF4-FFF2-40B4-BE49-F238E27FC236}">
                <a16:creationId xmlns:a16="http://schemas.microsoft.com/office/drawing/2014/main" id="{792DD085-9232-3AD6-24D4-1B55F83A0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409" y="12552987"/>
            <a:ext cx="5761821" cy="73025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2026</a:t>
            </a:r>
          </a:p>
        </p:txBody>
      </p:sp>
      <p:sp>
        <p:nvSpPr>
          <p:cNvPr id="50" name="Подзаголовок 2">
            <a:extLst>
              <a:ext uri="{FF2B5EF4-FFF2-40B4-BE49-F238E27FC236}">
                <a16:creationId xmlns:a16="http://schemas.microsoft.com/office/drawing/2014/main" id="{E0F6A962-979E-47A4-4447-FE3428BE81AF}"/>
              </a:ext>
            </a:extLst>
          </p:cNvPr>
          <p:cNvSpPr txBox="1">
            <a:spLocks/>
          </p:cNvSpPr>
          <p:nvPr/>
        </p:nvSpPr>
        <p:spPr>
          <a:xfrm>
            <a:off x="5681008" y="11574921"/>
            <a:ext cx="12276799" cy="1011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Микроструктура образцов, полученных по режиму печати 180 Вт 2400 мм/с (а) и 200 Вт 1200 мм/с (б)</a:t>
            </a:r>
            <a:endParaRPr lang="ru-RU" sz="40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1">
            <a:extLst>
              <a:ext uri="{FF2B5EF4-FFF2-40B4-BE49-F238E27FC236}">
                <a16:creationId xmlns:a16="http://schemas.microsoft.com/office/drawing/2014/main" id="{AED60CB6-F0B7-56F1-F7AF-FC334ECFE046}"/>
              </a:ext>
            </a:extLst>
          </p:cNvPr>
          <p:cNvSpPr txBox="1">
            <a:spLocks/>
          </p:cNvSpPr>
          <p:nvPr/>
        </p:nvSpPr>
        <p:spPr>
          <a:xfrm>
            <a:off x="1034430" y="800360"/>
            <a:ext cx="18777570" cy="14690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709" rtl="0" eaLnBrk="1" latinLnBrk="0" hangingPunct="1">
              <a:lnSpc>
                <a:spcPts val="7700"/>
              </a:lnSpc>
              <a:spcBef>
                <a:spcPct val="0"/>
              </a:spcBef>
              <a:buNone/>
              <a:defRPr sz="8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Исследование структуры полученных КМ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E7AFA1-001B-76C5-A684-07DDA0DF8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085" y="3334871"/>
            <a:ext cx="20790646" cy="8214658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59701EFD-9E77-2B65-D881-BA807CA59B56}"/>
              </a:ext>
            </a:extLst>
          </p:cNvPr>
          <p:cNvSpPr txBox="1">
            <a:spLocks/>
          </p:cNvSpPr>
          <p:nvPr/>
        </p:nvSpPr>
        <p:spPr>
          <a:xfrm>
            <a:off x="4356100" y="2802801"/>
            <a:ext cx="14986000" cy="1011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</a:t>
            </a:r>
            <a:r>
              <a:rPr lang="en-US" sz="3600" baseline="-25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                                                                                HV</a:t>
            </a:r>
            <a:r>
              <a:rPr lang="en-US" sz="3600" baseline="-25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283</a:t>
            </a:r>
            <a:endParaRPr lang="ru-RU" sz="4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3C44A7B-0C8D-BD56-7220-50F9153E67B9}"/>
              </a:ext>
            </a:extLst>
          </p:cNvPr>
          <p:cNvCxnSpPr>
            <a:cxnSpLocks/>
          </p:cNvCxnSpPr>
          <p:nvPr/>
        </p:nvCxnSpPr>
        <p:spPr>
          <a:xfrm flipV="1">
            <a:off x="8856133" y="4965539"/>
            <a:ext cx="936049" cy="18924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E968BCC2-9DCE-DFFE-E4FA-22C6BA0063E9}"/>
              </a:ext>
            </a:extLst>
          </p:cNvPr>
          <p:cNvCxnSpPr>
            <a:cxnSpLocks/>
          </p:cNvCxnSpPr>
          <p:nvPr/>
        </p:nvCxnSpPr>
        <p:spPr>
          <a:xfrm>
            <a:off x="7992533" y="8669867"/>
            <a:ext cx="1651000" cy="4910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2253F48-550D-04F2-008A-7E8239A898C0}"/>
              </a:ext>
            </a:extLst>
          </p:cNvPr>
          <p:cNvCxnSpPr>
            <a:cxnSpLocks/>
          </p:cNvCxnSpPr>
          <p:nvPr/>
        </p:nvCxnSpPr>
        <p:spPr>
          <a:xfrm flipV="1">
            <a:off x="4356100" y="7167033"/>
            <a:ext cx="791633" cy="8043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266A6A6-8175-E187-36F9-10B264873551}"/>
              </a:ext>
            </a:extLst>
          </p:cNvPr>
          <p:cNvSpPr txBox="1"/>
          <p:nvPr/>
        </p:nvSpPr>
        <p:spPr>
          <a:xfrm>
            <a:off x="3259485" y="8023536"/>
            <a:ext cx="179728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(Al,Si)</a:t>
            </a:r>
            <a:r>
              <a:rPr lang="en-US" sz="32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CB0E0A-D51B-EB4E-F0E9-D2461910E022}"/>
              </a:ext>
            </a:extLst>
          </p:cNvPr>
          <p:cNvSpPr txBox="1"/>
          <p:nvPr/>
        </p:nvSpPr>
        <p:spPr>
          <a:xfrm>
            <a:off x="8413915" y="6914022"/>
            <a:ext cx="8082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0E5ECE-3DEF-1192-4D1F-5BD77EF95669}"/>
              </a:ext>
            </a:extLst>
          </p:cNvPr>
          <p:cNvSpPr txBox="1"/>
          <p:nvPr/>
        </p:nvSpPr>
        <p:spPr>
          <a:xfrm>
            <a:off x="7048044" y="8377479"/>
            <a:ext cx="94448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TiB</a:t>
            </a:r>
            <a:r>
              <a:rPr lang="en-US" sz="32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3200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AB6D3700-F2FA-E58B-B988-E598BCEED088}"/>
              </a:ext>
            </a:extLst>
          </p:cNvPr>
          <p:cNvCxnSpPr>
            <a:cxnSpLocks/>
          </p:cNvCxnSpPr>
          <p:nvPr/>
        </p:nvCxnSpPr>
        <p:spPr>
          <a:xfrm>
            <a:off x="18516600" y="9330267"/>
            <a:ext cx="1583267" cy="3471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E8242BD-9E54-638A-1FCE-9201E14313DF}"/>
              </a:ext>
            </a:extLst>
          </p:cNvPr>
          <p:cNvSpPr txBox="1"/>
          <p:nvPr/>
        </p:nvSpPr>
        <p:spPr>
          <a:xfrm>
            <a:off x="17634115" y="8991025"/>
            <a:ext cx="8082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C03EABB8-AA7F-2950-AFEB-145EFDA4321B}"/>
              </a:ext>
            </a:extLst>
          </p:cNvPr>
          <p:cNvCxnSpPr>
            <a:cxnSpLocks/>
          </p:cNvCxnSpPr>
          <p:nvPr/>
        </p:nvCxnSpPr>
        <p:spPr>
          <a:xfrm>
            <a:off x="13662423" y="6290734"/>
            <a:ext cx="1583267" cy="3471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E0B08ED-8489-A1F5-05B2-DEF9075E871A}"/>
              </a:ext>
            </a:extLst>
          </p:cNvPr>
          <p:cNvSpPr txBox="1"/>
          <p:nvPr/>
        </p:nvSpPr>
        <p:spPr>
          <a:xfrm>
            <a:off x="12717934" y="6070025"/>
            <a:ext cx="94448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TiB</a:t>
            </a:r>
            <a:r>
              <a:rPr lang="en-US" sz="32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3200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24692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08526-EFF3-0F81-B4F4-E5AB69501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5">
            <a:extLst>
              <a:ext uri="{FF2B5EF4-FFF2-40B4-BE49-F238E27FC236}">
                <a16:creationId xmlns:a16="http://schemas.microsoft.com/office/drawing/2014/main" id="{56BDF9A5-C605-7B26-F43E-F12B92F4F9C0}"/>
              </a:ext>
            </a:extLst>
          </p:cNvPr>
          <p:cNvSpPr txBox="1">
            <a:spLocks/>
          </p:cNvSpPr>
          <p:nvPr/>
        </p:nvSpPr>
        <p:spPr>
          <a:xfrm>
            <a:off x="19812000" y="12772961"/>
            <a:ext cx="3289668" cy="730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6B5E2A4-72D4-4DC4-9470-54C0EE06E412}" type="slidenum">
              <a:rPr lang="ru-RU" sz="2400" smtClean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pPr algn="r"/>
              <a:t>9</a:t>
            </a:fld>
            <a:endParaRPr lang="ru-RU" sz="2400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Изображение выглядит как Шрифт, Графика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5AD78B8-D246-CF37-C5F8-508CB2BBF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680" y="0"/>
            <a:ext cx="4002733" cy="1980000"/>
          </a:xfrm>
          <a:prstGeom prst="rect">
            <a:avLst/>
          </a:prstGeom>
        </p:spPr>
      </p:pic>
      <p:sp>
        <p:nvSpPr>
          <p:cNvPr id="26" name="Подзаголовок 2">
            <a:extLst>
              <a:ext uri="{FF2B5EF4-FFF2-40B4-BE49-F238E27FC236}">
                <a16:creationId xmlns:a16="http://schemas.microsoft.com/office/drawing/2014/main" id="{E0DE53F6-5780-7D2F-9550-5CD3D86C9DCA}"/>
              </a:ext>
            </a:extLst>
          </p:cNvPr>
          <p:cNvSpPr txBox="1">
            <a:spLocks/>
          </p:cNvSpPr>
          <p:nvPr/>
        </p:nvSpPr>
        <p:spPr>
          <a:xfrm>
            <a:off x="2262291" y="11405313"/>
            <a:ext cx="7333202" cy="673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Рентгенограммы образцов </a:t>
            </a:r>
            <a:endParaRPr lang="ru-RU" sz="40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Дата 11">
            <a:extLst>
              <a:ext uri="{FF2B5EF4-FFF2-40B4-BE49-F238E27FC236}">
                <a16:creationId xmlns:a16="http://schemas.microsoft.com/office/drawing/2014/main" id="{55548D02-6C75-1071-45E8-BB79E2F03C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409" y="12552987"/>
            <a:ext cx="5761821" cy="73025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2026</a:t>
            </a:r>
          </a:p>
        </p:txBody>
      </p:sp>
      <p:sp>
        <p:nvSpPr>
          <p:cNvPr id="3" name="Заголовок 11">
            <a:extLst>
              <a:ext uri="{FF2B5EF4-FFF2-40B4-BE49-F238E27FC236}">
                <a16:creationId xmlns:a16="http://schemas.microsoft.com/office/drawing/2014/main" id="{5A970FCC-9C0C-9942-42DF-8503B0A9D52B}"/>
              </a:ext>
            </a:extLst>
          </p:cNvPr>
          <p:cNvSpPr txBox="1">
            <a:spLocks/>
          </p:cNvSpPr>
          <p:nvPr/>
        </p:nvSpPr>
        <p:spPr>
          <a:xfrm>
            <a:off x="1153183" y="510951"/>
            <a:ext cx="19462380" cy="14690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709" rtl="0" eaLnBrk="1" latinLnBrk="0" hangingPunct="1">
              <a:lnSpc>
                <a:spcPts val="7700"/>
              </a:lnSpc>
              <a:spcBef>
                <a:spcPct val="0"/>
              </a:spcBef>
              <a:buNone/>
              <a:defRPr sz="8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Влияние структуры на механические свойства полученных КМ</a:t>
            </a: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53E8BE09-7281-AC5F-A85C-C782A87D8546}"/>
              </a:ext>
            </a:extLst>
          </p:cNvPr>
          <p:cNvSpPr txBox="1">
            <a:spLocks/>
          </p:cNvSpPr>
          <p:nvPr/>
        </p:nvSpPr>
        <p:spPr>
          <a:xfrm>
            <a:off x="15411389" y="11405313"/>
            <a:ext cx="7333202" cy="673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Кривые сжатия</a:t>
            </a:r>
            <a:endParaRPr lang="ru-RU" sz="40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B3ECEC3E-AC5C-5BD6-9F69-17B129D07B75}"/>
              </a:ext>
            </a:extLst>
          </p:cNvPr>
          <p:cNvCxnSpPr>
            <a:cxnSpLocks/>
          </p:cNvCxnSpPr>
          <p:nvPr/>
        </p:nvCxnSpPr>
        <p:spPr>
          <a:xfrm flipH="1">
            <a:off x="5671608" y="8293097"/>
            <a:ext cx="552450" cy="927100"/>
          </a:xfrm>
          <a:prstGeom prst="straightConnector1">
            <a:avLst/>
          </a:prstGeom>
          <a:ln w="28575">
            <a:solidFill>
              <a:srgbClr val="3D0FE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B96A93F-1A24-1F2C-176A-BA4DD63C7BF1}"/>
              </a:ext>
            </a:extLst>
          </p:cNvPr>
          <p:cNvSpPr txBox="1"/>
          <p:nvPr/>
        </p:nvSpPr>
        <p:spPr>
          <a:xfrm>
            <a:off x="6147858" y="8007347"/>
            <a:ext cx="1256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D0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(Al, Si)</a:t>
            </a:r>
            <a:r>
              <a:rPr lang="en-US" sz="2000" baseline="-25000" dirty="0">
                <a:solidFill>
                  <a:srgbClr val="3D0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3D0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endParaRPr lang="ru-RU" sz="2000" dirty="0">
              <a:solidFill>
                <a:srgbClr val="3D0F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4C5A07E-9521-8407-6FC2-9FC6B03947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97" t="8483" r="10433" b="6116"/>
          <a:stretch>
            <a:fillRect/>
          </a:stretch>
        </p:blipFill>
        <p:spPr>
          <a:xfrm>
            <a:off x="12697564" y="2948862"/>
            <a:ext cx="10544402" cy="846377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1C4B0B0-7F7D-8D48-6F7D-AC084F8E45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666" t="1661" b="4835"/>
          <a:stretch>
            <a:fillRect/>
          </a:stretch>
        </p:blipFill>
        <p:spPr>
          <a:xfrm>
            <a:off x="474562" y="2948862"/>
            <a:ext cx="11476876" cy="846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528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b046ea12b569ac8bf86d82b576cb1034ccd2f"/>
</p:tagLst>
</file>

<file path=ppt/theme/theme1.xml><?xml version="1.0" encoding="utf-8"?>
<a:theme xmlns:a="http://schemas.openxmlformats.org/drawingml/2006/main" name="Misis">
  <a:themeElements>
    <a:clrScheme name="MISIS">
      <a:dk1>
        <a:sysClr val="windowText" lastClr="000000"/>
      </a:dk1>
      <a:lt1>
        <a:srgbClr val="FFFFFF"/>
      </a:lt1>
      <a:dk2>
        <a:srgbClr val="505569"/>
      </a:dk2>
      <a:lt2>
        <a:srgbClr val="FFFFFF"/>
      </a:lt2>
      <a:accent1>
        <a:srgbClr val="0541F0"/>
      </a:accent1>
      <a:accent2>
        <a:srgbClr val="37EBFF"/>
      </a:accent2>
      <a:accent3>
        <a:srgbClr val="505569"/>
      </a:accent3>
      <a:accent4>
        <a:srgbClr val="0541F0"/>
      </a:accent4>
      <a:accent5>
        <a:srgbClr val="0A1E64"/>
      </a:accent5>
      <a:accent6>
        <a:srgbClr val="0A1E64"/>
      </a:accent6>
      <a:hlink>
        <a:srgbClr val="00B5E2"/>
      </a:hlink>
      <a:folHlink>
        <a:srgbClr val="E4002B"/>
      </a:folHlink>
    </a:clrScheme>
    <a:fontScheme name="Другая 9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0b6d323-ef0d-4bab-8080-fa6b12a8b0b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86584D3C4198D408E073042A38D84FF" ma:contentTypeVersion="17" ma:contentTypeDescription="Создание документа." ma:contentTypeScope="" ma:versionID="54a468c6833d3f6fcaf86009ab53b397">
  <xsd:schema xmlns:xsd="http://www.w3.org/2001/XMLSchema" xmlns:xs="http://www.w3.org/2001/XMLSchema" xmlns:p="http://schemas.microsoft.com/office/2006/metadata/properties" xmlns:ns3="90b6d323-ef0d-4bab-8080-fa6b12a8b0bf" xmlns:ns4="f44fab41-c0fd-4bf1-863c-42c3a68067ad" targetNamespace="http://schemas.microsoft.com/office/2006/metadata/properties" ma:root="true" ma:fieldsID="4fbff385dd28e8cc879a4524d1bd66f6" ns3:_="" ns4:_="">
    <xsd:import namespace="90b6d323-ef0d-4bab-8080-fa6b12a8b0bf"/>
    <xsd:import namespace="f44fab41-c0fd-4bf1-863c-42c3a68067a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SearchProperties" minOccurs="0"/>
                <xsd:element ref="ns3:_activity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b6d323-ef0d-4bab-8080-fa6b12a8b0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4fab41-c0fd-4bf1-863c-42c3a68067a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9F01D1-B25F-4566-B6CB-FB69C7EF849D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infopath/2007/PartnerControls"/>
    <ds:schemaRef ds:uri="f44fab41-c0fd-4bf1-863c-42c3a68067ad"/>
    <ds:schemaRef ds:uri="90b6d323-ef0d-4bab-8080-fa6b12a8b0bf"/>
  </ds:schemaRefs>
</ds:datastoreItem>
</file>

<file path=customXml/itemProps2.xml><?xml version="1.0" encoding="utf-8"?>
<ds:datastoreItem xmlns:ds="http://schemas.openxmlformats.org/officeDocument/2006/customXml" ds:itemID="{1B290510-E534-43DB-AFDA-18995F8C93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C58C2B-A338-4F4F-B705-1083FD2EC3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b6d323-ef0d-4bab-8080-fa6b12a8b0bf"/>
    <ds:schemaRef ds:uri="f44fab41-c0fd-4bf1-863c-42c3a68067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7382</TotalTime>
  <Words>1138</Words>
  <Application>Microsoft Office PowerPoint</Application>
  <PresentationFormat>Произвольный</PresentationFormat>
  <Paragraphs>199</Paragraphs>
  <Slides>11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TT Norms Pro Medium</vt:lpstr>
      <vt:lpstr>Times New Roman</vt:lpstr>
      <vt:lpstr>Aptos</vt:lpstr>
      <vt:lpstr>Calibri</vt:lpstr>
      <vt:lpstr>Tahoma</vt:lpstr>
      <vt:lpstr>TT Norms Pro</vt:lpstr>
      <vt:lpstr>Misis</vt:lpstr>
      <vt:lpstr>МИКРОСТРУКТУРА И МЕХАНИЧЕСКИЕ СВОЙСТВА КОМПОЗИЦИОННОГО МАТЕРИАЛА AL-SIC-TIC-TIB2, ПОЛУЧЕННОГО МЕТОДОМ СЕЛЕКТИВНОГО ЛАЗЕРНОГО ПЛАВЛЕНИЯ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ДД</dc:creator>
  <cp:lastModifiedBy>Дарья Корепина</cp:lastModifiedBy>
  <cp:revision>265</cp:revision>
  <dcterms:created xsi:type="dcterms:W3CDTF">2022-07-26T11:52:44Z</dcterms:created>
  <dcterms:modified xsi:type="dcterms:W3CDTF">2026-05-26T06:08:40Z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0x010100886584D3C4198D408E073042A38D84FF</vt:lpwstr>
  </property>
</Properties>
</file>