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32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9CB13C-1568-431B-9056-D027311D3661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1F8DD3-7D0C-4E6F-8630-D263BE8FF1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1349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1F8DD3-7D0C-4E6F-8630-D263BE8FF1C3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07842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8B656-193C-42D7-A16C-5F5B0E0CA144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6160-BA44-471A-824F-D4E2407014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0063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8B656-193C-42D7-A16C-5F5B0E0CA144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6160-BA44-471A-824F-D4E2407014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1434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8B656-193C-42D7-A16C-5F5B0E0CA144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6160-BA44-471A-824F-D4E2407014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175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8B656-193C-42D7-A16C-5F5B0E0CA144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6160-BA44-471A-824F-D4E2407014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8572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8B656-193C-42D7-A16C-5F5B0E0CA144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6160-BA44-471A-824F-D4E2407014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7596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8B656-193C-42D7-A16C-5F5B0E0CA144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6160-BA44-471A-824F-D4E2407014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4333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8B656-193C-42D7-A16C-5F5B0E0CA144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6160-BA44-471A-824F-D4E2407014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0007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8B656-193C-42D7-A16C-5F5B0E0CA144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6160-BA44-471A-824F-D4E2407014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6321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8B656-193C-42D7-A16C-5F5B0E0CA144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6160-BA44-471A-824F-D4E2407014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6008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8B656-193C-42D7-A16C-5F5B0E0CA144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6160-BA44-471A-824F-D4E2407014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4278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8B656-193C-42D7-A16C-5F5B0E0CA144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6160-BA44-471A-824F-D4E2407014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9028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88B656-193C-42D7-A16C-5F5B0E0CA144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56160-BA44-471A-824F-D4E2407014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7013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x.doi.org/10.1021/acs.jced.0c00054" TargetMode="External"/><Relationship Id="rId2" Type="http://schemas.openxmlformats.org/officeDocument/2006/relationships/hyperlink" Target="https://doi.org/10.1021/je300138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oi.org/10.1021/acs.langmuir.4c02465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016/j.seppur.2022.120940" TargetMode="External"/><Relationship Id="rId2" Type="http://schemas.openxmlformats.org/officeDocument/2006/relationships/hyperlink" Target="https://doi.org/10.1016/j.chroma.2024.464641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016/j.cep.2020.107961" TargetMode="External"/><Relationship Id="rId7" Type="http://schemas.openxmlformats.org/officeDocument/2006/relationships/hyperlink" Target="https://doi.org/10.1016/j.nxmate.2025.101461" TargetMode="External"/><Relationship Id="rId2" Type="http://schemas.openxmlformats.org/officeDocument/2006/relationships/hyperlink" Target="https://doi.org/10.1016/j.cej.2024.15221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i.org/10.1016/j.jclepro.2019.02.233" TargetMode="External"/><Relationship Id="rId5" Type="http://schemas.openxmlformats.org/officeDocument/2006/relationships/hyperlink" Target="http://dx.doi.org/10.1016/j.jhazmat.2012.07.059" TargetMode="External"/><Relationship Id="rId4" Type="http://schemas.openxmlformats.org/officeDocument/2006/relationships/hyperlink" Target="https://doi.org/10.1080/19443994.2016.1193769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doi.org/10.1016/j.colsurfa.2024.135534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476673"/>
            <a:ext cx="9036496" cy="1440159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Температурная зависимость сорбции </a:t>
            </a:r>
            <a:r>
              <a:rPr lang="ru-RU" sz="3600" dirty="0" err="1" smtClean="0"/>
              <a:t>о-ксилола</a:t>
            </a:r>
            <a:r>
              <a:rPr lang="ru-RU" sz="3600" dirty="0" smtClean="0"/>
              <a:t> из водных растворов на  смешанном </a:t>
            </a:r>
            <a:r>
              <a:rPr lang="ru-RU" sz="3600" dirty="0" err="1"/>
              <a:t>углеродно</a:t>
            </a:r>
            <a:r>
              <a:rPr lang="ru-RU" sz="3600" dirty="0"/>
              <a:t> – </a:t>
            </a:r>
            <a:r>
              <a:rPr lang="ru-RU" sz="3600" dirty="0" smtClean="0"/>
              <a:t>минеральном адсорбенте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000" b="1" dirty="0" smtClean="0"/>
              <a:t>Таблица </a:t>
            </a:r>
            <a:r>
              <a:rPr lang="ru-RU" sz="2000" b="1" dirty="0"/>
              <a:t>1. Параметры образцов по сорбции азота.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одзаголовок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539552" y="2204864"/>
                <a:ext cx="7992888" cy="3744416"/>
              </a:xfrm>
            </p:spPr>
            <p:txBody>
              <a:bodyPr>
                <a:normAutofit/>
              </a:bodyPr>
              <a:lstStyle/>
              <a:p>
                <a:pPr algn="just"/>
                <a:endParaRPr lang="ru-RU" dirty="0" smtClean="0"/>
              </a:p>
              <a:p>
                <a:pPr algn="just"/>
                <a:endParaRPr lang="ru-RU" dirty="0"/>
              </a:p>
              <a:p>
                <a:pPr algn="just"/>
                <a:endParaRPr lang="ru-RU" dirty="0" smtClean="0"/>
              </a:p>
              <a:p>
                <a:pPr algn="l">
                  <a:spcBef>
                    <a:spcPts val="0"/>
                  </a:spcBef>
                </a:pPr>
                <a:endParaRPr lang="ru-RU" dirty="0" smtClean="0"/>
              </a:p>
              <a:p>
                <a:pPr algn="l">
                  <a:spcBef>
                    <a:spcPts val="0"/>
                  </a:spcBef>
                </a:pPr>
                <a:r>
                  <a:rPr lang="en-US" sz="1400" dirty="0" smtClean="0">
                    <a:solidFill>
                      <a:schemeClr val="tx1"/>
                    </a:solidFill>
                  </a:rPr>
                  <a:t>V</a:t>
                </a:r>
                <a:r>
                  <a:rPr lang="ru-RU" sz="1400" baseline="-25000" dirty="0">
                    <a:solidFill>
                      <a:schemeClr val="tx1"/>
                    </a:solidFill>
                  </a:rPr>
                  <a:t>ми</a:t>
                </a:r>
                <a:r>
                  <a:rPr lang="ru-RU" sz="1400" dirty="0">
                    <a:solidFill>
                      <a:schemeClr val="tx1"/>
                    </a:solidFill>
                  </a:rPr>
                  <a:t> – объем микропор, см</a:t>
                </a:r>
                <a:r>
                  <a:rPr lang="ru-RU" sz="1400" baseline="30000" dirty="0">
                    <a:solidFill>
                      <a:schemeClr val="tx1"/>
                    </a:solidFill>
                  </a:rPr>
                  <a:t>3</a:t>
                </a:r>
                <a:r>
                  <a:rPr lang="ru-RU" sz="1400" dirty="0">
                    <a:solidFill>
                      <a:schemeClr val="tx1"/>
                    </a:solidFill>
                  </a:rPr>
                  <a:t>/г</a:t>
                </a:r>
                <a:endParaRPr lang="ru-RU" sz="1400" i="1" dirty="0">
                  <a:solidFill>
                    <a:schemeClr val="tx1"/>
                  </a:solidFill>
                </a:endParaRPr>
              </a:p>
              <a:p>
                <a:pPr algn="l">
                  <a:spcBef>
                    <a:spcPts val="0"/>
                  </a:spcBef>
                </a:pPr>
                <a:r>
                  <a:rPr lang="en-US" sz="1400" dirty="0">
                    <a:solidFill>
                      <a:schemeClr val="tx1"/>
                    </a:solidFill>
                  </a:rPr>
                  <a:t>S</a:t>
                </a:r>
                <a:r>
                  <a:rPr lang="ru-RU" sz="1400" baseline="-25000" dirty="0">
                    <a:solidFill>
                      <a:schemeClr val="tx1"/>
                    </a:solidFill>
                  </a:rPr>
                  <a:t>ми</a:t>
                </a:r>
                <a:r>
                  <a:rPr lang="ru-RU" sz="1400" dirty="0">
                    <a:solidFill>
                      <a:schemeClr val="tx1"/>
                    </a:solidFill>
                  </a:rPr>
                  <a:t> – удельная площадь поверхности микропор, м</a:t>
                </a:r>
                <a:r>
                  <a:rPr lang="ru-RU" sz="1400" baseline="30000" dirty="0">
                    <a:solidFill>
                      <a:schemeClr val="tx1"/>
                    </a:solidFill>
                  </a:rPr>
                  <a:t>2</a:t>
                </a:r>
                <a:r>
                  <a:rPr lang="ru-RU" sz="1400" dirty="0">
                    <a:solidFill>
                      <a:schemeClr val="tx1"/>
                    </a:solidFill>
                  </a:rPr>
                  <a:t>/г</a:t>
                </a:r>
                <a:endParaRPr lang="ru-RU" sz="1400" i="1" dirty="0">
                  <a:solidFill>
                    <a:schemeClr val="tx1"/>
                  </a:solidFill>
                </a:endParaRPr>
              </a:p>
              <a:p>
                <a:pPr algn="l">
                  <a:spcBef>
                    <a:spcPts val="0"/>
                  </a:spcBef>
                </a:pPr>
                <a:r>
                  <a:rPr lang="en-US" sz="1400" dirty="0">
                    <a:solidFill>
                      <a:schemeClr val="tx1"/>
                    </a:solidFill>
                  </a:rPr>
                  <a:t>S</a:t>
                </a:r>
                <a:r>
                  <a:rPr lang="en-US" sz="1400" baseline="-25000" dirty="0">
                    <a:solidFill>
                      <a:schemeClr val="tx1"/>
                    </a:solidFill>
                  </a:rPr>
                  <a:t>ext</a:t>
                </a:r>
                <a:r>
                  <a:rPr lang="ru-RU" sz="1400" dirty="0">
                    <a:solidFill>
                      <a:schemeClr val="tx1"/>
                    </a:solidFill>
                  </a:rPr>
                  <a:t> - удельная площадь внешней поверхности гранул, м</a:t>
                </a:r>
                <a:r>
                  <a:rPr lang="ru-RU" sz="1400" baseline="30000" dirty="0">
                    <a:solidFill>
                      <a:schemeClr val="tx1"/>
                    </a:solidFill>
                  </a:rPr>
                  <a:t>2</a:t>
                </a:r>
                <a:r>
                  <a:rPr lang="ru-RU" sz="1400" dirty="0">
                    <a:solidFill>
                      <a:schemeClr val="tx1"/>
                    </a:solidFill>
                  </a:rPr>
                  <a:t>/г</a:t>
                </a:r>
                <a:endParaRPr lang="ru-RU" sz="1400" i="1" dirty="0">
                  <a:solidFill>
                    <a:schemeClr val="tx1"/>
                  </a:solidFill>
                </a:endParaRPr>
              </a:p>
              <a:p>
                <a:pPr algn="l">
                  <a:spcBef>
                    <a:spcPts val="0"/>
                  </a:spcBef>
                </a:pPr>
                <a:r>
                  <a:rPr lang="en-US" sz="1400" dirty="0">
                    <a:solidFill>
                      <a:schemeClr val="tx1"/>
                    </a:solidFill>
                  </a:rPr>
                  <a:t>S</a:t>
                </a:r>
                <a:r>
                  <a:rPr lang="en-US" sz="1400" baseline="-25000" dirty="0">
                    <a:solidFill>
                      <a:schemeClr val="tx1"/>
                    </a:solidFill>
                  </a:rPr>
                  <a:t>V</a:t>
                </a:r>
                <a:r>
                  <a:rPr lang="ru-RU" sz="1400" baseline="-25000" dirty="0">
                    <a:solidFill>
                      <a:schemeClr val="tx1"/>
                    </a:solidFill>
                  </a:rPr>
                  <a:t>-</a:t>
                </a:r>
                <a:r>
                  <a:rPr lang="en-US" sz="1400" baseline="-25000" dirty="0">
                    <a:solidFill>
                      <a:schemeClr val="tx1"/>
                    </a:solidFill>
                  </a:rPr>
                  <a:t>t</a:t>
                </a:r>
                <a:r>
                  <a:rPr lang="ru-RU" sz="1400" dirty="0">
                    <a:solidFill>
                      <a:schemeClr val="tx1"/>
                    </a:solidFill>
                  </a:rPr>
                  <a:t> - удельная поверхность с учетом толщины адсорбционной пленки, м</a:t>
                </a:r>
                <a:r>
                  <a:rPr lang="ru-RU" sz="1400" baseline="30000" dirty="0">
                    <a:solidFill>
                      <a:schemeClr val="tx1"/>
                    </a:solidFill>
                  </a:rPr>
                  <a:t>2</a:t>
                </a:r>
                <a:r>
                  <a:rPr lang="ru-RU" sz="1400" dirty="0">
                    <a:solidFill>
                      <a:schemeClr val="tx1"/>
                    </a:solidFill>
                  </a:rPr>
                  <a:t>/г</a:t>
                </a:r>
                <a:endParaRPr lang="ru-RU" sz="1400" i="1" dirty="0">
                  <a:solidFill>
                    <a:schemeClr val="tx1"/>
                  </a:solidFill>
                </a:endParaRPr>
              </a:p>
              <a:p>
                <a:pPr algn="l">
                  <a:spcBef>
                    <a:spcPts val="0"/>
                  </a:spcBef>
                </a:pPr>
                <a:r>
                  <a:rPr lang="en-US" sz="1400" dirty="0">
                    <a:solidFill>
                      <a:schemeClr val="tx1"/>
                    </a:solidFill>
                  </a:rPr>
                  <a:t>V</a:t>
                </a:r>
                <a:r>
                  <a:rPr lang="ru-RU" sz="1400" baseline="-25000" dirty="0">
                    <a:solidFill>
                      <a:schemeClr val="tx1"/>
                    </a:solidFill>
                  </a:rPr>
                  <a:t>пор</a:t>
                </a:r>
                <a:r>
                  <a:rPr lang="ru-RU" sz="1400" dirty="0">
                    <a:solidFill>
                      <a:schemeClr val="tx1"/>
                    </a:solidFill>
                  </a:rPr>
                  <a:t> – полный объем пор, см</a:t>
                </a:r>
                <a:r>
                  <a:rPr lang="ru-RU" sz="1400" baseline="30000" dirty="0">
                    <a:solidFill>
                      <a:schemeClr val="tx1"/>
                    </a:solidFill>
                  </a:rPr>
                  <a:t>3</a:t>
                </a:r>
                <a:r>
                  <a:rPr lang="ru-RU" sz="1400" dirty="0">
                    <a:solidFill>
                      <a:schemeClr val="tx1"/>
                    </a:solidFill>
                  </a:rPr>
                  <a:t>/г</a:t>
                </a:r>
                <a:endParaRPr lang="ru-RU" sz="1400" i="1" dirty="0">
                  <a:solidFill>
                    <a:schemeClr val="tx1"/>
                  </a:solidFill>
                </a:endParaRPr>
              </a:p>
              <a:p>
                <a:pPr algn="l">
                  <a:spcBef>
                    <a:spcPts val="0"/>
                  </a:spcBef>
                </a:pP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ru-RU" sz="14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barPr>
                      <m:e>
                        <m:r>
                          <a:rPr lang="en-US" sz="14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𝑟</m:t>
                        </m:r>
                      </m:e>
                    </m:bar>
                  </m:oMath>
                </a14:m>
                <a:r>
                  <a:rPr lang="ru-RU" sz="1400" baseline="-25000" dirty="0">
                    <a:solidFill>
                      <a:schemeClr val="tx1"/>
                    </a:solidFill>
                  </a:rPr>
                  <a:t>пор</a:t>
                </a:r>
                <a:r>
                  <a:rPr lang="ru-RU" sz="1400" dirty="0">
                    <a:solidFill>
                      <a:schemeClr val="tx1"/>
                    </a:solidFill>
                  </a:rPr>
                  <a:t> – средний радиус пор,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14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14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А</m:t>
                        </m:r>
                      </m:e>
                      <m:sup>
                        <m:r>
                          <a:rPr lang="ru-RU" sz="14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°</m:t>
                        </m:r>
                      </m:sup>
                    </m:sSup>
                  </m:oMath>
                </a14:m>
                <a:endParaRPr lang="ru-RU" sz="1400" i="1" dirty="0">
                  <a:solidFill>
                    <a:schemeClr val="tx1"/>
                  </a:solidFill>
                </a:endParaRPr>
              </a:p>
              <a:p>
                <a:pPr algn="l">
                  <a:spcBef>
                    <a:spcPts val="0"/>
                  </a:spcBef>
                </a:pPr>
                <a:r>
                  <a:rPr lang="ru-RU" sz="1400" dirty="0">
                    <a:solidFill>
                      <a:schemeClr val="tx1"/>
                    </a:solidFill>
                  </a:rPr>
                  <a:t>Е – энергия адсорбции, кДж/моль</a:t>
                </a:r>
              </a:p>
              <a:p>
                <a:pPr algn="just"/>
                <a:endParaRPr lang="ru-RU" dirty="0" smtClean="0"/>
              </a:p>
              <a:p>
                <a:pPr algn="just"/>
                <a:endParaRPr lang="ru-RU" dirty="0"/>
              </a:p>
              <a:p>
                <a:pPr algn="just"/>
                <a:endParaRPr lang="ru-RU" dirty="0" smtClean="0"/>
              </a:p>
              <a:p>
                <a:pPr algn="just"/>
                <a:endParaRPr lang="ru-RU" dirty="0"/>
              </a:p>
              <a:p>
                <a:pPr algn="just"/>
                <a:endParaRPr lang="ru-RU" dirty="0" smtClean="0"/>
              </a:p>
              <a:p>
                <a:pPr algn="just"/>
                <a:endParaRPr lang="ru-RU" dirty="0"/>
              </a:p>
              <a:p>
                <a:pPr algn="just"/>
                <a:endParaRPr lang="ru-RU" dirty="0" smtClean="0"/>
              </a:p>
              <a:p>
                <a:pPr algn="just"/>
                <a:endParaRPr lang="ru-RU" dirty="0"/>
              </a:p>
              <a:p>
                <a:pPr algn="just"/>
                <a:endParaRPr lang="ru-RU" dirty="0" smtClean="0"/>
              </a:p>
              <a:p>
                <a:pPr algn="just"/>
                <a:endParaRPr lang="ru-RU" dirty="0"/>
              </a:p>
              <a:p>
                <a:pPr algn="just"/>
                <a:endParaRPr lang="ru-RU" dirty="0" smtClean="0"/>
              </a:p>
              <a:p>
                <a:pPr algn="just"/>
                <a:endParaRPr lang="ru-RU" dirty="0"/>
              </a:p>
            </p:txBody>
          </p:sp>
        </mc:Choice>
        <mc:Fallback xmlns="">
          <p:sp>
            <p:nvSpPr>
              <p:cNvPr id="3" name="Подзаголовок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539552" y="2204864"/>
                <a:ext cx="7992888" cy="3744416"/>
              </a:xfrm>
              <a:blipFill rotWithShape="1">
                <a:blip r:embed="rId3" cstate="print"/>
                <a:stretch>
                  <a:fillRect l="-229" b="-14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Таблица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61953166"/>
                  </p:ext>
                </p:extLst>
              </p:nvPr>
            </p:nvGraphicFramePr>
            <p:xfrm>
              <a:off x="827584" y="2276872"/>
              <a:ext cx="8064896" cy="1962298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648072"/>
                    <a:gridCol w="576064"/>
                    <a:gridCol w="738360"/>
                    <a:gridCol w="526221"/>
                    <a:gridCol w="526221"/>
                    <a:gridCol w="526221"/>
                    <a:gridCol w="503227"/>
                    <a:gridCol w="504996"/>
                    <a:gridCol w="504996"/>
                    <a:gridCol w="504996"/>
                    <a:gridCol w="504996"/>
                    <a:gridCol w="503227"/>
                    <a:gridCol w="493498"/>
                    <a:gridCol w="503227"/>
                    <a:gridCol w="500574"/>
                  </a:tblGrid>
                  <a:tr h="394106">
                    <a:tc rowSpan="2"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метод</a:t>
                          </a:r>
                          <a:endParaRPr lang="ru-RU" sz="1000" dirty="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образец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 rowSpan="2"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effectLst/>
                            </a:rPr>
                            <a:t>S</a:t>
                          </a:r>
                          <a:r>
                            <a:rPr lang="ru-RU" sz="1200" baseline="-25000" dirty="0">
                              <a:effectLst/>
                            </a:rPr>
                            <a:t>БЭТ</a:t>
                          </a:r>
                          <a:r>
                            <a:rPr lang="ru-RU" sz="1200" dirty="0">
                              <a:effectLst/>
                            </a:rPr>
                            <a:t>,</a:t>
                          </a:r>
                          <a:endParaRPr lang="ru-RU" sz="1000" dirty="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м</a:t>
                          </a:r>
                          <a:r>
                            <a:rPr lang="ru-RU" sz="1200" baseline="30000" dirty="0">
                              <a:effectLst/>
                            </a:rPr>
                            <a:t>2</a:t>
                          </a:r>
                          <a:r>
                            <a:rPr lang="ru-RU" sz="1200" dirty="0">
                              <a:effectLst/>
                            </a:rPr>
                            <a:t>/г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 gridSpan="5"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effectLst/>
                            </a:rPr>
                            <a:t>t</a:t>
                          </a:r>
                          <a:r>
                            <a:rPr lang="ru-RU" sz="1200" dirty="0">
                              <a:effectLst/>
                            </a:rPr>
                            <a:t>-метод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effectLst/>
                            </a:rPr>
                            <a:t>DR</a:t>
                          </a:r>
                          <a:r>
                            <a:rPr lang="ru-RU" sz="1200" dirty="0">
                              <a:effectLst/>
                            </a:rPr>
                            <a:t>-метод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effectLst/>
                            </a:rPr>
                            <a:t>DA-</a:t>
                          </a:r>
                          <a:r>
                            <a:rPr lang="ru-RU" sz="1200" dirty="0">
                              <a:effectLst/>
                            </a:rPr>
                            <a:t>метод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V</a:t>
                          </a:r>
                          <a:r>
                            <a:rPr lang="ru-RU" sz="1200" baseline="-25000">
                              <a:effectLst/>
                            </a:rPr>
                            <a:t>пор</a:t>
                          </a:r>
                          <a:r>
                            <a:rPr lang="ru-RU" sz="1200">
                              <a:effectLst/>
                            </a:rPr>
                            <a:t>,</a:t>
                          </a:r>
                          <a:endParaRPr lang="ru-RU" sz="100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см</a:t>
                          </a:r>
                          <a:r>
                            <a:rPr lang="ru-RU" sz="1200" baseline="30000">
                              <a:effectLst/>
                            </a:rPr>
                            <a:t>3</a:t>
                          </a:r>
                          <a:r>
                            <a:rPr lang="ru-RU" sz="1200">
                              <a:effectLst/>
                            </a:rPr>
                            <a:t>/г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 rowSpan="2"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bar>
                                <m:barPr>
                                  <m:pos m:val="top"/>
                                  <m:ctrlPr>
                                    <a:rPr lang="ru-RU" sz="1200" i="1">
                                      <a:effectLst/>
                                      <a:latin typeface="Cambria Math"/>
                                    </a:rPr>
                                  </m:ctrlPr>
                                </m:barPr>
                                <m:e>
                                  <m:r>
                                    <a:rPr lang="en-US" sz="1200">
                                      <a:effectLst/>
                                      <a:latin typeface="Cambria Math"/>
                                    </a:rPr>
                                    <m:t>𝑟</m:t>
                                  </m:r>
                                </m:e>
                              </m:bar>
                            </m:oMath>
                          </a14:m>
                          <a:r>
                            <a:rPr lang="ru-RU" sz="1200" baseline="-25000">
                              <a:effectLst/>
                            </a:rPr>
                            <a:t>пор</a:t>
                          </a:r>
                          <a:r>
                            <a:rPr lang="ru-RU" sz="1200">
                              <a:effectLst/>
                            </a:rPr>
                            <a:t>,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ru-RU" sz="1200" i="1">
                                      <a:effectLst/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ru-RU" sz="1200">
                                      <a:effectLst/>
                                      <a:latin typeface="Cambria Math"/>
                                    </a:rPr>
                                    <m:t>А</m:t>
                                  </m:r>
                                </m:e>
                                <m:sup>
                                  <m:r>
                                    <a:rPr lang="ru-RU" sz="1200">
                                      <a:effectLst/>
                                      <a:latin typeface="Cambria Math"/>
                                    </a:rPr>
                                    <m:t>°</m:t>
                                  </m:r>
                                </m:sup>
                              </m:sSup>
                            </m:oMath>
                          </a14:m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</a:tr>
                  <a:tr h="541998">
                    <a:tc v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effectLst/>
                            </a:rPr>
                            <a:t>V</a:t>
                          </a:r>
                          <a:r>
                            <a:rPr lang="ru-RU" sz="1200" baseline="-25000" dirty="0">
                              <a:effectLst/>
                            </a:rPr>
                            <a:t>ми</a:t>
                          </a:r>
                          <a:r>
                            <a:rPr lang="ru-RU" sz="1200" dirty="0">
                              <a:effectLst/>
                            </a:rPr>
                            <a:t>,</a:t>
                          </a:r>
                          <a:endParaRPr lang="ru-RU" sz="1000" dirty="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см</a:t>
                          </a:r>
                          <a:r>
                            <a:rPr lang="ru-RU" sz="1200" baseline="30000" dirty="0">
                              <a:effectLst/>
                            </a:rPr>
                            <a:t>3</a:t>
                          </a:r>
                          <a:r>
                            <a:rPr lang="ru-RU" sz="1200" dirty="0">
                              <a:effectLst/>
                            </a:rPr>
                            <a:t>/г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effectLst/>
                            </a:rPr>
                            <a:t>S</a:t>
                          </a:r>
                          <a:r>
                            <a:rPr lang="ru-RU" sz="1200" baseline="-25000" dirty="0">
                              <a:effectLst/>
                            </a:rPr>
                            <a:t>ми</a:t>
                          </a:r>
                          <a:r>
                            <a:rPr lang="ru-RU" sz="1200" dirty="0">
                              <a:effectLst/>
                            </a:rPr>
                            <a:t>,</a:t>
                          </a:r>
                          <a:endParaRPr lang="ru-RU" sz="1000" dirty="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м</a:t>
                          </a:r>
                          <a:r>
                            <a:rPr lang="ru-RU" sz="1200" baseline="30000" dirty="0">
                              <a:effectLst/>
                            </a:rPr>
                            <a:t>2</a:t>
                          </a:r>
                          <a:r>
                            <a:rPr lang="ru-RU" sz="1200" dirty="0">
                              <a:effectLst/>
                            </a:rPr>
                            <a:t>/г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S</a:t>
                          </a:r>
                          <a:r>
                            <a:rPr lang="en-US" sz="1200" baseline="-25000">
                              <a:effectLst/>
                            </a:rPr>
                            <a:t>ext</a:t>
                          </a:r>
                          <a:r>
                            <a:rPr lang="ru-RU" sz="1200">
                              <a:effectLst/>
                            </a:rPr>
                            <a:t>,</a:t>
                          </a:r>
                          <a:endParaRPr lang="ru-RU" sz="100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м</a:t>
                          </a:r>
                          <a:r>
                            <a:rPr lang="ru-RU" sz="1200" baseline="30000">
                              <a:effectLst/>
                            </a:rPr>
                            <a:t>2</a:t>
                          </a:r>
                          <a:r>
                            <a:rPr lang="ru-RU" sz="1200">
                              <a:effectLst/>
                            </a:rPr>
                            <a:t>/г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S</a:t>
                          </a:r>
                          <a:r>
                            <a:rPr lang="en-US" sz="1200" baseline="-25000">
                              <a:effectLst/>
                            </a:rPr>
                            <a:t>V-t</a:t>
                          </a:r>
                          <a:r>
                            <a:rPr lang="ru-RU" sz="1200">
                              <a:effectLst/>
                            </a:rPr>
                            <a:t>,</a:t>
                          </a:r>
                          <a:endParaRPr lang="ru-RU" sz="100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м</a:t>
                          </a:r>
                          <a:r>
                            <a:rPr lang="ru-RU" sz="1200" baseline="30000">
                              <a:effectLst/>
                            </a:rPr>
                            <a:t>2</a:t>
                          </a:r>
                          <a:r>
                            <a:rPr lang="ru-RU" sz="1200">
                              <a:effectLst/>
                            </a:rPr>
                            <a:t>/г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V</a:t>
                          </a:r>
                          <a:r>
                            <a:rPr lang="ru-RU" sz="1200" baseline="-25000">
                              <a:effectLst/>
                            </a:rPr>
                            <a:t>пор</a:t>
                          </a:r>
                          <a:r>
                            <a:rPr lang="ru-RU" sz="1200">
                              <a:effectLst/>
                            </a:rPr>
                            <a:t>,</a:t>
                          </a:r>
                          <a:endParaRPr lang="ru-RU" sz="100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см</a:t>
                          </a:r>
                          <a:r>
                            <a:rPr lang="ru-RU" sz="1200" baseline="30000">
                              <a:effectLst/>
                            </a:rPr>
                            <a:t>3</a:t>
                          </a:r>
                          <a:r>
                            <a:rPr lang="ru-RU" sz="1200">
                              <a:effectLst/>
                            </a:rPr>
                            <a:t>/г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bar>
                                <m:barPr>
                                  <m:pos m:val="top"/>
                                  <m:ctrlPr>
                                    <a:rPr lang="ru-RU" sz="1200" i="1">
                                      <a:effectLst/>
                                      <a:latin typeface="Cambria Math"/>
                                    </a:rPr>
                                  </m:ctrlPr>
                                </m:barPr>
                                <m:e>
                                  <m:r>
                                    <a:rPr lang="en-US" sz="1200">
                                      <a:effectLst/>
                                      <a:latin typeface="Cambria Math"/>
                                    </a:rPr>
                                    <m:t>𝑟</m:t>
                                  </m:r>
                                </m:e>
                              </m:bar>
                            </m:oMath>
                          </a14:m>
                          <a:r>
                            <a:rPr lang="ru-RU" sz="1200" baseline="-25000" dirty="0">
                              <a:effectLst/>
                            </a:rPr>
                            <a:t>пор</a:t>
                          </a:r>
                          <a:r>
                            <a:rPr lang="ru-RU" sz="1200" dirty="0">
                              <a:effectLst/>
                            </a:rPr>
                            <a:t>,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ru-RU" sz="1200" i="1">
                                      <a:effectLst/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ru-RU" sz="1200">
                                      <a:effectLst/>
                                      <a:latin typeface="Cambria Math"/>
                                    </a:rPr>
                                    <m:t>А</m:t>
                                  </m:r>
                                </m:e>
                                <m:sup>
                                  <m:r>
                                    <a:rPr lang="ru-RU" sz="1200">
                                      <a:effectLst/>
                                      <a:latin typeface="Cambria Math"/>
                                    </a:rPr>
                                    <m:t>°</m:t>
                                  </m:r>
                                </m:sup>
                              </m:sSup>
                            </m:oMath>
                          </a14:m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Е, кДж/</a:t>
                          </a:r>
                          <a:endParaRPr lang="ru-RU" sz="100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моль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V</a:t>
                          </a:r>
                          <a:r>
                            <a:rPr lang="ru-RU" sz="1200" baseline="-25000">
                              <a:effectLst/>
                            </a:rPr>
                            <a:t>ми</a:t>
                          </a:r>
                          <a:r>
                            <a:rPr lang="ru-RU" sz="1200">
                              <a:effectLst/>
                            </a:rPr>
                            <a:t>,</a:t>
                          </a:r>
                          <a:endParaRPr lang="ru-RU" sz="100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см</a:t>
                          </a:r>
                          <a:r>
                            <a:rPr lang="ru-RU" sz="1200" baseline="30000">
                              <a:effectLst/>
                            </a:rPr>
                            <a:t>3</a:t>
                          </a:r>
                          <a:r>
                            <a:rPr lang="ru-RU" sz="1200">
                              <a:effectLst/>
                            </a:rPr>
                            <a:t>/г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Е, кДж/</a:t>
                          </a:r>
                          <a:endParaRPr lang="ru-RU" sz="100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моль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V</a:t>
                          </a:r>
                          <a:r>
                            <a:rPr lang="ru-RU" sz="1200" baseline="-25000">
                              <a:effectLst/>
                            </a:rPr>
                            <a:t>ми</a:t>
                          </a:r>
                          <a:r>
                            <a:rPr lang="ru-RU" sz="1200">
                              <a:effectLst/>
                            </a:rPr>
                            <a:t>,</a:t>
                          </a:r>
                          <a:endParaRPr lang="ru-RU" sz="100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см</a:t>
                          </a:r>
                          <a:r>
                            <a:rPr lang="ru-RU" sz="1200" baseline="30000">
                              <a:effectLst/>
                            </a:rPr>
                            <a:t>3</a:t>
                          </a:r>
                          <a:r>
                            <a:rPr lang="ru-RU" sz="1200">
                              <a:effectLst/>
                            </a:rPr>
                            <a:t>/г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bar>
                                <m:barPr>
                                  <m:pos m:val="top"/>
                                  <m:ctrlPr>
                                    <a:rPr lang="ru-RU" sz="1200" i="1">
                                      <a:effectLst/>
                                      <a:latin typeface="Cambria Math"/>
                                    </a:rPr>
                                  </m:ctrlPr>
                                </m:barPr>
                                <m:e>
                                  <m:r>
                                    <a:rPr lang="en-US" sz="1200">
                                      <a:effectLst/>
                                      <a:latin typeface="Cambria Math"/>
                                    </a:rPr>
                                    <m:t>𝑟</m:t>
                                  </m:r>
                                </m:e>
                              </m:bar>
                            </m:oMath>
                          </a14:m>
                          <a:r>
                            <a:rPr lang="ru-RU" sz="1200" baseline="-25000" dirty="0">
                              <a:effectLst/>
                            </a:rPr>
                            <a:t>пор</a:t>
                          </a:r>
                          <a:r>
                            <a:rPr lang="ru-RU" sz="1200" dirty="0">
                              <a:effectLst/>
                            </a:rPr>
                            <a:t>,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ru-RU" sz="1200" i="1">
                                      <a:effectLst/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ru-RU" sz="1200">
                                      <a:effectLst/>
                                      <a:latin typeface="Cambria Math"/>
                                    </a:rPr>
                                    <m:t>А</m:t>
                                  </m:r>
                                </m:e>
                                <m:sup>
                                  <m:r>
                                    <a:rPr lang="ru-RU" sz="1200">
                                      <a:effectLst/>
                                      <a:latin typeface="Cambria Math"/>
                                    </a:rPr>
                                    <m:t>°</m:t>
                                  </m:r>
                                </m:sup>
                              </m:sSup>
                            </m:oMath>
                          </a14:m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 v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</a:tr>
                  <a:tr h="288032"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П-709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264,412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0,082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58,789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205,622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123,538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0,129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63,714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2,041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0,336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0,627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0,365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15,25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0,501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37,880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</a:tr>
                  <a:tr h="216024"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Цеолит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40,029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0,013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2,700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37,360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19,497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0,018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64,977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2,001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0,058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0,556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0,062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15,85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0,084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41,870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</a:tr>
                  <a:tr h="403025"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П-709: </a:t>
                          </a:r>
                          <a:endParaRPr lang="ru-RU" sz="1000" dirty="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Цеолит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183,166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0,072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84,734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98,432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147,805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0,123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60,175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2,161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0,197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0,741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0,215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14,45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0,245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26,756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Таблица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761953166"/>
                  </p:ext>
                </p:extLst>
              </p:nvPr>
            </p:nvGraphicFramePr>
            <p:xfrm>
              <a:off x="827584" y="2276872"/>
              <a:ext cx="8064896" cy="1962298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648072"/>
                    <a:gridCol w="576064"/>
                    <a:gridCol w="738360"/>
                    <a:gridCol w="526221"/>
                    <a:gridCol w="526221"/>
                    <a:gridCol w="526221"/>
                    <a:gridCol w="503227"/>
                    <a:gridCol w="504996"/>
                    <a:gridCol w="504996"/>
                    <a:gridCol w="504996"/>
                    <a:gridCol w="504996"/>
                    <a:gridCol w="503227"/>
                    <a:gridCol w="493498"/>
                    <a:gridCol w="503227"/>
                    <a:gridCol w="500574"/>
                  </a:tblGrid>
                  <a:tr h="394106">
                    <a:tc rowSpan="2"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метод</a:t>
                          </a:r>
                          <a:endParaRPr lang="ru-RU" sz="1000" dirty="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образец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 rowSpan="2"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effectLst/>
                            </a:rPr>
                            <a:t>S</a:t>
                          </a:r>
                          <a:r>
                            <a:rPr lang="ru-RU" sz="1200" baseline="-25000" dirty="0">
                              <a:effectLst/>
                            </a:rPr>
                            <a:t>БЭТ</a:t>
                          </a:r>
                          <a:r>
                            <a:rPr lang="ru-RU" sz="1200" dirty="0">
                              <a:effectLst/>
                            </a:rPr>
                            <a:t>,</a:t>
                          </a:r>
                          <a:endParaRPr lang="ru-RU" sz="1000" dirty="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м</a:t>
                          </a:r>
                          <a:r>
                            <a:rPr lang="ru-RU" sz="1200" baseline="30000" dirty="0">
                              <a:effectLst/>
                            </a:rPr>
                            <a:t>2</a:t>
                          </a:r>
                          <a:r>
                            <a:rPr lang="ru-RU" sz="1200" dirty="0">
                              <a:effectLst/>
                            </a:rPr>
                            <a:t>/г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 gridSpan="5"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effectLst/>
                            </a:rPr>
                            <a:t>t</a:t>
                          </a:r>
                          <a:r>
                            <a:rPr lang="ru-RU" sz="1200" dirty="0">
                              <a:effectLst/>
                            </a:rPr>
                            <a:t>-метод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effectLst/>
                            </a:rPr>
                            <a:t>DR</a:t>
                          </a:r>
                          <a:r>
                            <a:rPr lang="ru-RU" sz="1200" dirty="0">
                              <a:effectLst/>
                            </a:rPr>
                            <a:t>-метод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effectLst/>
                            </a:rPr>
                            <a:t>DA-</a:t>
                          </a:r>
                          <a:r>
                            <a:rPr lang="ru-RU" sz="1200" dirty="0">
                              <a:effectLst/>
                            </a:rPr>
                            <a:t>метод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V</a:t>
                          </a:r>
                          <a:r>
                            <a:rPr lang="ru-RU" sz="1200" baseline="-25000">
                              <a:effectLst/>
                            </a:rPr>
                            <a:t>пор</a:t>
                          </a:r>
                          <a:r>
                            <a:rPr lang="ru-RU" sz="1200">
                              <a:effectLst/>
                            </a:rPr>
                            <a:t>,</a:t>
                          </a:r>
                          <a:endParaRPr lang="ru-RU" sz="100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см</a:t>
                          </a:r>
                          <a:r>
                            <a:rPr lang="ru-RU" sz="1200" baseline="30000">
                              <a:effectLst/>
                            </a:rPr>
                            <a:t>3</a:t>
                          </a:r>
                          <a:r>
                            <a:rPr lang="ru-RU" sz="1200">
                              <a:effectLst/>
                            </a:rPr>
                            <a:t>/г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 rowSpan="2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0" marR="0" marT="0" marB="0">
                        <a:blipFill rotWithShape="1">
                          <a:blip r:embed="rId4"/>
                          <a:stretch>
                            <a:fillRect l="-1514634" t="-649" b="-115584"/>
                          </a:stretch>
                        </a:blipFill>
                      </a:tcPr>
                    </a:tc>
                  </a:tr>
                  <a:tr h="541998">
                    <a:tc v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effectLst/>
                            </a:rPr>
                            <a:t>V</a:t>
                          </a:r>
                          <a:r>
                            <a:rPr lang="ru-RU" sz="1200" baseline="-25000" dirty="0">
                              <a:effectLst/>
                            </a:rPr>
                            <a:t>ми</a:t>
                          </a:r>
                          <a:r>
                            <a:rPr lang="ru-RU" sz="1200" dirty="0">
                              <a:effectLst/>
                            </a:rPr>
                            <a:t>,</a:t>
                          </a:r>
                          <a:endParaRPr lang="ru-RU" sz="1000" dirty="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см</a:t>
                          </a:r>
                          <a:r>
                            <a:rPr lang="ru-RU" sz="1200" baseline="30000" dirty="0">
                              <a:effectLst/>
                            </a:rPr>
                            <a:t>3</a:t>
                          </a:r>
                          <a:r>
                            <a:rPr lang="ru-RU" sz="1200" dirty="0">
                              <a:effectLst/>
                            </a:rPr>
                            <a:t>/г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effectLst/>
                            </a:rPr>
                            <a:t>S</a:t>
                          </a:r>
                          <a:r>
                            <a:rPr lang="ru-RU" sz="1200" baseline="-25000" dirty="0">
                              <a:effectLst/>
                            </a:rPr>
                            <a:t>ми</a:t>
                          </a:r>
                          <a:r>
                            <a:rPr lang="ru-RU" sz="1200" dirty="0">
                              <a:effectLst/>
                            </a:rPr>
                            <a:t>,</a:t>
                          </a:r>
                          <a:endParaRPr lang="ru-RU" sz="1000" dirty="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м</a:t>
                          </a:r>
                          <a:r>
                            <a:rPr lang="ru-RU" sz="1200" baseline="30000" dirty="0">
                              <a:effectLst/>
                            </a:rPr>
                            <a:t>2</a:t>
                          </a:r>
                          <a:r>
                            <a:rPr lang="ru-RU" sz="1200" dirty="0">
                              <a:effectLst/>
                            </a:rPr>
                            <a:t>/г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S</a:t>
                          </a:r>
                          <a:r>
                            <a:rPr lang="en-US" sz="1200" baseline="-25000">
                              <a:effectLst/>
                            </a:rPr>
                            <a:t>ext</a:t>
                          </a:r>
                          <a:r>
                            <a:rPr lang="ru-RU" sz="1200">
                              <a:effectLst/>
                            </a:rPr>
                            <a:t>,</a:t>
                          </a:r>
                          <a:endParaRPr lang="ru-RU" sz="100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м</a:t>
                          </a:r>
                          <a:r>
                            <a:rPr lang="ru-RU" sz="1200" baseline="30000">
                              <a:effectLst/>
                            </a:rPr>
                            <a:t>2</a:t>
                          </a:r>
                          <a:r>
                            <a:rPr lang="ru-RU" sz="1200">
                              <a:effectLst/>
                            </a:rPr>
                            <a:t>/г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S</a:t>
                          </a:r>
                          <a:r>
                            <a:rPr lang="en-US" sz="1200" baseline="-25000">
                              <a:effectLst/>
                            </a:rPr>
                            <a:t>V-t</a:t>
                          </a:r>
                          <a:r>
                            <a:rPr lang="ru-RU" sz="1200">
                              <a:effectLst/>
                            </a:rPr>
                            <a:t>,</a:t>
                          </a:r>
                          <a:endParaRPr lang="ru-RU" sz="100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м</a:t>
                          </a:r>
                          <a:r>
                            <a:rPr lang="ru-RU" sz="1200" baseline="30000">
                              <a:effectLst/>
                            </a:rPr>
                            <a:t>2</a:t>
                          </a:r>
                          <a:r>
                            <a:rPr lang="ru-RU" sz="1200">
                              <a:effectLst/>
                            </a:rPr>
                            <a:t>/г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V</a:t>
                          </a:r>
                          <a:r>
                            <a:rPr lang="ru-RU" sz="1200" baseline="-25000">
                              <a:effectLst/>
                            </a:rPr>
                            <a:t>пор</a:t>
                          </a:r>
                          <a:r>
                            <a:rPr lang="ru-RU" sz="1200">
                              <a:effectLst/>
                            </a:rPr>
                            <a:t>,</a:t>
                          </a:r>
                          <a:endParaRPr lang="ru-RU" sz="100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см</a:t>
                          </a:r>
                          <a:r>
                            <a:rPr lang="ru-RU" sz="1200" baseline="30000">
                              <a:effectLst/>
                            </a:rPr>
                            <a:t>3</a:t>
                          </a:r>
                          <a:r>
                            <a:rPr lang="ru-RU" sz="1200">
                              <a:effectLst/>
                            </a:rPr>
                            <a:t>/г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0" marR="0" marT="0" marB="0">
                        <a:blipFill rotWithShape="1">
                          <a:blip r:embed="rId4"/>
                          <a:stretch>
                            <a:fillRect l="-800000" t="-74157" r="-695181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Е, кДж/</a:t>
                          </a:r>
                          <a:endParaRPr lang="ru-RU" sz="100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моль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V</a:t>
                          </a:r>
                          <a:r>
                            <a:rPr lang="ru-RU" sz="1200" baseline="-25000">
                              <a:effectLst/>
                            </a:rPr>
                            <a:t>ми</a:t>
                          </a:r>
                          <a:r>
                            <a:rPr lang="ru-RU" sz="1200">
                              <a:effectLst/>
                            </a:rPr>
                            <a:t>,</a:t>
                          </a:r>
                          <a:endParaRPr lang="ru-RU" sz="100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см</a:t>
                          </a:r>
                          <a:r>
                            <a:rPr lang="ru-RU" sz="1200" baseline="30000">
                              <a:effectLst/>
                            </a:rPr>
                            <a:t>3</a:t>
                          </a:r>
                          <a:r>
                            <a:rPr lang="ru-RU" sz="1200">
                              <a:effectLst/>
                            </a:rPr>
                            <a:t>/г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Е, кДж/</a:t>
                          </a:r>
                          <a:endParaRPr lang="ru-RU" sz="100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моль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V</a:t>
                          </a:r>
                          <a:r>
                            <a:rPr lang="ru-RU" sz="1200" baseline="-25000">
                              <a:effectLst/>
                            </a:rPr>
                            <a:t>ми</a:t>
                          </a:r>
                          <a:r>
                            <a:rPr lang="ru-RU" sz="1200">
                              <a:effectLst/>
                            </a:rPr>
                            <a:t>,</a:t>
                          </a:r>
                          <a:endParaRPr lang="ru-RU" sz="100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см</a:t>
                          </a:r>
                          <a:r>
                            <a:rPr lang="ru-RU" sz="1200" baseline="30000">
                              <a:effectLst/>
                            </a:rPr>
                            <a:t>3</a:t>
                          </a:r>
                          <a:r>
                            <a:rPr lang="ru-RU" sz="1200">
                              <a:effectLst/>
                            </a:rPr>
                            <a:t>/г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0" marR="0" marT="0" marB="0">
                        <a:blipFill rotWithShape="1">
                          <a:blip r:embed="rId4"/>
                          <a:stretch>
                            <a:fillRect l="-1330864" t="-74157" r="-203704" b="-200000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</a:tr>
                  <a:tr h="288032"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П-709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264,412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0,082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58,789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205,622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123,538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0,129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63,714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2,041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0,336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0,627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0,365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15,25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0,501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37,880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</a:tr>
                  <a:tr h="245047"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Цеолит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40,029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0,013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2,700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37,360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19,497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0,018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64,977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2,001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0,058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0,556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0,062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15,85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0,084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41,870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</a:tr>
                  <a:tr h="457200"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П-709: </a:t>
                          </a:r>
                          <a:endParaRPr lang="ru-RU" sz="1000" dirty="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Цеолит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183,166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0,072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84,734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98,432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147,805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0,123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60,175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2,161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0,197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0,741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0,215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14,45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0,245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26,756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559693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/>
          </a:bodyPr>
          <a:lstStyle/>
          <a:p>
            <a:r>
              <a:rPr lang="ru-RU" sz="1800" b="1" dirty="0"/>
              <a:t>Таблица 2. Параметры образцов по сорбции паров воды</a:t>
            </a:r>
            <a:r>
              <a:rPr lang="ru-RU" sz="1800" b="1" dirty="0" smtClean="0"/>
              <a:t>.</a:t>
            </a:r>
            <a:endParaRPr lang="ru-RU" sz="18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8258911"/>
              </p:ext>
            </p:extLst>
          </p:nvPr>
        </p:nvGraphicFramePr>
        <p:xfrm>
          <a:off x="899592" y="980727"/>
          <a:ext cx="6696743" cy="26642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1966"/>
                <a:gridCol w="856212"/>
                <a:gridCol w="856212"/>
                <a:gridCol w="856212"/>
                <a:gridCol w="856212"/>
                <a:gridCol w="853212"/>
                <a:gridCol w="836717"/>
              </a:tblGrid>
              <a:tr h="383816">
                <a:tc rowSpan="2"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метод</a:t>
                      </a:r>
                      <a:endParaRPr lang="ru-RU" sz="1000" dirty="0">
                        <a:effectLst/>
                      </a:endParaRPr>
                    </a:p>
                    <a:p>
                      <a:pPr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образец</a:t>
                      </a:r>
                      <a:endParaRPr lang="ru-RU" sz="10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DR</a:t>
                      </a:r>
                      <a:r>
                        <a:rPr lang="ru-RU" sz="1200" dirty="0">
                          <a:effectLst/>
                        </a:rPr>
                        <a:t>-метод</a:t>
                      </a:r>
                      <a:endParaRPr lang="ru-RU" sz="10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DA-</a:t>
                      </a:r>
                      <a:r>
                        <a:rPr lang="ru-RU" sz="1200">
                          <a:effectLst/>
                        </a:rPr>
                        <a:t>метод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858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>
                    <a:blipFill rotWithShape="1">
                      <a:blip r:embed="rId2"/>
                      <a:stretch>
                        <a:fillRect l="-184906" t="-66667" r="-496226" b="-310145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Е, кДж/</a:t>
                      </a:r>
                      <a:endParaRPr lang="ru-RU" sz="1000" dirty="0">
                        <a:effectLst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моль</a:t>
                      </a:r>
                      <a:endParaRPr lang="ru-RU" sz="10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V</a:t>
                      </a:r>
                      <a:r>
                        <a:rPr lang="ru-RU" sz="1200" baseline="-25000" dirty="0">
                          <a:effectLst/>
                        </a:rPr>
                        <a:t>ми</a:t>
                      </a:r>
                      <a:r>
                        <a:rPr lang="ru-RU" sz="1200" dirty="0">
                          <a:effectLst/>
                        </a:rPr>
                        <a:t>,</a:t>
                      </a:r>
                      <a:endParaRPr lang="ru-RU" sz="1000" dirty="0">
                        <a:effectLst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см</a:t>
                      </a:r>
                      <a:r>
                        <a:rPr lang="ru-RU" sz="1200" baseline="30000" dirty="0">
                          <a:effectLst/>
                        </a:rPr>
                        <a:t>3</a:t>
                      </a:r>
                      <a:r>
                        <a:rPr lang="ru-RU" sz="1200" dirty="0">
                          <a:effectLst/>
                        </a:rPr>
                        <a:t>/г</a:t>
                      </a:r>
                      <a:endParaRPr lang="ru-RU" sz="10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Е, кДж/</a:t>
                      </a:r>
                      <a:endParaRPr lang="ru-RU" sz="1000" dirty="0">
                        <a:effectLst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моль</a:t>
                      </a:r>
                      <a:endParaRPr lang="ru-RU" sz="10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V</a:t>
                      </a:r>
                      <a:r>
                        <a:rPr lang="ru-RU" sz="1200" baseline="-25000" dirty="0">
                          <a:effectLst/>
                        </a:rPr>
                        <a:t>ми</a:t>
                      </a:r>
                      <a:r>
                        <a:rPr lang="ru-RU" sz="1200" dirty="0">
                          <a:effectLst/>
                        </a:rPr>
                        <a:t>,</a:t>
                      </a:r>
                      <a:endParaRPr lang="ru-RU" sz="1000" dirty="0">
                        <a:effectLst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см</a:t>
                      </a:r>
                      <a:r>
                        <a:rPr lang="ru-RU" sz="1200" baseline="30000" dirty="0">
                          <a:effectLst/>
                        </a:rPr>
                        <a:t>3</a:t>
                      </a:r>
                      <a:r>
                        <a:rPr lang="ru-RU" sz="1200" dirty="0">
                          <a:effectLst/>
                        </a:rPr>
                        <a:t>/г</a:t>
                      </a:r>
                      <a:endParaRPr lang="ru-RU" sz="10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>
                    <a:blipFill rotWithShape="1">
                      <a:blip r:embed="rId2"/>
                      <a:stretch>
                        <a:fillRect l="-702913" t="-66667" r="-971" b="-310145"/>
                      </a:stretch>
                    </a:blipFill>
                  </a:tcPr>
                </a:tc>
              </a:tr>
              <a:tr h="546670"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П-709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17,119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7,594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0,489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0,667</a:t>
                      </a:r>
                      <a:endParaRPr lang="ru-RU" sz="10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1,740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14,90</a:t>
                      </a:r>
                      <a:endParaRPr lang="ru-RU" sz="10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</a:tr>
              <a:tr h="546670"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Цеолит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61,799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2,104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0,268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0,568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2,432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15,80</a:t>
                      </a:r>
                      <a:endParaRPr lang="ru-RU" sz="10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</a:tr>
              <a:tr h="601311"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П-709: </a:t>
                      </a:r>
                      <a:endParaRPr lang="ru-RU" sz="1000">
                        <a:effectLst/>
                      </a:endParaRPr>
                    </a:p>
                    <a:p>
                      <a:pPr indent="0" algn="just"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Цеолит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16,313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7,969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0,010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1,667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0,626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11,00</a:t>
                      </a:r>
                      <a:endParaRPr lang="ru-RU" sz="10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2327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2000" dirty="0" smtClean="0"/>
              <a:t>Изотермы адсорбции о – ксилола из водных растворов на смешанном материале при различных температурах (</a:t>
            </a:r>
            <a:r>
              <a:rPr lang="ru-RU" sz="2000" baseline="30000" dirty="0" smtClean="0"/>
              <a:t>0</a:t>
            </a:r>
            <a:r>
              <a:rPr lang="ru-RU" sz="2000" dirty="0" smtClean="0"/>
              <a:t>С)</a:t>
            </a: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sz="1600" dirty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8" name="Рисунок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5" t="14583" r="15625" b="5556"/>
          <a:stretch>
            <a:fillRect/>
          </a:stretch>
        </p:blipFill>
        <p:spPr bwMode="auto">
          <a:xfrm>
            <a:off x="1691680" y="1340768"/>
            <a:ext cx="5400600" cy="30243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6731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2000" b="1" dirty="0"/>
              <a:t>Таблица </a:t>
            </a:r>
            <a:r>
              <a:rPr lang="ru-RU" sz="2000" b="1" dirty="0" smtClean="0"/>
              <a:t>3. </a:t>
            </a:r>
            <a:r>
              <a:rPr lang="ru-RU" sz="2000" b="1" dirty="0"/>
              <a:t>Коэффициенты достоверности аппроксимации изотерм адсорбции </a:t>
            </a:r>
            <a:r>
              <a:rPr lang="ru-RU" sz="2000" b="1" dirty="0" err="1"/>
              <a:t>о-ксилола</a:t>
            </a:r>
            <a:r>
              <a:rPr lang="ru-RU" sz="2000" b="1" dirty="0"/>
              <a:t> </a:t>
            </a:r>
            <a:r>
              <a:rPr lang="ru-RU" sz="2000" b="1" dirty="0" smtClean="0"/>
              <a:t>при различных температурах уравнениями</a:t>
            </a:r>
            <a:r>
              <a:rPr lang="ru-RU" sz="2000" b="1" dirty="0"/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endParaRPr lang="ru-RU" sz="1600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sz="1600" b="1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7898802"/>
              </p:ext>
            </p:extLst>
          </p:nvPr>
        </p:nvGraphicFramePr>
        <p:xfrm>
          <a:off x="755576" y="1052736"/>
          <a:ext cx="7776864" cy="15841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43798"/>
                <a:gridCol w="1943798"/>
                <a:gridCol w="1944634"/>
                <a:gridCol w="1944634"/>
              </a:tblGrid>
              <a:tr h="49056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effectLst/>
                        </a:rPr>
                        <a:t>Температура  </a:t>
                      </a:r>
                      <a:r>
                        <a:rPr lang="ru-RU" sz="1200" b="1" kern="1200" baseline="300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lang="ru-RU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</a:t>
                      </a:r>
                      <a:endParaRPr lang="ru-RU" sz="1200" i="1" dirty="0" smtClean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Уравнение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25</a:t>
                      </a:r>
                      <a:endParaRPr lang="ru-RU" sz="10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30</a:t>
                      </a:r>
                      <a:endParaRPr lang="ru-RU" sz="10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35</a:t>
                      </a:r>
                      <a:endParaRPr lang="ru-RU" sz="10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57700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Ленгмюр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533400" algn="ctr">
                        <a:lnSpc>
                          <a:spcPct val="125000"/>
                        </a:lnSpc>
                        <a:spcBef>
                          <a:spcPts val="26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0,0176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533400" algn="ctr">
                        <a:lnSpc>
                          <a:spcPct val="125000"/>
                        </a:lnSpc>
                        <a:spcBef>
                          <a:spcPts val="26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0,3265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533400" algn="ctr">
                        <a:lnSpc>
                          <a:spcPct val="125000"/>
                        </a:lnSpc>
                        <a:spcBef>
                          <a:spcPts val="26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0,0022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57700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Фрейндлих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533400" algn="ctr">
                        <a:lnSpc>
                          <a:spcPct val="125000"/>
                        </a:lnSpc>
                        <a:spcBef>
                          <a:spcPts val="26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0,7711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533400" algn="ctr">
                        <a:lnSpc>
                          <a:spcPct val="125000"/>
                        </a:lnSpc>
                        <a:spcBef>
                          <a:spcPts val="2600"/>
                        </a:spcBef>
                        <a:spcAft>
                          <a:spcPts val="0"/>
                        </a:spcAft>
                      </a:pPr>
                      <a:r>
                        <a:rPr lang="ru-RU" sz="1400" i="1">
                          <a:latin typeface="Times New Roman"/>
                          <a:ea typeface="Times New Roman"/>
                          <a:cs typeface="Times New Roman"/>
                        </a:rPr>
                        <a:t>0,8956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533400" algn="ctr">
                        <a:lnSpc>
                          <a:spcPct val="125000"/>
                        </a:lnSpc>
                        <a:spcBef>
                          <a:spcPts val="26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0,6654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78215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Дубинин - </a:t>
                      </a:r>
                      <a:r>
                        <a:rPr lang="ru-RU" sz="1200" dirty="0" err="1" smtClean="0">
                          <a:effectLst/>
                        </a:rPr>
                        <a:t>Радушкевич</a:t>
                      </a:r>
                      <a:endParaRPr lang="ru-RU" sz="10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533400" algn="ctr">
                        <a:lnSpc>
                          <a:spcPct val="125000"/>
                        </a:lnSpc>
                        <a:spcBef>
                          <a:spcPts val="2600"/>
                        </a:spcBef>
                        <a:spcAft>
                          <a:spcPts val="0"/>
                        </a:spcAft>
                      </a:pPr>
                      <a:r>
                        <a:rPr lang="ru-RU" sz="1400" i="1">
                          <a:latin typeface="Times New Roman"/>
                          <a:ea typeface="Times New Roman"/>
                          <a:cs typeface="Times New Roman"/>
                        </a:rPr>
                        <a:t>0,7838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533400" algn="ctr">
                        <a:lnSpc>
                          <a:spcPct val="125000"/>
                        </a:lnSpc>
                        <a:spcBef>
                          <a:spcPts val="26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0,8875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533400" algn="ctr">
                        <a:lnSpc>
                          <a:spcPct val="125000"/>
                        </a:lnSpc>
                        <a:spcBef>
                          <a:spcPts val="2600"/>
                        </a:spcBef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0,7112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683568" y="3068960"/>
            <a:ext cx="7848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Таблица 4.  Энергии адсорбционного взаимодействия (Дж/моль) при различных температурах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7898802"/>
              </p:ext>
            </p:extLst>
          </p:nvPr>
        </p:nvGraphicFramePr>
        <p:xfrm>
          <a:off x="755576" y="3861048"/>
          <a:ext cx="7776865" cy="9361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91545"/>
                <a:gridCol w="2592660"/>
                <a:gridCol w="2592660"/>
              </a:tblGrid>
              <a:tr h="541361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25 </a:t>
                      </a:r>
                      <a:r>
                        <a:rPr lang="ru-RU" sz="1000" b="1" kern="1200" baseline="300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lang="ru-RU" sz="1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</a:t>
                      </a:r>
                      <a:endParaRPr lang="ru-RU" sz="10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30 </a:t>
                      </a:r>
                      <a:r>
                        <a:rPr lang="ru-RU" sz="1000" b="1" kern="1200" baseline="300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lang="ru-RU" sz="1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</a:t>
                      </a:r>
                      <a:endParaRPr lang="ru-RU" sz="10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35 </a:t>
                      </a:r>
                      <a:r>
                        <a:rPr lang="ru-RU" sz="1000" b="1" kern="1200" baseline="300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lang="ru-RU" sz="1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</a:t>
                      </a:r>
                      <a:endParaRPr lang="ru-RU" sz="10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4743">
                <a:tc>
                  <a:txBody>
                    <a:bodyPr/>
                    <a:lstStyle/>
                    <a:p>
                      <a:pPr indent="533400" algn="ctr">
                        <a:lnSpc>
                          <a:spcPct val="125000"/>
                        </a:lnSpc>
                        <a:spcBef>
                          <a:spcPts val="2600"/>
                        </a:spcBef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4686,357 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533400" algn="ctr">
                        <a:lnSpc>
                          <a:spcPct val="125000"/>
                        </a:lnSpc>
                        <a:spcBef>
                          <a:spcPts val="2600"/>
                        </a:spcBef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6226,275 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533400" algn="ctr">
                        <a:lnSpc>
                          <a:spcPct val="125000"/>
                        </a:lnSpc>
                        <a:spcBef>
                          <a:spcPts val="2600"/>
                        </a:spcBef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5167,096 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2669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/>
          </a:bodyPr>
          <a:lstStyle/>
          <a:p>
            <a:r>
              <a:rPr lang="ru-RU" sz="1800" b="1" dirty="0" smtClean="0"/>
              <a:t>Литература</a:t>
            </a:r>
            <a:endParaRPr lang="ru-RU" sz="1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25000" lnSpcReduction="20000"/>
          </a:bodyPr>
          <a:lstStyle/>
          <a:p>
            <a:endParaRPr lang="ru-RU" sz="1600" dirty="0" smtClean="0"/>
          </a:p>
          <a:p>
            <a:endParaRPr lang="ru-RU" sz="1600" dirty="0"/>
          </a:p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1. Ting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Qiu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, Yu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Zeng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Changshen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Ye,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Hui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Tian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Adsorption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Thermodynamics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Kinetics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of </a:t>
            </a:r>
            <a:r>
              <a:rPr lang="en-US" sz="48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Xylene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 on Activated Carbon // J. Chem. Eng. Data 2012, 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57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, 5, 1551–1556; </a:t>
            </a:r>
            <a:r>
              <a:rPr lang="en-US" sz="4800" u="sng" dirty="0" smtClean="0">
                <a:latin typeface="Times New Roman" pitchFamily="18" charset="0"/>
                <a:cs typeface="Times New Roman" pitchFamily="18" charset="0"/>
                <a:hlinkClick r:id="rId2" tooltip="DOI URL"/>
              </a:rPr>
              <a:t>https://doi.org/10.1021/je300138a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2. Ding Wang, Elisabeth McLaughlin, Robert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Pfeffer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, Y. S. Lin Adsorption of Organic Compounds in Vapor, Liquid, and Aqueous Solution Phases on Hydrophobic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Aerogels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// Ind. Eng. Chem. Res. 2011, 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50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, 12177–12185; dx.doi.org/10.1021/ie201301n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Letícia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F. Lima, Julia R. de Andrade,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Meuris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G. C.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Silva, Melissa G. A. Vieira Fixed Bed Adsorption of Benzene, Toluene, and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Xylene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(BTX) Contaminants from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Monocomponent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Multicomponent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Solutions Using a Commercial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Organoclay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// Ind. Eng. Chem. Res. 2017, 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56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, 6326−6336; DOI: 10.1021/acs.iecr.7b00173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Fei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Yu,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Yanqing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Wu,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Xiaoman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Li,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Jie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Ma Kinetic and Thermodynamic Studies of Toluene,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Ethylbenzene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, and m‑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Xylene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Adsorption from Aqueous Solutions onto KOH-Activated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Multiwalled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Carbon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Nanotubes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// J. Agric. Food Chem. 2012, </a:t>
            </a:r>
            <a:r>
              <a:rPr lang="en-US" sz="4800" i="1" dirty="0" smtClean="0">
                <a:latin typeface="Times New Roman" pitchFamily="18" charset="0"/>
                <a:cs typeface="Times New Roman" pitchFamily="18" charset="0"/>
              </a:rPr>
              <a:t>60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, 12245−12253; dx.doi.org/10.1021/jf304104z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Zhaoyang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Qi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Miaomiao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Zhou, Ling Li, Ting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Qiu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Changshen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Ye Selective Adsorption of p‑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Xylene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from Pure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Terephthalic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Acid Wastewater on Modified and Formed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Zeolites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// J. Chem. Eng. Data 2017, 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62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, 1047−1057; DOI: 10.1021/acs.jced.6b00861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6. Adriana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Dervanoski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Luz, Selene Maria de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Arruda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Guelli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Ulson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de Souza,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Cleuzir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Luz, Ricardo Vicente de Paula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Rezende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Anto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̂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nio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Augusto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Ulson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de Souza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Multicomponent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Adsorption and Desorption of BTX Compounds Using Coconut Shell Activated Carbon: Experiments, Mathematical Modeling, and Numerical Simulation // Ind. Eng. Chem. Res. 2013, 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52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, 7896−7911; dx.doi.org/10.1021/ie302849j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Changshen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Ye,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Chongfu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Wu,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Zhaoyang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Qi,Zhixian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Huang, Ting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Qiu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Preparation of a Fe-ZSM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‑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5 Adsorbent and Its Selective Adsorption of p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‑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Xylene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Performance Exploration // J. Chem. Eng. Data 2020, 65, 2194−2205; </a:t>
            </a:r>
            <a:r>
              <a:rPr lang="en-US" sz="4800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https://dx.doi.org/10.1021/acs.jced.0c00054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8. Li-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Hui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Chen, Xing-Yi Chen,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Shuang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Song,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Shui-Feng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Zhang, Yong-Gang Zhao, Yin Lu Preparation of Magnetic Spongy Porous Carbon Skeleton Materials for Efficient Removal of BTEX // Langmuir 2024, 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40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, 18736−18749; </a:t>
            </a:r>
            <a:r>
              <a:rPr lang="en-US" sz="4800" u="sng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https://doi.org/10.1021/acs.langmuir.4c02465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9.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Frederik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Vermoortele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, Michael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Maes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Peyman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Z.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Moghadam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, Matthew J. Lennox, Florence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Ragon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, Mohammed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Boulhout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Shyam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Biswas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Katrien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G. M. Laurier, Isabelle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Beurroies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Renaud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Denoyel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, Maarten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Roeffaers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, Norbert Stock, Tina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D€uren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, Christian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Serre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, Dirk E. De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Vos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p-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Xylene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-Selective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MetalOrganic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Frameworks: A Case of Topology-Directed Selectivity // J. Am. Chem. Soc. 2011, 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133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, 18526–18529; dx.doi.org/10.1021/ja207287h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10. Selene Maria de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Arruda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Guelli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Ulson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de Souza, Adriana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Dervanoski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Luz, Adriano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Silva,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Anto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̂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nio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Augusto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Ulson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de Souza Removal of Mono- and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Multicomponent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BTX Compounds from Effluents Using Activated Carbon from Coconut Shell as the Adsorbent // Ind. Eng.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Chem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Res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. 2012,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51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, 6461−6469;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dx.doi.org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/10.1021/ie2026772</a:t>
            </a:r>
          </a:p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11.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Yuxi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Yang,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Peng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Bai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Xianghai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Guo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Separation of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Xylene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Isomers: A Review of Recent Advances in Materials // Ind. Eng.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Chem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Res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. 2017,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56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, 14725−14753; DOI: 10.1021/acs.iecr.7b03127</a:t>
            </a:r>
          </a:p>
        </p:txBody>
      </p:sp>
    </p:spTree>
    <p:extLst>
      <p:ext uri="{BB962C8B-B14F-4D97-AF65-F5344CB8AC3E}">
        <p14:creationId xmlns:p14="http://schemas.microsoft.com/office/powerpoint/2010/main" val="3227218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>
            <a:normAutofit/>
          </a:bodyPr>
          <a:lstStyle/>
          <a:p>
            <a:r>
              <a:rPr lang="ru-RU" sz="1800" dirty="0" smtClean="0"/>
              <a:t>        </a:t>
            </a:r>
            <a:br>
              <a:rPr lang="ru-RU" sz="1800" dirty="0" smtClean="0"/>
            </a:br>
            <a:endParaRPr lang="ru-RU" sz="1800" b="1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12. Шмелев А.А.,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Шафигулин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Р.В., Буланова А.В.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Мезопористый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диоксид титана,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допированный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диспрозием, как эффективный адсорбент некоторых органических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поллютантов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// Сорбционные и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хроматографические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процессы. 2021. Т. 21. № 6. С. 833-840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13. Зайцева Ю. М., Смирнова С. С., Маркова Е. Б. Процесс адсорбции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орто-ксилола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на металлоорганических каркасах на основе 2-аминотерефталатов с самарием, гадолинием и диспрозием // Перспективные материалы и технологии (ПМТ-2025): Сборник докладов Национальной научно-технической конференции с международным участием, Москва, 07–12 апреля 2025 года. – Москва: МИРЭА - Российский технологический университет, 2025. – С. 667-673.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14.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Monteiro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C., Ventura C., Martins F. A new approach for the extraction of pollutants from wastewaters handled by the graphic industry // Journal of Environmental Management. – 2013. – Vol. 122. – P. 99-104. – DOI 10.1016/j.jenvman.2013.01.039.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15.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Abdelhedi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R.,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Bouguerra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M. L.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Passivation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d'electrodes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platine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et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d'or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lors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l'oxydation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electrochimique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indirecte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du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xylene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//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Electrochimica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Acta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. – 1990. – Vol. 35, No. 1. – P. 273-279. – DOI 10.1016/0013-4686(90)85070-4.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16. Oleg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Pokrovskiy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Irina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Rostovschikova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Denis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Ovchinnikov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Entropy driven separation of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xylene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isomers on graphitic carbon adsorbents // Journal of Chromatography A, Volume 1716, 2024, 464641, ISSN 0021-9673, </a:t>
            </a:r>
            <a:r>
              <a:rPr lang="en-US" sz="12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https://doi.org/10.1016/j.chroma.2024.464641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17.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Fengsheng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Su,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Chungsying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Lu,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Suhkai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Hu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Adsorption of benzene, toluene,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ethylbenzene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and p-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xylene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by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NaOCl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-oxidized carbon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nanotubes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// Colloids and Surfaces A: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Physicochem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. Eng. Aspects 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353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(2010) 83–91; doi:10.1016/j.colsurfa.2009.10.025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18.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Yingna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Chen,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Hailong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Zhang 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Jian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Guo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Lu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Cai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Yaning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Wang,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Xinxin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Yao 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Wendong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Lili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Ji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Highly Efficient Adsorption of P-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Xylene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from Aqueous Solutions by Hierarchical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Nanoporous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Biochar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Derived from Crab Shell // JRM, 2021, vol.9, no.10,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. 1741 -1755; DOI: 10.32604/jrm.2021.015924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19.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Teeraya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Bureerug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Chidchanok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Wannasiri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Supphachok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Chanmungkalakul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Mongkol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Sukwattanasinitt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Vuthichai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Ervithayasuporn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Thanthapatra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Bunchuay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Crosslinked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siloxane–silsesquioxane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elastomer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with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pyrene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functionalization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for rapid adsorption of benzene, toluene, and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xylene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(BTX) from water and sensing of charged species //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Polym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. Chem., 2024, 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15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2981–2991; DOI: 10.1039/d4py00394b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20.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Meng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Wu 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Zening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Zhao,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Guojun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Cai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Caijin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Wang,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Gongbi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Cheng,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Xiaokang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Wang Adsorption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behaviour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and mechanism of benzene, toluene and m-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xylene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(BTX) solution onto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kaolinite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: Experimental and molecular dynamics simulation studies // Separation and Purification Technology 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291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(2022) 120940; </a:t>
            </a:r>
            <a:r>
              <a:rPr lang="en-US" sz="1200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https://doi.org/10.1016/j.seppur.2022.120940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01976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21.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Tajudeen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A.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Oyehan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Saheed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A.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Ganiyu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Christian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Pfrang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, Marc Walker, Eugenia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Valsami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- Jones Low cost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MXene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synthesis for regenerative adsorption of benzene, toluene,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ethylbenzene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xylene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(BTEX) // Chemical Engineering Journal 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492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(2024) 152217; </a:t>
            </a:r>
            <a:r>
              <a:rPr lang="en-US" sz="12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https://doi.org/10.1016/j.cej.2024.152217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22.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Changshen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Ye , Ping Lu 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Xianwei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Jiang 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Chongfu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Wu , Ting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Qiu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Yi Li Synthesis and adsorption behavior of a magnetic ZSM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zeolite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for the selective removal of p-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xylene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from complex aqueous media // Chemical Engineering &amp; Processing: Process Intensification 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153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(2020) 107961; </a:t>
            </a:r>
            <a:r>
              <a:rPr lang="en-US" sz="1200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https://doi.org/10.1016/j.cep.2020.107961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23.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Cícero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P.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Moura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Carla B. Vidal, Allen L. Barros,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Luelc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S. Costa,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Luiz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C.G.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Vasconcellos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Francisco S. Dias,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Ronaldo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F.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Nascimento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Adsorption of BTX (benzene, toluene, o-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xylene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and p-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xylene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) from aqueous solutions by modified periodic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mesoporous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organosilica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// Journal of Colloid and Interface Science 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363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(2011) 626–634; doi:10.1016/j.jcis.2011.07.054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24.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Fei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Yu,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Jie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Ma,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Yanqing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Wu Adsorption of toluene,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ethylbenzene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and m-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xylene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on multi-walled carbon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nanotubes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with different oxygen contents from aqueous solutions // Journal of Hazardous Materials 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192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(2011) 1370–1379; doi:10.1016/j.jhazmat.2011.06.048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endParaRPr lang="ru-RU" sz="1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25. S.M.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Yakout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A.A.M.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Daifullah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Adsorption of toluene,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ethylbenzene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xylenes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by activated carbon-impact of molecular oxygen // Desalination and Water Treatment 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52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(2014) 4977–4981;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doi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: 10.1080/19443994.2013.821028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26.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Avideh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Azizi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Ali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Torabian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Elham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Moniri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Amir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Hessam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Hassani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Homayon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Ahmad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Panahi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Adsorption performance of modified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graphene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oxide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nanoparticles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for the removal of toluene,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ethylbenzene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and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xylenes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from aqueous solution // Desalination and Water Treatment 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57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(2016) 28806–28821;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  <a:hlinkClick r:id="rId4" tooltip="Persistent link using digital object identifier"/>
              </a:rPr>
              <a:t>https://doi.org/10.1080/19443994.2016.1193769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27.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Fei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Yu,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Yanqing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Wu,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Jie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Ma Influence of the pore structure and surface chemistry on adsorption of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ethylbenzene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xylene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isomers by KOH-activated multi-walled carbon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nanotubes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// Journal of Hazardous Materials 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237–238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(2012) 102–109; </a:t>
            </a:r>
            <a:r>
              <a:rPr lang="en-US" sz="1200" u="sng" dirty="0" smtClean="0">
                <a:latin typeface="Times New Roman" pitchFamily="18" charset="0"/>
                <a:cs typeface="Times New Roman" pitchFamily="18" charset="0"/>
                <a:hlinkClick r:id="rId5"/>
              </a:rPr>
              <a:t>http://dx.doi.org/10.1016/j.jhazmat.2012.07.059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28.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Hirra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Anjum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Khairiraihanna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Johari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Nirmala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Gnanasundaram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Arunagiri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Appusamy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Murugesan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Thanabalan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Investigation of green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functionalization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of multiwall carbon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nanotubes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and its application in adsorption of benzene, toluene &amp;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pxylene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from aqueous solution // Journal of Cleaner Production 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221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(2019) 323 – 338; </a:t>
            </a:r>
            <a:r>
              <a:rPr lang="en-US" sz="1200" u="sng" dirty="0" smtClean="0">
                <a:latin typeface="Times New Roman" pitchFamily="18" charset="0"/>
                <a:cs typeface="Times New Roman" pitchFamily="18" charset="0"/>
                <a:hlinkClick r:id="rId6"/>
              </a:rPr>
              <a:t>https://doi.org/10.1016/j.jclepro.2019.02.233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29.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Avideh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Azizi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Ali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Torabian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Elham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Moniri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Amir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Hessam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Hassani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Homayon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Ahmad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Panahi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Novel synthesis of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graphene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oxide with polystyrene for the adsorption of toluene,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ethylbenzene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xylenes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from wastewater // Desalination and Water Treatment 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74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(2017) 248–257;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doi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: 10.5004/dwt.2017.20585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30.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Kashi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Banerjee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Paul N.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Cheremisinoff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Su Ling Cheng Adsorption kinetics of o-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xylene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by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flyash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//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Wat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. Res. 1997, Vol. 31, No. 2, pp. 249-261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31.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Ching-Ju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Monica Chin, Li-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Chieh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Shih, Hen-Je Tsai, Ta-Kang Liu Adsorption of o-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xylene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and p-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xylene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from water by SWCNTs // Carbon 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45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(2007) 1254–1260; doi:10.1016/j.carbon.2007.01.015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32. Johnson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Nune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Naat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Muhammad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Luqman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Hakim, Irene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Arliana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Yuanita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Nuryono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Nuryono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Erliza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Hambali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Satya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Candra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Wibawa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Sakti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Mochamad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Zakki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Fahmi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Yessi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Permana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Hydrophobic modification of silica-coated magnetic iron sand with MTES, PTES, and HDTMS for enhanced adsorption of benzene, toluene, and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xylene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// Next Materials 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(2026) 101461; </a:t>
            </a:r>
            <a:r>
              <a:rPr lang="en-US" sz="1200" u="sng" dirty="0" smtClean="0">
                <a:latin typeface="Times New Roman" pitchFamily="18" charset="0"/>
                <a:cs typeface="Times New Roman" pitchFamily="18" charset="0"/>
                <a:hlinkClick r:id="rId7"/>
              </a:rPr>
              <a:t>https://doi.org/10.1016/j.nxmate.2025.101461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Autofit/>
          </a:bodyPr>
          <a:lstStyle/>
          <a:p>
            <a:pPr algn="l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33.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Reyaz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A.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Kango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James G. Quinn Adsorption studies of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xylenes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ethylbenzene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on soil and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humic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acid by a purge and trap gas chromatographic method // Chemosphere, 1989, Vol.19, Nos.8/9, pp 1269-1276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34.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Nitai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C.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Maji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Niket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S.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Kaisare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Madivala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G.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Basavaraj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Titania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stabilized Pickering emulsion for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photocatalytic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degradation of o-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xylene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// Colloids and Surfaces A: Physicochemical and Engineering Aspects 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705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(2025) 135534; </a:t>
            </a:r>
            <a:r>
              <a:rPr lang="en-US" sz="12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https://doi.org/10.1016/j.colsurfa.2024.135534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35. Цветнов М.А., Моргун Н.П.,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Кондриков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Н.Б. Исследование сорбционных свойств смешанного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углеродно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– минерального материала // Материалы международной научно-практической конференции МАТЕРИАЛОВЕДЕНИЕ, ФОРМООБРАЗУЮЩИЕ ТЕХНОЛОГИИ И ОБОРУДОВАНИЕ 2023 (ICMSSTE 2023) ЯЛТА 16 – 19 мая 2023 г., Симферополь, 2023, с. 18 -25.; https://elibrary.ru/item.asp?id=54225134&amp;pff=1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>
            <a:normAutofit/>
          </a:bodyPr>
          <a:lstStyle/>
          <a:p>
            <a:pPr algn="just"/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выполнена по теме Научного совета РАН по физической химии: 2.15.2.У 2.15.3.Ц  25-03-460-10 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.2,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.3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493</TotalTime>
  <Words>1301</Words>
  <Application>Microsoft Office PowerPoint</Application>
  <PresentationFormat>Экран (4:3)</PresentationFormat>
  <Paragraphs>207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Температурная зависимость сорбции о-ксилола из водных растворов на  смешанном углеродно – минеральном адсорбенте Таблица 1. Параметры образцов по сорбции азота.</vt:lpstr>
      <vt:lpstr>Таблица 2. Параметры образцов по сорбции паров воды.</vt:lpstr>
      <vt:lpstr>Изотермы адсорбции о – ксилола из водных растворов на смешанном материале при различных температурах (0С)</vt:lpstr>
      <vt:lpstr>Таблица 3. Коэффициенты достоверности аппроксимации изотерм адсорбции о-ксилола при различных температурах уравнениями.</vt:lpstr>
      <vt:lpstr>Литература</vt:lpstr>
      <vt:lpstr>         </vt:lpstr>
      <vt:lpstr>21. Tajudeen A. Oyehan, Saheed A. Ganiyu, Christian Pfrang , Marc Walker, Eugenia Valsami - Jones Low cost MXene synthesis for regenerative adsorption of benzene, toluene, ethylbenzene and xylene (BTEX) // Chemical Engineering Journal 492 (2024) 152217; https://doi.org/10.1016/j.cej.2024.152217 22. Changshen Ye , Ping Lu , Xianwei Jiang , Chongfu Wu , Ting Qiu, Yi Li Synthesis and adsorption behavior of a magnetic ZSM zeolite for the selective removal of p-xylene from complex aqueous media // Chemical Engineering &amp; Processing: Process Intensification 153 (2020) 107961; https://doi.org/10.1016/j.cep.2020.107961 23. Cícero P. Moura, Carla B. Vidal, Allen L. Barros, Luelc S. Costa, Luiz C.G. Vasconcellos, Francisco S. Dias, Ronaldo F. Nascimento Adsorption of BTX (benzene, toluene, o-xylene, and p-xylene) from aqueous solutions by modified periodic mesoporous organosilica // Journal of Colloid and Interface Science 363 (2011) 626–634; doi:10.1016/j.jcis.2011.07.054 24. Fei Yu, Jie Ma, Yanqing Wu Adsorption of toluene, ethylbenzene and m-xylene on multi-walled carbon nanotubes with different oxygen contents from aqueous solutions // Journal of Hazardous Materials 192 (2011) 1370–1379; doi:10.1016/j.jhazmat.2011.06.048 </vt:lpstr>
      <vt:lpstr>33. Reyaz A. Kango, James G. Quinn Adsorption studies of xylenes and ethylbenzene on soil and humic acid by a purge and trap gas chromatographic method // Chemosphere, 1989, Vol.19, Nos.8/9, pp 1269-1276 34. Nitai C. Maji, Niket S. Kaisare, Madivala G. Basavaraj Titania stabilized Pickering emulsion for photocatalytic degradation of o-xylene // Colloids and Surfaces A: Physicochemical and Engineering Aspects 705 (2025) 135534; https://doi.org/10.1016/j.colsurfa.2024.135534 35. Цветнов М.А., Моргун Н.П., Кондриков Н.Б. Исследование сорбционных свойств смешанного углеродно – минерального материала // Материалы международной научно-практической конференции МАТЕРИАЛОВЕДЕНИЕ, ФОРМООБРАЗУЮЩИЕ ТЕХНОЛОГИИ И ОБОРУДОВАНИЕ 2023 (ICMSSTE 2023) ЯЛТА 16 – 19 мая 2023 г., Симферополь, 2023, с. 18 -25.; https://elibrary.ru/item.asp?id=54225134&amp;pff=1 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LAB2</dc:creator>
  <cp:lastModifiedBy>LAB2</cp:lastModifiedBy>
  <cp:revision>29</cp:revision>
  <dcterms:created xsi:type="dcterms:W3CDTF">2023-05-15T05:01:40Z</dcterms:created>
  <dcterms:modified xsi:type="dcterms:W3CDTF">2026-05-18T02:03:12Z</dcterms:modified>
</cp:coreProperties>
</file>