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2" r:id="rId3"/>
    <p:sldId id="273" r:id="rId4"/>
    <p:sldId id="257" r:id="rId5"/>
    <p:sldId id="261" r:id="rId6"/>
    <p:sldId id="262" r:id="rId7"/>
    <p:sldId id="270" r:id="rId8"/>
    <p:sldId id="263" r:id="rId9"/>
    <p:sldId id="265" r:id="rId10"/>
    <p:sldId id="271" r:id="rId11"/>
    <p:sldId id="266" r:id="rId12"/>
    <p:sldId id="260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9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7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7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0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6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1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0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3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2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CE84-5FA7-4990-95F1-FADCDAB261A3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7586-0DF7-4BBC-BAFF-242D2E16B0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9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Relationship Id="rId4" Type="http://schemas.openxmlformats.org/officeDocument/2006/relationships/hyperlink" Target="#_ftnref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41277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28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ДОКЛАД</a:t>
            </a:r>
            <a:endParaRPr lang="en-US" sz="2800" spc="40" dirty="0" smtClean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50912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Impact" panose="020B0806030902050204" pitchFamily="34" charset="0"/>
              </a:rPr>
              <a:t>Докладчик:</a:t>
            </a:r>
          </a:p>
          <a:p>
            <a:r>
              <a:rPr lang="ru-RU" dirty="0" smtClean="0">
                <a:solidFill>
                  <a:srgbClr val="00338D"/>
                </a:solidFill>
                <a:latin typeface="Impact" panose="020B0806030902050204" pitchFamily="34" charset="0"/>
              </a:rPr>
              <a:t>Мовенко</a:t>
            </a:r>
          </a:p>
          <a:p>
            <a:r>
              <a:rPr lang="ru-RU" dirty="0" smtClean="0">
                <a:solidFill>
                  <a:srgbClr val="00338D"/>
                </a:solidFill>
                <a:latin typeface="Impact" panose="020B0806030902050204" pitchFamily="34" charset="0"/>
              </a:rPr>
              <a:t>Дмитрий Александрович</a:t>
            </a:r>
            <a:endParaRPr lang="ru-RU" dirty="0">
              <a:solidFill>
                <a:srgbClr val="00338D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60848"/>
            <a:ext cx="61926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40" dirty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«РАСЧЕТНАЯ ОЦЕНКА </a:t>
            </a:r>
            <a:r>
              <a:rPr lang="ru-RU" sz="20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СТРУКТУРНО-ФАЗОВЫХ ХАРАКТЕРИСТИК МОНОКРИСТАЛЛИЧЕСКИХ ЖАРОПРОЧНЫХ НИКЕЛЕВЫХ </a:t>
            </a:r>
            <a:r>
              <a:rPr lang="ru-RU" sz="2000" spc="40" dirty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СПЛАВОВ</a:t>
            </a:r>
            <a:r>
              <a:rPr lang="ru-RU" sz="16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6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r>
              <a:rPr lang="ru-RU" sz="14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Мовенко Д.А., Зайцев Д.В., Гуляев А.И.</a:t>
            </a:r>
            <a:endParaRPr lang="en-US" sz="12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8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48461"/>
            <a:ext cx="2143246" cy="170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3545" y="188640"/>
            <a:ext cx="704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latin typeface="Impact" panose="020B0806030902050204" pitchFamily="34" charset="0"/>
              </a:rPr>
              <a:t>Влияние массовой доли легирующих элементов на энергию </a:t>
            </a:r>
            <a:r>
              <a:rPr lang="ru-RU" sz="1600" dirty="0" err="1" smtClean="0">
                <a:latin typeface="Impact" panose="020B0806030902050204" pitchFamily="34" charset="0"/>
              </a:rPr>
              <a:t>антифазной</a:t>
            </a:r>
            <a:r>
              <a:rPr lang="ru-RU" sz="1600" dirty="0" smtClean="0">
                <a:latin typeface="Impact" panose="020B0806030902050204" pitchFamily="34" charset="0"/>
              </a:rPr>
              <a:t> </a:t>
            </a:r>
            <a:r>
              <a:rPr lang="ru-RU" sz="1600" dirty="0">
                <a:latin typeface="Impact" panose="020B0806030902050204" pitchFamily="34" charset="0"/>
              </a:rPr>
              <a:t>границы в γʹ-фазе при 1200 °C в сплавах ВЖМ1, ВЖМ4, ВЖМ8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5716" y="6584748"/>
            <a:ext cx="36004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8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0" y="3598654"/>
            <a:ext cx="2201866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41" y="3598654"/>
            <a:ext cx="2197932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16" y="3598654"/>
            <a:ext cx="2197932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36" y="3598654"/>
            <a:ext cx="2201866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2197932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41" y="5085184"/>
            <a:ext cx="2197932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1" y="5085184"/>
            <a:ext cx="2204417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336" y="5085184"/>
            <a:ext cx="2201866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0073" y="359865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4641" y="359865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8853" y="3598654"/>
            <a:ext cx="347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7261" y="3607059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6661" y="5089154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64641" y="508915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5077" y="5085184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8557" y="5085184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1364578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супердислокаций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6529" y="2204864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Плоскость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скольжения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3062320">
            <a:off x="907887" y="2372313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Антифазная граница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71" y="1487784"/>
            <a:ext cx="206971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718353" y="2451457"/>
            <a:ext cx="102143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супердислокаций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3281" y="1487784"/>
            <a:ext cx="3936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рений,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молибден, вольфрам, алюминий и хром снижают энергию АФГ;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тантал повышает энергию АФГ;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энергии АФГ от содержания рутения и кобальта носит немонотонный характер.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67960" y="3277431"/>
            <a:ext cx="2527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ВЖМ 1	ВЖМ4	ВЖМ8</a:t>
            </a:r>
            <a:endParaRPr lang="ru-RU" sz="1400" b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238282" y="3429000"/>
            <a:ext cx="2520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164288" y="3429000"/>
            <a:ext cx="252000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074514" y="3429000"/>
            <a:ext cx="2520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5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545" y="355272"/>
            <a:ext cx="6190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Impact" panose="020B0806030902050204" pitchFamily="34" charset="0"/>
              </a:rPr>
              <a:t>Выводы</a:t>
            </a:r>
            <a:endParaRPr lang="ru-RU" sz="1600" dirty="0"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5716" y="6584748"/>
            <a:ext cx="36004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8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052736"/>
            <a:ext cx="82785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1. Легирующие элементы влияют на термическую стабильность ЖНС:</a:t>
            </a:r>
          </a:p>
          <a:p>
            <a:pPr algn="just"/>
            <a:r>
              <a:rPr lang="ru-RU" sz="1400" dirty="0"/>
              <a:t>- рений, тантал и вольфрам повышают температуру γ'-</a:t>
            </a:r>
            <a:r>
              <a:rPr lang="ru-RU" sz="1400" dirty="0" err="1"/>
              <a:t>сольвус</a:t>
            </a:r>
            <a:r>
              <a:rPr lang="ru-RU" sz="1400" dirty="0"/>
              <a:t> вследствие замедления диффузии и стабилизации γ'-фазы;</a:t>
            </a:r>
          </a:p>
          <a:p>
            <a:pPr algn="just"/>
            <a:r>
              <a:rPr lang="ru-RU" sz="1400" dirty="0"/>
              <a:t>- рутений при содержании до 6–7% увеличивает температуру γ'-</a:t>
            </a:r>
            <a:r>
              <a:rPr lang="ru-RU" sz="1400" dirty="0" err="1"/>
              <a:t>сольвус</a:t>
            </a:r>
            <a:r>
              <a:rPr lang="ru-RU" sz="1400" dirty="0"/>
              <a:t>, но при избытке снижает её из-за влияния на состав и структуру γ'-фазы;</a:t>
            </a:r>
          </a:p>
          <a:p>
            <a:pPr algn="just"/>
            <a:r>
              <a:rPr lang="ru-RU" sz="1400" dirty="0"/>
              <a:t>- хром и кобальт снижают температуру γ'-</a:t>
            </a:r>
            <a:r>
              <a:rPr lang="ru-RU" sz="1400" dirty="0" err="1"/>
              <a:t>сольвус</a:t>
            </a:r>
            <a:r>
              <a:rPr lang="ru-RU" sz="1400" dirty="0"/>
              <a:t>, уменьшая растворимость алюминия и способствуя образованию вредных фаз.</a:t>
            </a:r>
          </a:p>
          <a:p>
            <a:pPr algn="just"/>
            <a:r>
              <a:rPr lang="ru-RU" sz="1400" dirty="0"/>
              <a:t>2. Структурно-фазовые и термодинамические характеристики ЖНС </a:t>
            </a:r>
            <a:r>
              <a:rPr lang="en-US" sz="1400" dirty="0"/>
              <a:t>III</a:t>
            </a:r>
            <a:r>
              <a:rPr lang="ru-RU" sz="1400" dirty="0"/>
              <a:t>, </a:t>
            </a:r>
            <a:r>
              <a:rPr lang="en-US" sz="1400" dirty="0"/>
              <a:t>IV </a:t>
            </a:r>
            <a:r>
              <a:rPr lang="ru-RU" sz="1400" dirty="0"/>
              <a:t>и </a:t>
            </a:r>
            <a:r>
              <a:rPr lang="en-US" sz="1400" dirty="0"/>
              <a:t>V</a:t>
            </a:r>
            <a:r>
              <a:rPr lang="ru-RU" sz="1400" dirty="0"/>
              <a:t> поколений отличаются:</a:t>
            </a:r>
          </a:p>
          <a:p>
            <a:pPr algn="just"/>
            <a:r>
              <a:rPr lang="ru-RU" sz="1400" dirty="0"/>
              <a:t>- сплав ВЖМ8 демонстрирует наилучшие характеристики: максимальная температура γ'-</a:t>
            </a:r>
            <a:r>
              <a:rPr lang="ru-RU" sz="1400" dirty="0" err="1"/>
              <a:t>сольвус</a:t>
            </a:r>
            <a:r>
              <a:rPr lang="ru-RU" sz="1400" dirty="0"/>
              <a:t> (1322 °C) и приемлемые значения межфазной энергии (37,7 мДж/м²) и энергии </a:t>
            </a:r>
            <a:r>
              <a:rPr lang="ru-RU" sz="1400" dirty="0" err="1"/>
              <a:t>антифазной</a:t>
            </a:r>
            <a:r>
              <a:rPr lang="ru-RU" sz="1400" dirty="0"/>
              <a:t> границы (203,6 мДж/м²), что обеспечивает высокую длительную прочность и сопротивление ползучести;</a:t>
            </a:r>
          </a:p>
          <a:p>
            <a:pPr algn="just"/>
            <a:r>
              <a:rPr lang="ru-RU" sz="1400" dirty="0"/>
              <a:t>- сплав ВЖМ1 уступает по всем параметрам из-за положительного </a:t>
            </a:r>
            <a:r>
              <a:rPr lang="ru-RU" sz="1400" dirty="0" err="1"/>
              <a:t>мисфита</a:t>
            </a:r>
            <a:r>
              <a:rPr lang="ru-RU" sz="1400" dirty="0"/>
              <a:t> и низкой температуры γ'-</a:t>
            </a:r>
            <a:r>
              <a:rPr lang="ru-RU" sz="1400" dirty="0" err="1"/>
              <a:t>сольвус</a:t>
            </a:r>
            <a:r>
              <a:rPr lang="ru-RU" sz="1400" dirty="0"/>
              <a:t> (1299,3 °C);</a:t>
            </a:r>
          </a:p>
          <a:p>
            <a:pPr algn="just"/>
            <a:r>
              <a:rPr lang="ru-RU" sz="1400" dirty="0"/>
              <a:t>- сплав ВЖМ4 находится между ВЖМ1 и ВЖМ8, но проигрывает пятому поколению из-за меньшего содержания рутения и тантала.</a:t>
            </a:r>
          </a:p>
          <a:p>
            <a:pPr algn="just"/>
            <a:r>
              <a:rPr lang="ru-RU" sz="1400" dirty="0"/>
              <a:t>3. На основании результатов термодинамического моделирования можно рекомендовать следующее:</a:t>
            </a:r>
          </a:p>
          <a:p>
            <a:pPr algn="just"/>
            <a:r>
              <a:rPr lang="ru-RU" sz="1400" dirty="0"/>
              <a:t>- для повышения термической стабильности целесообразно увеличивать до верхнего предела паспортного интервала долю рения, вольфрама, тантала и снижать долю кобальта и хрома;</a:t>
            </a:r>
          </a:p>
          <a:p>
            <a:pPr algn="just"/>
            <a:r>
              <a:rPr lang="ru-RU" sz="1400" dirty="0"/>
              <a:t>- контроль содержания рутения критичен, увеличение его содержания при проектировании ЖНС следующего поколения может привести к снижению температуры γ'-</a:t>
            </a:r>
            <a:r>
              <a:rPr lang="ru-RU" sz="1400" dirty="0" err="1"/>
              <a:t>сольвус</a:t>
            </a:r>
            <a:r>
              <a:rPr lang="ru-RU" sz="1400" dirty="0"/>
              <a:t>;</a:t>
            </a:r>
          </a:p>
          <a:p>
            <a:pPr algn="just"/>
            <a:r>
              <a:rPr lang="ru-RU" sz="1400" dirty="0"/>
              <a:t>- режимы термообработки следует проводить с учетом рассчитанных значений температуры γ'-</a:t>
            </a:r>
            <a:r>
              <a:rPr lang="ru-RU" sz="1400" dirty="0" err="1"/>
              <a:t>сольвус</a:t>
            </a:r>
            <a:r>
              <a:rPr lang="ru-RU" sz="1400" dirty="0"/>
              <a:t> с гомогенизацией выше </a:t>
            </a:r>
            <a:r>
              <a:rPr lang="ru-RU" sz="1400" dirty="0" err="1"/>
              <a:t>сольвуса</a:t>
            </a:r>
            <a:r>
              <a:rPr lang="ru-RU" sz="1400" dirty="0"/>
              <a:t> и последующим старением ниже </a:t>
            </a:r>
            <a:r>
              <a:rPr lang="ru-RU" sz="1400" dirty="0" err="1"/>
              <a:t>сольвуса</a:t>
            </a:r>
            <a:r>
              <a:rPr lang="ru-RU" sz="1400" dirty="0"/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62880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600" spc="40" dirty="0" smtClean="0">
                <a:solidFill>
                  <a:srgbClr val="00338D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spc="40" dirty="0">
              <a:solidFill>
                <a:srgbClr val="00338D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ИЦ услуги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3" y="2420888"/>
            <a:ext cx="2956470" cy="29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7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90245" y="188640"/>
            <a:ext cx="7128792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392" tIns="45696" rIns="91392" bIns="45696">
            <a:spAutoFit/>
          </a:bodyPr>
          <a:lstStyle>
            <a:defPPr>
              <a:defRPr lang="ru-RU"/>
            </a:defPPr>
            <a:lvl1pPr marL="0" algn="ctr" defTabSz="914400" eaLnBrk="1" latinLnBrk="0" hangingPunct="1">
              <a:defRPr sz="1800" kern="0">
                <a:solidFill>
                  <a:srgbClr val="00338D"/>
                </a:solidFill>
                <a:latin typeface="Impact" pitchFamily="34" charset="0"/>
              </a:defRPr>
            </a:lvl1pPr>
            <a:lvl2pPr defTabSz="914400" eaLnBrk="1" latinLnBrk="0" hangingPunct="1">
              <a:defRPr sz="1800">
                <a:latin typeface="+mn-lt"/>
                <a:cs typeface="+mn-cs"/>
              </a:defRPr>
            </a:lvl2pPr>
            <a:lvl3pPr defTabSz="914400" eaLnBrk="1" latinLnBrk="0" hangingPunct="1">
              <a:defRPr sz="1800">
                <a:latin typeface="+mn-lt"/>
                <a:cs typeface="+mn-cs"/>
              </a:defRPr>
            </a:lvl3pPr>
            <a:lvl4pPr defTabSz="914400" eaLnBrk="1" latinLnBrk="0" hangingPunct="1">
              <a:defRPr sz="1800">
                <a:latin typeface="+mn-lt"/>
                <a:cs typeface="+mn-cs"/>
              </a:defRPr>
            </a:lvl4pPr>
            <a:lvl5pPr defTabSz="914400" eaLnBrk="1" latinLnBrk="0" hangingPunct="1">
              <a:defRPr sz="1800">
                <a:latin typeface="+mn-lt"/>
                <a:cs typeface="+mn-cs"/>
              </a:defRPr>
            </a:lvl5pPr>
            <a:lvl6pPr>
              <a:defRPr sz="1800">
                <a:latin typeface="+mn-lt"/>
                <a:cs typeface="+mn-cs"/>
              </a:defRPr>
            </a:lvl6pPr>
            <a:lvl7pPr>
              <a:defRPr sz="1800">
                <a:latin typeface="+mn-lt"/>
                <a:cs typeface="+mn-cs"/>
              </a:defRPr>
            </a:lvl7pPr>
            <a:lvl8pPr>
              <a:defRPr sz="1800">
                <a:latin typeface="+mn-lt"/>
                <a:cs typeface="+mn-cs"/>
              </a:defRPr>
            </a:lvl8pPr>
            <a:lvl9pPr>
              <a:defRPr sz="1800">
                <a:latin typeface="+mn-lt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cs typeface="Arial" pitchFamily="34" charset="0"/>
              </a:rPr>
              <a:t>Лаборатория «Металлофизические </a:t>
            </a:r>
            <a:r>
              <a:rPr lang="ru-RU" altLang="ru-RU" dirty="0" smtClean="0">
                <a:cs typeface="Arial" pitchFamily="34" charset="0"/>
              </a:rPr>
              <a:t>исследования»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cs typeface="Arial" pitchFamily="34" charset="0"/>
              </a:rPr>
              <a:t>структура</a:t>
            </a:r>
            <a:r>
              <a:rPr lang="ru-RU" altLang="ru-RU" dirty="0" smtClean="0">
                <a:cs typeface="Arial" pitchFamily="34" charset="0"/>
              </a:rPr>
              <a:t>, </a:t>
            </a:r>
            <a:r>
              <a:rPr lang="ru-RU" dirty="0" smtClean="0"/>
              <a:t>компетенции, партнеры</a:t>
            </a:r>
            <a:endParaRPr lang="ru-RU" altLang="ru-RU" dirty="0">
              <a:cs typeface="Arial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-13815" y="2314091"/>
            <a:ext cx="4754606" cy="2230507"/>
            <a:chOff x="107504" y="2386099"/>
            <a:chExt cx="4808611" cy="2230507"/>
          </a:xfrm>
        </p:grpSpPr>
        <p:pic>
          <p:nvPicPr>
            <p:cNvPr id="5" name="Picture 14" descr="C:\Users\zavodov_av\Documents\Бумаги и документы\ОБОРУДОВАНИЕ\Рекламный буклет\ЛОГО фирм\Пермские моторы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019" y="2913962"/>
              <a:ext cx="1382096" cy="559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Овал 6"/>
            <p:cNvSpPr/>
            <p:nvPr/>
          </p:nvSpPr>
          <p:spPr>
            <a:xfrm>
              <a:off x="1988489" y="2776336"/>
              <a:ext cx="1520473" cy="149046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prstClr val="black"/>
                  </a:solidFill>
                </a:rPr>
                <a:t>Исследования в интересах предприятий</a:t>
              </a:r>
              <a:endParaRPr lang="ru-RU" sz="11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504" y="2386099"/>
              <a:ext cx="22457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prstClr val="black"/>
                  </a:solidFill>
                </a:rPr>
                <a:t>Исследование причин разрушений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6880" y="3558414"/>
              <a:ext cx="18848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prstClr val="black"/>
                  </a:solidFill>
                </a:rPr>
                <a:t>Подбор материалов-аналогов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472" y="4216496"/>
              <a:ext cx="1739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prstClr val="black"/>
                  </a:solidFill>
                </a:rPr>
                <a:t>Оптимизация режимов </a:t>
              </a:r>
              <a:r>
                <a:rPr lang="ru-RU" sz="1000" dirty="0" smtClean="0">
                  <a:solidFill>
                    <a:prstClr val="black"/>
                  </a:solidFill>
                </a:rPr>
                <a:t>термической обработки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2859" y="3789040"/>
              <a:ext cx="17278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prstClr val="black"/>
                  </a:solidFill>
                </a:rPr>
                <a:t>Исследование коррозионных процессов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504" y="2697261"/>
              <a:ext cx="2142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prstClr val="black"/>
                  </a:solidFill>
                </a:rPr>
                <a:t>Совершенствование технологических </a:t>
              </a:r>
              <a:r>
                <a:rPr lang="ru-RU" sz="1000" dirty="0" smtClean="0">
                  <a:solidFill>
                    <a:prstClr val="black"/>
                  </a:solidFill>
                </a:rPr>
                <a:t>параметров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2264939" y="2632320"/>
              <a:ext cx="138225" cy="216024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97267" y="2632320"/>
              <a:ext cx="2067671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 flipV="1">
              <a:off x="1850264" y="3064368"/>
              <a:ext cx="207337" cy="144016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97267" y="3064368"/>
              <a:ext cx="1652996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1781151" y="3640432"/>
              <a:ext cx="207337" cy="144016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97267" y="3784448"/>
              <a:ext cx="1583884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1988489" y="4072480"/>
              <a:ext cx="207337" cy="144016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97267" y="4192468"/>
              <a:ext cx="1791221" cy="2402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7" idx="4"/>
            </p:cNvCxnSpPr>
            <p:nvPr/>
          </p:nvCxnSpPr>
          <p:spPr>
            <a:xfrm flipH="1">
              <a:off x="2403166" y="4266800"/>
              <a:ext cx="345561" cy="309736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82689" y="4576536"/>
              <a:ext cx="1520474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9" descr="C:\Users\zavodov_av\Documents\Бумаги и документы\ОБОРУДОВАНИЕ\Рекламный буклет\ЛОГО фирм\Русполимет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3" b="13711"/>
            <a:stretch/>
          </p:blipFill>
          <p:spPr bwMode="auto">
            <a:xfrm>
              <a:off x="3094288" y="4216496"/>
              <a:ext cx="1382096" cy="254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1" descr="C:\Users\zavodov_av\Documents\Бумаги и документы\ОБОРУДОВАНИЕ\Рекламный буклет\ЛОГО фирм\ФНИИнефтемаш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626" y="3558414"/>
              <a:ext cx="760237" cy="447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" descr="C:\Users\zavodov_av\Documents\Бумаги и документы\ОБОРУДОВАНИЕ\Рекламный буклет\ЛОГО фирм\ОДК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176" y="2416296"/>
              <a:ext cx="1382096" cy="5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22452" y="3136376"/>
              <a:ext cx="20733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prstClr val="black"/>
                  </a:solidFill>
                </a:rPr>
                <a:t>Контроль качества материалов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1850264" y="3352400"/>
              <a:ext cx="138225" cy="7200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91564" y="3352400"/>
              <a:ext cx="1658699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5054"/>
              </p:ext>
            </p:extLst>
          </p:nvPr>
        </p:nvGraphicFramePr>
        <p:xfrm>
          <a:off x="-4543" y="1232992"/>
          <a:ext cx="4688419" cy="1051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16303"/>
                <a:gridCol w="2272116"/>
              </a:tblGrid>
              <a:tr h="803221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Авиа и ракетостроение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Двигателестроение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Топливно-энергетический комплекс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 "/>
                          <a:ea typeface="Calibri"/>
                          <a:cs typeface="Times New Roman" panose="02020603050405020304" pitchFamily="18" charset="0"/>
                        </a:rPr>
                        <a:t>Металлургия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Судостроение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Машиностроение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Строительство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Arial "/>
                          <a:cs typeface="Times New Roman" panose="02020603050405020304" pitchFamily="18" charset="0"/>
                        </a:rPr>
                        <a:t>Нефтегазовая промышленность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323528" y="913528"/>
            <a:ext cx="3816424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u="sng" dirty="0">
                <a:solidFill>
                  <a:srgbClr val="FF0000"/>
                </a:solidFill>
                <a:latin typeface="Arial "/>
              </a:rPr>
              <a:t>С</a:t>
            </a:r>
            <a:r>
              <a:rPr lang="ru-RU" altLang="ru-RU" sz="1100" b="1" u="sng" dirty="0" smtClean="0">
                <a:solidFill>
                  <a:srgbClr val="FF0000"/>
                </a:solidFill>
                <a:latin typeface="Arial "/>
              </a:rPr>
              <a:t>отрудничество с отраслями промышленности</a:t>
            </a:r>
            <a:endParaRPr lang="ru-RU" altLang="ru-RU" sz="1100" b="1" i="1" u="sng" dirty="0">
              <a:solidFill>
                <a:srgbClr val="FF0000"/>
              </a:solidFill>
              <a:latin typeface="Arial 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29151"/>
              </p:ext>
            </p:extLst>
          </p:nvPr>
        </p:nvGraphicFramePr>
        <p:xfrm>
          <a:off x="4788024" y="1246616"/>
          <a:ext cx="432048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448272"/>
              </a:tblGrid>
              <a:tr h="2038368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«Дифракционные методы исследования материалов»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000" b="0" i="1" dirty="0" smtClean="0">
                          <a:solidFill>
                            <a:srgbClr val="333399"/>
                          </a:solidFill>
                          <a:latin typeface="Arial" pitchFamily="34" charset="0"/>
                        </a:rPr>
                        <a:t>Просвечивающая электронная микроскопия,</a:t>
                      </a:r>
                    </a:p>
                    <a:p>
                      <a:pPr algn="ctr"/>
                      <a:r>
                        <a:rPr lang="ru-RU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рентгеноструктурный </a:t>
                      </a:r>
                      <a:r>
                        <a:rPr lang="ru-RU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анализ</a:t>
                      </a:r>
                    </a:p>
                    <a:p>
                      <a:pPr algn="ctr"/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"/>
                          <a:cs typeface="Times New Roman" panose="02020603050405020304" pitchFamily="18" charset="0"/>
                        </a:rPr>
                        <a:t>Контроль качества кристаллов и визуализация дефектов с разрешением не менее 55 мкм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"/>
                          <a:cs typeface="Times New Roman" panose="02020603050405020304" pitchFamily="18" charset="0"/>
                        </a:rPr>
                        <a:t>Анализ механизмов пластической деформации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"/>
                          <a:cs typeface="Times New Roman" panose="02020603050405020304" pitchFamily="18" charset="0"/>
                        </a:rPr>
                        <a:t>Анализ </a:t>
                      </a:r>
                      <a:r>
                        <a:rPr lang="ru-RU" sz="1000" i="1" dirty="0" err="1" smtClean="0">
                          <a:solidFill>
                            <a:schemeClr val="tx1"/>
                          </a:solidFill>
                          <a:latin typeface="Arial "/>
                          <a:cs typeface="Times New Roman" panose="02020603050405020304" pitchFamily="18" charset="0"/>
                        </a:rPr>
                        <a:t>нанопорошков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i="1" dirty="0" err="1" smtClean="0">
                          <a:solidFill>
                            <a:schemeClr val="tx1"/>
                          </a:solidFill>
                          <a:latin typeface="Arial "/>
                          <a:cs typeface="Times New Roman" panose="02020603050405020304" pitchFamily="18" charset="0"/>
                        </a:rPr>
                        <a:t>нанотрубок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"/>
                          <a:cs typeface="Times New Roman" panose="02020603050405020304" pitchFamily="18" charset="0"/>
                        </a:rPr>
                        <a:t>, керамик и композитов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Arial "/>
                          <a:cs typeface="Times New Roman" panose="02020603050405020304" pitchFamily="18" charset="0"/>
                        </a:rPr>
                        <a:t>Анализ процессов и механизмов старения и термомеханического воздействия в атомарном разрешении </a:t>
                      </a:r>
                      <a:r>
                        <a:rPr lang="ru-RU" altLang="ru-RU" sz="1200" b="1" dirty="0" smtClean="0">
                          <a:solidFill>
                            <a:srgbClr val="000000"/>
                          </a:solidFill>
                          <a:latin typeface="Arial 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Arial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«Исследование причин разрушения и </a:t>
                      </a:r>
                      <a:r>
                        <a:rPr lang="ru-RU" altLang="ru-RU" sz="1100" b="1" kern="1200" dirty="0" err="1" smtClean="0">
                          <a:solidFill>
                            <a:srgbClr val="002060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фрактографический</a:t>
                      </a:r>
                      <a:r>
                        <a:rPr lang="ru-RU" alt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 анализ»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Растровая электронная </a:t>
                      </a:r>
                      <a:r>
                        <a:rPr lang="ru-RU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микроскопия,</a:t>
                      </a:r>
                      <a:endParaRPr lang="ru-RU" sz="1000" b="0" i="1" kern="1200" dirty="0" smtClean="0">
                        <a:solidFill>
                          <a:srgbClr val="333399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000" b="0" i="1" kern="1200" dirty="0" err="1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наноиндентирование</a:t>
                      </a:r>
                      <a:endParaRPr lang="ru-RU" altLang="zh-CN" sz="1000" b="0" i="1" kern="1200" dirty="0" smtClean="0">
                        <a:solidFill>
                          <a:srgbClr val="333399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1" dirty="0" smtClean="0">
                        <a:solidFill>
                          <a:srgbClr val="333399"/>
                        </a:solidFill>
                        <a:latin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Изучение механизмов  </a:t>
                      </a:r>
                      <a:r>
                        <a:rPr lang="ru-RU" sz="1000" b="1" i="1" kern="1200" baseline="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разрушений при </a:t>
                      </a: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эксплуатации</a:t>
                      </a:r>
                      <a:r>
                        <a:rPr lang="ru-RU" sz="1000" b="1" i="1" kern="1200" baseline="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 и в ходе испытаний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Анализ коррозионных повреждений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Установление причин разрушения </a:t>
                      </a: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изделий</a:t>
                      </a:r>
                      <a:endParaRPr lang="ru-RU" sz="1000" b="1" i="1" kern="1200" baseline="0" dirty="0" smtClean="0">
                        <a:solidFill>
                          <a:schemeClr val="tx1"/>
                        </a:solidFill>
                        <a:latin typeface="Arial 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 smtClean="0">
                          <a:solidFill>
                            <a:srgbClr val="002060"/>
                          </a:solidFill>
                          <a:effectLst/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«Аналитическая микроскопия и металлография»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Металлографический </a:t>
                      </a:r>
                      <a:r>
                        <a:rPr lang="ru-RU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анализ,</a:t>
                      </a:r>
                      <a:endParaRPr lang="ru-RU" sz="1000" b="0" i="1" kern="1200" dirty="0" smtClean="0">
                        <a:solidFill>
                          <a:srgbClr val="333399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растровая </a:t>
                      </a:r>
                      <a:r>
                        <a:rPr lang="ru-RU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электронная </a:t>
                      </a:r>
                      <a:r>
                        <a:rPr lang="ru-RU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микроскопия,</a:t>
                      </a:r>
                      <a:endParaRPr lang="ru-RU" sz="1000" b="0" i="1" kern="1200" dirty="0" smtClean="0">
                        <a:solidFill>
                          <a:srgbClr val="333399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CN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электронно-зондовый </a:t>
                      </a:r>
                      <a:r>
                        <a:rPr lang="ru-RU" altLang="zh-CN" sz="1000" b="0" i="1" kern="1200" dirty="0" smtClean="0">
                          <a:solidFill>
                            <a:srgbClr val="333399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микроанализ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Определение количественных  и качественных характеристик структуры материала </a:t>
                      </a:r>
                    </a:p>
                    <a:p>
                      <a:pPr marL="171450" indent="-1714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Исследование состояния поверхности,</a:t>
                      </a:r>
                      <a:r>
                        <a:rPr lang="ru-RU" sz="1000" b="1" i="1" kern="1200" baseline="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 построение </a:t>
                      </a: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b="1" i="1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lang="ru-RU" sz="1000" b="1" i="1" kern="1200" dirty="0" smtClean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Times New Roman" panose="02020603050405020304" pitchFamily="18" charset="0"/>
                        </a:rPr>
                        <a:t>моделей поверхности, определение шероховатости</a:t>
                      </a:r>
                      <a:endParaRPr lang="ru-RU" sz="1200" dirty="0">
                        <a:latin typeface="Arial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0" name="Заголовок 1"/>
          <p:cNvSpPr txBox="1">
            <a:spLocks/>
          </p:cNvSpPr>
          <p:nvPr/>
        </p:nvSpPr>
        <p:spPr bwMode="auto">
          <a:xfrm>
            <a:off x="5004048" y="908720"/>
            <a:ext cx="136815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u="sng" dirty="0" smtClean="0">
                <a:solidFill>
                  <a:srgbClr val="FF0000"/>
                </a:solidFill>
                <a:latin typeface="Arial "/>
              </a:rPr>
              <a:t>Компетенции</a:t>
            </a:r>
            <a:endParaRPr lang="ru-RU" altLang="ru-RU" sz="1100" b="1" i="1" u="sng" dirty="0">
              <a:solidFill>
                <a:srgbClr val="FF0000"/>
              </a:solidFill>
              <a:latin typeface="Arial "/>
            </a:endParaRPr>
          </a:p>
        </p:txBody>
      </p:sp>
      <p:pic>
        <p:nvPicPr>
          <p:cNvPr id="34" name="Picture 26" descr="G:\мс-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4598"/>
            <a:ext cx="1384735" cy="72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3" descr="G:\диски жаропрочные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1" t="14508" r="4179" b="34570"/>
          <a:stretch/>
        </p:blipFill>
        <p:spPr bwMode="auto">
          <a:xfrm>
            <a:off x="3542378" y="4544598"/>
            <a:ext cx="900429" cy="7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5716" y="6581001"/>
            <a:ext cx="231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 "/>
              </a:rPr>
              <a:t>2</a:t>
            </a:r>
            <a:endParaRPr lang="ru-RU" sz="1200" b="1" dirty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01804" y="5303101"/>
            <a:ext cx="4762100" cy="127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033" tIns="52015" rIns="104033" bIns="52015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zh-CN" sz="1200" b="1" u="sng" dirty="0">
                <a:solidFill>
                  <a:srgbClr val="C00000"/>
                </a:solidFill>
                <a:latin typeface="Times New Roman" pitchFamily="18" charset="0"/>
              </a:rPr>
              <a:t>Объекты исследований</a:t>
            </a:r>
            <a:r>
              <a:rPr lang="ru-RU" altLang="zh-CN" sz="1200" b="1" u="sng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1F497D"/>
              </a:buClr>
            </a:pPr>
            <a:r>
              <a:rPr lang="ru-RU" altLang="zh-CN" sz="1100" b="1" dirty="0">
                <a:solidFill>
                  <a:srgbClr val="333399"/>
                </a:solidFill>
                <a:latin typeface="Arial" pitchFamily="34" charset="0"/>
              </a:rPr>
              <a:t>Алюминиевые, титановые, никелевые и магниевые сплавы, стали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1F497D"/>
              </a:buClr>
            </a:pPr>
            <a:r>
              <a:rPr lang="ru-RU" altLang="zh-CN" sz="1100" b="1" dirty="0">
                <a:solidFill>
                  <a:srgbClr val="333399"/>
                </a:solidFill>
                <a:latin typeface="Arial" pitchFamily="34" charset="0"/>
              </a:rPr>
              <a:t>Металлические композиционные материалы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1F497D"/>
              </a:buClr>
            </a:pPr>
            <a:r>
              <a:rPr lang="ru-RU" altLang="zh-CN" sz="1100" b="1" dirty="0">
                <a:solidFill>
                  <a:srgbClr val="333399"/>
                </a:solidFill>
                <a:latin typeface="Arial" pitchFamily="34" charset="0"/>
              </a:rPr>
              <a:t>Полимерные композиционные материалы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1F497D"/>
              </a:buClr>
            </a:pPr>
            <a:r>
              <a:rPr lang="ru-RU" altLang="zh-CN" sz="1100" b="1" dirty="0">
                <a:solidFill>
                  <a:srgbClr val="333399"/>
                </a:solidFill>
                <a:latin typeface="Arial" pitchFamily="34" charset="0"/>
              </a:rPr>
              <a:t>Углеродные материалы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1F497D"/>
              </a:buClr>
            </a:pPr>
            <a:r>
              <a:rPr lang="ru-RU" altLang="zh-CN" sz="1100" b="1" dirty="0">
                <a:solidFill>
                  <a:srgbClr val="333399"/>
                </a:solidFill>
                <a:latin typeface="Arial" pitchFamily="34" charset="0"/>
              </a:rPr>
              <a:t>Керамики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1F497D"/>
              </a:buClr>
            </a:pPr>
            <a:r>
              <a:rPr lang="ru-RU" sz="1100" b="1" dirty="0">
                <a:solidFill>
                  <a:srgbClr val="333399"/>
                </a:solidFill>
                <a:latin typeface="Arial" pitchFamily="34" charset="0"/>
              </a:rPr>
              <a:t>Теплоизоляционные материалы</a:t>
            </a:r>
            <a:r>
              <a:rPr lang="ru-RU" sz="1100" b="1" dirty="0" smtClean="0">
                <a:solidFill>
                  <a:srgbClr val="333399"/>
                </a:solidFill>
                <a:latin typeface="Arial" pitchFamily="34" charset="0"/>
              </a:rPr>
              <a:t>.</a:t>
            </a:r>
            <a:endParaRPr lang="ru-RU" altLang="ru-RU" sz="1200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09"/>
          <p:cNvSpPr>
            <a:spLocks noChangeShapeType="1"/>
          </p:cNvSpPr>
          <p:nvPr/>
        </p:nvSpPr>
        <p:spPr bwMode="auto">
          <a:xfrm>
            <a:off x="-10168" y="6498034"/>
            <a:ext cx="9174163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59632" y="179929"/>
            <a:ext cx="74168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buNone/>
              <a:defRPr sz="2400" b="1">
                <a:solidFill>
                  <a:schemeClr val="tx2"/>
                </a:solidFill>
                <a:latin typeface="Arial" pitchFamily="34" charset="0"/>
                <a:ea typeface="Arial CYR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sz="3200" b="0" spc="40" dirty="0">
                <a:solidFill>
                  <a:srgbClr val="00338D"/>
                </a:solidFill>
                <a:latin typeface="Impact" panose="020B0806030902050204" pitchFamily="34" charset="0"/>
                <a:ea typeface="+mn-ea"/>
              </a:rPr>
              <a:t>Испытательный центр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298105" cy="364281"/>
          </a:xfrm>
        </p:spPr>
        <p:txBody>
          <a:bodyPr/>
          <a:lstStyle/>
          <a:p>
            <a:pPr>
              <a:defRPr/>
            </a:pPr>
            <a:fld id="{319543F3-8692-4D1D-AF6D-CBA1840C36C4}" type="slidenum">
              <a:rPr lang="ru-RU" altLang="ru-RU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ru-RU" alt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15860" r="5814" b="7385"/>
          <a:stretch/>
        </p:blipFill>
        <p:spPr bwMode="auto">
          <a:xfrm>
            <a:off x="0" y="1035049"/>
            <a:ext cx="9144000" cy="554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55162"/>
              </p:ext>
            </p:extLst>
          </p:nvPr>
        </p:nvGraphicFramePr>
        <p:xfrm>
          <a:off x="-15573" y="4509119"/>
          <a:ext cx="9179568" cy="2068183"/>
        </p:xfrm>
        <a:graphic>
          <a:graphicData uri="http://schemas.openxmlformats.org/drawingml/2006/table">
            <a:tbl>
              <a:tblPr firstRow="1" firstCol="1" bandRow="1"/>
              <a:tblGrid>
                <a:gridCol w="4302523"/>
                <a:gridCol w="4877045"/>
              </a:tblGrid>
              <a:tr h="461632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МЫ ПРЕДЛАГАЕМ: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525" marR="82525" marT="41263" marB="4126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551">
                <a:tc>
                  <a:txBody>
                    <a:bodyPr/>
                    <a:lstStyle/>
                    <a:p>
                      <a:pPr marL="74041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•</a:t>
                      </a:r>
                      <a:r>
                        <a:rPr lang="ru-RU" sz="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    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физико-механические испытания;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4041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•</a:t>
                      </a:r>
                      <a:r>
                        <a:rPr lang="ru-RU" sz="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    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исследования теплофизических свойств;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4041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•</a:t>
                      </a:r>
                      <a:r>
                        <a:rPr lang="ru-RU" sz="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    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 методами неразрушающего контроля; 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4041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•</a:t>
                      </a:r>
                      <a:r>
                        <a:rPr lang="ru-RU" sz="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    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исследование на климатическую, микробиологическую стойкость и пожаробезопасность;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525" marR="82525" marT="41263" marB="4126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041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•</a:t>
                      </a:r>
                      <a:r>
                        <a:rPr lang="ru-RU" sz="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    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металлографические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исследования;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4041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•</a:t>
                      </a:r>
                      <a:r>
                        <a:rPr lang="ru-RU" sz="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    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спектральные и химико-аналитические исследования;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4041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•</a:t>
                      </a:r>
                      <a:r>
                        <a:rPr lang="ru-RU" sz="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    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разработку и поставку стандартных образцов сплавов;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4041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•</a:t>
                      </a:r>
                      <a:r>
                        <a:rPr lang="ru-RU" sz="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    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испытания стандартных образцов с целью утверждения типа (ГСО);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74041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•</a:t>
                      </a:r>
                      <a:r>
                        <a:rPr lang="ru-RU" sz="6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    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межлабораторных сличительных испытаний.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2525" marR="82525" marT="41263" marB="4126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1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1" y="337850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Impact" panose="020B0806030902050204" pitchFamily="34" charset="0"/>
              </a:rPr>
              <a:t>Актуальность</a:t>
            </a:r>
            <a:endParaRPr lang="ru-RU" sz="1600" dirty="0"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5716" y="6584748"/>
            <a:ext cx="36004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86909"/>
              </p:ext>
            </p:extLst>
          </p:nvPr>
        </p:nvGraphicFramePr>
        <p:xfrm>
          <a:off x="467544" y="1331560"/>
          <a:ext cx="8208912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9"/>
                <a:gridCol w="3384376"/>
                <a:gridCol w="23042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Влияние на структуру и свойства материала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Методы экспериментального определения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Мисфит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γ'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морфология частиц </a:t>
                      </a:r>
                      <a:r>
                        <a:rPr lang="el-G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γ'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-фазы;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эффект рафтинга;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внутренние напряжения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РСА, ПЭМ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</a:t>
                      </a:r>
                      <a:r>
                        <a:rPr lang="el-G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γ'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сольвус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окно термической обработки;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верхний предел рабочей температуры;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объемная доля </a:t>
                      </a:r>
                      <a:r>
                        <a:rPr lang="el-G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γ'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-фазы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ДСК, ДТА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Межфазная энергия </a:t>
                      </a:r>
                      <a:r>
                        <a:rPr lang="el-G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γ'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морфология частиц </a:t>
                      </a:r>
                      <a:r>
                        <a:rPr lang="el-G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γ'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-фазы;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термическая стабильность;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механизм упрочнения (взаимодействие с дислокациями)</a:t>
                      </a:r>
                      <a:endParaRPr lang="ru-RU" sz="15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Косвенные измерения на РЭМ и ПЭМ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АФГ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препятствие для дислокаций (механизм торможения);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предел текучести и сопротивление ползучести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Косвенные измерения на ПЭМ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0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37850"/>
            <a:ext cx="5688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latin typeface="Impact" panose="020B0806030902050204" pitchFamily="34" charset="0"/>
              </a:rPr>
              <a:t>Материалы и методы исследования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5716" y="6584748"/>
            <a:ext cx="36004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6642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сплавы ВЖМ1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поколение), ВЖМ4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поколение) и ВЖМ8 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поколение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</a:p>
          <a:p>
            <a:pPr algn="just"/>
            <a:endParaRPr lang="en-US" sz="1600" dirty="0" smtClean="0"/>
          </a:p>
          <a:p>
            <a:pPr algn="just"/>
            <a:r>
              <a:rPr lang="ru-RU" sz="1600" dirty="0" smtClean="0"/>
              <a:t>	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структурно-фазовых и термодинамических характеристик проведен в специализированном программном обеспечении, сочетающем термодинамические и кинетические модели с экспериментальными данными.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Периоды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решетки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рассчитаны по модели, связывающей состав γ- и γ'-фаз, степень упорядочения (для γ'-фазы), температуру и молярный объем.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γ'-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сольвус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рассчитана с использованием модели термодинамического равновесия и калориметрических данных.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Межфазная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энергия на границе γ/γ'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энергия АФГ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рассчитаны для температуры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1200°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кинетических моделей, учитывающих динамику межфазного взаимодействия. Величина энергии АФГ рассчитана при условии сдвига кристаллической решетки γ'-фазы на вектор 1/2 &lt;110&gt;. В этом случае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антифазная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граница разделяет две области кристалла, где атомы никеля и алюминия меняются местами на половину периода решетки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539"/>
              </p:ext>
            </p:extLst>
          </p:nvPr>
        </p:nvGraphicFramePr>
        <p:xfrm>
          <a:off x="335157" y="1412776"/>
          <a:ext cx="8496942" cy="1232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3228"/>
                <a:gridCol w="932964"/>
                <a:gridCol w="932964"/>
                <a:gridCol w="932964"/>
                <a:gridCol w="932964"/>
                <a:gridCol w="932964"/>
                <a:gridCol w="934664"/>
                <a:gridCol w="934664"/>
                <a:gridCol w="929566"/>
              </a:tblGrid>
              <a:tr h="3346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Сплав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элементов, % (по массе)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ВЖМ1</a:t>
                      </a:r>
                      <a:r>
                        <a:rPr lang="ru-RU" sz="14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aseline="30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ВЖМ4</a:t>
                      </a:r>
                      <a:r>
                        <a:rPr lang="en-US" sz="14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aseline="30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ВЖМ8</a:t>
                      </a:r>
                      <a:r>
                        <a:rPr lang="en-US" sz="14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aseline="30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8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5972889"/>
            <a:ext cx="85689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[</a:t>
            </a:r>
            <a:r>
              <a:rPr kumimoji="0" lang="ru-RU" alt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1]</a:t>
            </a:r>
            <a:r>
              <a:rPr kumimoji="0" lang="ru-RU" alt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Патент РФ № 2153021.</a:t>
            </a:r>
            <a:endParaRPr kumimoji="0" lang="ru-RU" alt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[2]</a:t>
            </a:r>
            <a:r>
              <a:rPr kumimoji="0" lang="ru-RU" alt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Патент РФ № 2293782.</a:t>
            </a:r>
            <a:endParaRPr kumimoji="0" lang="ru-RU" alt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[3]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Патент РФ № 2402624.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3526" y="251937"/>
            <a:ext cx="712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Impact" panose="020B0806030902050204" pitchFamily="34" charset="0"/>
              </a:rPr>
              <a:t>Влияние несоответствия периодов </a:t>
            </a:r>
            <a:r>
              <a:rPr lang="ru-RU" sz="1600" dirty="0">
                <a:latin typeface="Impact" panose="020B0806030902050204" pitchFamily="34" charset="0"/>
              </a:rPr>
              <a:t>решетки </a:t>
            </a:r>
            <a:r>
              <a:rPr lang="ru-RU" sz="1600" dirty="0" smtClean="0">
                <a:latin typeface="Impact" panose="020B0806030902050204" pitchFamily="34" charset="0"/>
              </a:rPr>
              <a:t>γ и γ</a:t>
            </a:r>
            <a:r>
              <a:rPr lang="ru-RU" sz="1600" dirty="0">
                <a:latin typeface="Impact" panose="020B0806030902050204" pitchFamily="34" charset="0"/>
              </a:rPr>
              <a:t>ʹ-</a:t>
            </a:r>
            <a:r>
              <a:rPr lang="ru-RU" sz="1600" dirty="0" smtClean="0">
                <a:latin typeface="Impact" panose="020B0806030902050204" pitchFamily="34" charset="0"/>
              </a:rPr>
              <a:t>фазы (γ/γ</a:t>
            </a:r>
            <a:r>
              <a:rPr lang="ru-RU" sz="1600" dirty="0">
                <a:latin typeface="Impact" panose="020B0806030902050204" pitchFamily="34" charset="0"/>
              </a:rPr>
              <a:t>ʹ-</a:t>
            </a:r>
            <a:r>
              <a:rPr lang="ru-RU" sz="1600" dirty="0" err="1" smtClean="0">
                <a:latin typeface="Impact" panose="020B0806030902050204" pitchFamily="34" charset="0"/>
              </a:rPr>
              <a:t>мисфит</a:t>
            </a:r>
            <a:r>
              <a:rPr lang="ru-RU" sz="1600" dirty="0" smtClean="0">
                <a:latin typeface="Impact" panose="020B0806030902050204" pitchFamily="34" charset="0"/>
              </a:rPr>
              <a:t>)</a:t>
            </a:r>
          </a:p>
          <a:p>
            <a:pPr algn="ctr">
              <a:defRPr/>
            </a:pPr>
            <a:r>
              <a:rPr lang="ru-RU" sz="1600" dirty="0" smtClean="0">
                <a:latin typeface="Impact" panose="020B0806030902050204" pitchFamily="34" charset="0"/>
              </a:rPr>
              <a:t>на морфологию частиц </a:t>
            </a:r>
            <a:r>
              <a:rPr lang="ru-RU" sz="1600" dirty="0">
                <a:latin typeface="Impact" panose="020B0806030902050204" pitchFamily="34" charset="0"/>
              </a:rPr>
              <a:t>γʹ-</a:t>
            </a:r>
            <a:r>
              <a:rPr lang="ru-RU" sz="1600" dirty="0" smtClean="0">
                <a:latin typeface="Impact" panose="020B0806030902050204" pitchFamily="34" charset="0"/>
              </a:rPr>
              <a:t>фазы и эффект рафтинга </a:t>
            </a:r>
            <a:endParaRPr lang="ru-RU" sz="1600" dirty="0"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5716" y="6584748"/>
            <a:ext cx="36004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8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880000" cy="19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880000" cy="19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880000" cy="19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267" y="3116752"/>
            <a:ext cx="2436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γ'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мисфит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Calibri"/>
                <a:cs typeface="Arial" panose="020B0604020202020204" pitchFamily="34" charset="0"/>
              </a:rPr>
              <a:t>&lt; 0.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рафтинг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4333" y="3078361"/>
            <a:ext cx="2426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γ'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мисфит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Calibri"/>
                <a:cs typeface="Arial" panose="020B0604020202020204" pitchFamily="34" charset="0"/>
              </a:rPr>
              <a:t>&gt; 0.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рафтинг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2553" y="3078360"/>
            <a:ext cx="2697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γ'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мисфит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Calibri"/>
                <a:cs typeface="Arial" panose="020B0604020202020204" pitchFamily="34" charset="0"/>
              </a:rPr>
              <a:t>~ 0.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Нет рафтинга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003528" y="2244307"/>
            <a:ext cx="288032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glow rad="127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20189" y="198196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γ'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931403" y="2432230"/>
            <a:ext cx="288032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glow rad="127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8064" y="216988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γ'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7626396" y="2244451"/>
            <a:ext cx="288032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>
            <a:glow rad="127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3057" y="198210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γ'</a:t>
            </a:r>
            <a:endParaRPr lang="ru-RU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4" y="3645024"/>
            <a:ext cx="22032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96" y="3645024"/>
            <a:ext cx="21924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10051" y="5805024"/>
            <a:ext cx="27238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γ'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мисфит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Calibri"/>
                <a:cs typeface="Arial" panose="020B0604020202020204" pitchFamily="34" charset="0"/>
              </a:rPr>
              <a:t>~ 0.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Сферическая морфология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-фазы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5805023"/>
            <a:ext cx="257326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γ'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мисфит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умеренный</a:t>
            </a:r>
            <a:r>
              <a:rPr lang="ru-RU" sz="1400" dirty="0" smtClean="0">
                <a:latin typeface="Calibri"/>
                <a:cs typeface="Arial" panose="020B0604020202020204" pitchFamily="34" charset="0"/>
              </a:rPr>
              <a:t>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Кубическая морфология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-фазы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95794" y="5805024"/>
            <a:ext cx="31847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γ'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мисфит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большой</a:t>
            </a:r>
            <a:r>
              <a:rPr lang="ru-RU" sz="1400" dirty="0" smtClean="0">
                <a:latin typeface="Calibri"/>
                <a:cs typeface="Arial" panose="020B0604020202020204" pitchFamily="34" charset="0"/>
              </a:rPr>
              <a:t>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Потеря когерентности между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-фазами,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Дислокации на границах 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-фаз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15487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2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545" y="188640"/>
            <a:ext cx="691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latin typeface="Impact" panose="020B0806030902050204" pitchFamily="34" charset="0"/>
              </a:rPr>
              <a:t>Изменение периода решетки </a:t>
            </a:r>
            <a:r>
              <a:rPr lang="ru-RU" sz="1600" dirty="0" smtClean="0">
                <a:latin typeface="Impact" panose="020B0806030902050204" pitchFamily="34" charset="0"/>
              </a:rPr>
              <a:t>γ-фазы, </a:t>
            </a:r>
            <a:r>
              <a:rPr lang="ru-RU" sz="1600" dirty="0">
                <a:latin typeface="Impact" panose="020B0806030902050204" pitchFamily="34" charset="0"/>
              </a:rPr>
              <a:t>периода решетки γʹ-</a:t>
            </a:r>
            <a:r>
              <a:rPr lang="ru-RU" sz="1600" dirty="0" smtClean="0">
                <a:latin typeface="Impact" panose="020B0806030902050204" pitchFamily="34" charset="0"/>
              </a:rPr>
              <a:t>фазы </a:t>
            </a:r>
          </a:p>
          <a:p>
            <a:pPr algn="ctr">
              <a:defRPr/>
            </a:pPr>
            <a:r>
              <a:rPr lang="ru-RU" sz="1600" dirty="0" smtClean="0">
                <a:latin typeface="Impact" panose="020B0806030902050204" pitchFamily="34" charset="0"/>
              </a:rPr>
              <a:t>и γ/γ</a:t>
            </a:r>
            <a:r>
              <a:rPr lang="ru-RU" sz="1600" dirty="0">
                <a:latin typeface="Impact" panose="020B0806030902050204" pitchFamily="34" charset="0"/>
              </a:rPr>
              <a:t>ʹ-</a:t>
            </a:r>
            <a:r>
              <a:rPr lang="ru-RU" sz="1600" dirty="0" err="1" smtClean="0">
                <a:latin typeface="Impact" panose="020B0806030902050204" pitchFamily="34" charset="0"/>
              </a:rPr>
              <a:t>мисфита</a:t>
            </a:r>
            <a:r>
              <a:rPr lang="ru-RU" sz="1600" dirty="0" smtClean="0">
                <a:latin typeface="Impact" panose="020B0806030902050204" pitchFamily="34" charset="0"/>
              </a:rPr>
              <a:t> в </a:t>
            </a:r>
            <a:r>
              <a:rPr lang="ru-RU" sz="1600" dirty="0">
                <a:latin typeface="Impact" panose="020B0806030902050204" pitchFamily="34" charset="0"/>
              </a:rPr>
              <a:t>сплавах ВЖМ1, ВЖМ4, ВЖМ8 при нагреве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5716" y="6584748"/>
            <a:ext cx="36004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8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0" y="1325584"/>
            <a:ext cx="2880000" cy="19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78" y="1325585"/>
            <a:ext cx="2880000" cy="195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84" y="1325584"/>
            <a:ext cx="2880000" cy="195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1164" y="3789040"/>
            <a:ext cx="8280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периоды решетки γ- и γ'-фазы увеличиваются с повышением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малый период решетки γ-фазы обнаружен в сплаве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ВЖМ1, самый большой – в сплаве ВЖМ8;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сплавах ВЖМ4 и ВЖМ8 γ/γ'-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мисфит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отрицательный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ʹ), а в сплаве ВЖМ1 – положительный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0311" y="3330409"/>
            <a:ext cx="2527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ВЖМ 1	ВЖМ4	ВЖМ8</a:t>
            </a:r>
            <a:endParaRPr lang="ru-RU" sz="14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84482" y="3484297"/>
            <a:ext cx="2520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210488" y="3484297"/>
            <a:ext cx="252000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20714" y="3484297"/>
            <a:ext cx="252000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6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88640"/>
            <a:ext cx="619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latin typeface="Impact" panose="020B0806030902050204" pitchFamily="34" charset="0"/>
              </a:rPr>
              <a:t>Влияние массовой доли легирующих </a:t>
            </a:r>
            <a:r>
              <a:rPr lang="ru-RU" sz="1600" dirty="0" smtClean="0">
                <a:latin typeface="Impact" panose="020B0806030902050204" pitchFamily="34" charset="0"/>
              </a:rPr>
              <a:t>элементов</a:t>
            </a:r>
          </a:p>
          <a:p>
            <a:pPr algn="ctr">
              <a:defRPr/>
            </a:pPr>
            <a:r>
              <a:rPr lang="ru-RU" sz="1600" dirty="0" smtClean="0">
                <a:latin typeface="Impact" panose="020B0806030902050204" pitchFamily="34" charset="0"/>
              </a:rPr>
              <a:t>на </a:t>
            </a:r>
            <a:r>
              <a:rPr lang="ru-RU" sz="1600" dirty="0">
                <a:latin typeface="Impact" panose="020B0806030902050204" pitchFamily="34" charset="0"/>
              </a:rPr>
              <a:t>температуру </a:t>
            </a:r>
            <a:r>
              <a:rPr lang="ru-RU" sz="1600" dirty="0" smtClean="0">
                <a:latin typeface="Impact" panose="020B0806030902050204" pitchFamily="34" charset="0"/>
              </a:rPr>
              <a:t>γ</a:t>
            </a:r>
            <a:r>
              <a:rPr lang="ru-RU" sz="1600" dirty="0">
                <a:latin typeface="Impact" panose="020B0806030902050204" pitchFamily="34" charset="0"/>
              </a:rPr>
              <a:t>ʹ-</a:t>
            </a:r>
            <a:r>
              <a:rPr lang="ru-RU" sz="1600" dirty="0" err="1">
                <a:latin typeface="Impact" panose="020B0806030902050204" pitchFamily="34" charset="0"/>
              </a:rPr>
              <a:t>солвус</a:t>
            </a:r>
            <a:r>
              <a:rPr lang="ru-RU" sz="1600" dirty="0">
                <a:latin typeface="Impact" panose="020B0806030902050204" pitchFamily="34" charset="0"/>
              </a:rPr>
              <a:t> в сплавах ВЖМ1, ВЖМ4, ВЖМ8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5716" y="6584748"/>
            <a:ext cx="36004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8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34" y="4997844"/>
            <a:ext cx="2161172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5" y="3501008"/>
            <a:ext cx="2160000" cy="142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57" y="3501009"/>
            <a:ext cx="2160000" cy="142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59" y="3501008"/>
            <a:ext cx="2175523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77" y="3496308"/>
            <a:ext cx="2160000" cy="142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7" y="4997844"/>
            <a:ext cx="2161172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85" y="4997844"/>
            <a:ext cx="2161172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77" y="4997844"/>
            <a:ext cx="2175523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3728"/>
            <a:ext cx="3996666" cy="202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674812" y="2276872"/>
            <a:ext cx="0" cy="504056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154089" y="2276872"/>
            <a:ext cx="0" cy="506695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авая фигурная скобка 11"/>
          <p:cNvSpPr/>
          <p:nvPr/>
        </p:nvSpPr>
        <p:spPr>
          <a:xfrm rot="16200000">
            <a:off x="3342443" y="1944503"/>
            <a:ext cx="144016" cy="520722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098226" y="1863595"/>
            <a:ext cx="1752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Окно термообработки</a:t>
            </a:r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4965" y="23006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0693" y="239648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904" y="1268760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 – Температура </a:t>
            </a:r>
            <a:r>
              <a:rPr lang="el-G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γ'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солвус</a:t>
            </a:r>
            <a:endParaRPr 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 – Температура </a:t>
            </a:r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солидус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(начало плавления)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278" y="3079993"/>
            <a:ext cx="3276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Профиль ДСК монокристаллического ЖНС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02410" y="1052736"/>
            <a:ext cx="4413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рений, тантал и вольфрам повышают температуру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сольвуса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γ'-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фазы;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кобальт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хром снижают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сольвуса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γ'-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фазы;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рутений повышает температуру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сольвуса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γ'-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фазы при содержании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6 % для сплава ВЖМ4 и 7 % для сплава ВЖМ8. Дальнейшее увеличение содержания рутения снижает температуру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сольвуса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γ'-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фазы.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9533" y="443159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7954" y="357301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2160" y="4431594"/>
            <a:ext cx="347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72400" y="4431593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9533" y="5949280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74812" y="508518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2160" y="594927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10872" y="508518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7310" y="3181221"/>
            <a:ext cx="2527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ВЖМ 1	ВЖМ4	ВЖМ8</a:t>
            </a:r>
            <a:endParaRPr lang="ru-RU" sz="1400" b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238282" y="3334334"/>
            <a:ext cx="2520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164288" y="3334334"/>
            <a:ext cx="2520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074514" y="3334334"/>
            <a:ext cx="25200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545" y="188640"/>
            <a:ext cx="704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latin typeface="Impact" panose="020B0806030902050204" pitchFamily="34" charset="0"/>
              </a:rPr>
              <a:t>Влияние массовой доли легирующих элементов на </a:t>
            </a:r>
            <a:r>
              <a:rPr lang="ru-RU" sz="1600" dirty="0" smtClean="0">
                <a:latin typeface="Impact" panose="020B0806030902050204" pitchFamily="34" charset="0"/>
              </a:rPr>
              <a:t>межфазную энергию </a:t>
            </a:r>
          </a:p>
          <a:p>
            <a:pPr algn="ctr">
              <a:defRPr/>
            </a:pPr>
            <a:r>
              <a:rPr lang="ru-RU" sz="1600" dirty="0" smtClean="0">
                <a:latin typeface="Impact" panose="020B0806030902050204" pitchFamily="34" charset="0"/>
              </a:rPr>
              <a:t>на </a:t>
            </a:r>
            <a:r>
              <a:rPr lang="ru-RU" sz="1600" dirty="0">
                <a:latin typeface="Impact" panose="020B0806030902050204" pitchFamily="34" charset="0"/>
              </a:rPr>
              <a:t>границе раздела γ/γʹ</a:t>
            </a:r>
            <a:r>
              <a:rPr lang="ru-RU" sz="1600" dirty="0" smtClean="0">
                <a:latin typeface="Impact" panose="020B0806030902050204" pitchFamily="34" charset="0"/>
              </a:rPr>
              <a:t> </a:t>
            </a:r>
            <a:r>
              <a:rPr lang="ru-RU" sz="1600" dirty="0">
                <a:latin typeface="Impact" panose="020B0806030902050204" pitchFamily="34" charset="0"/>
              </a:rPr>
              <a:t>при 1200 °C в сплавах ВЖМ1, ВЖМ4, ВЖМ8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5716" y="6584748"/>
            <a:ext cx="36004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dirty="0">
              <a:solidFill>
                <a:srgbClr val="0033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86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72648"/>
            <a:ext cx="261135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24" y="980728"/>
            <a:ext cx="261135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61135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5" y="4672648"/>
            <a:ext cx="2607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524" y="2847983"/>
            <a:ext cx="261135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47983"/>
            <a:ext cx="261135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72648"/>
            <a:ext cx="261135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71800" y="597925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227687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3300" y="2276872"/>
            <a:ext cx="347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1663" y="5978698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0942" y="4147455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77045" y="414745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93876" y="602128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00075"/>
            <a:ext cx="3384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нагреве межфазная энергия </a:t>
            </a:r>
            <a:r>
              <a:rPr lang="el-GR" dirty="0" smtClean="0"/>
              <a:t>γ</a:t>
            </a:r>
            <a:r>
              <a:rPr lang="ru-RU" dirty="0" smtClean="0"/>
              <a:t>/</a:t>
            </a:r>
            <a:r>
              <a:rPr lang="el-GR" dirty="0" smtClean="0"/>
              <a:t>γ'</a:t>
            </a:r>
            <a:r>
              <a:rPr lang="ru-RU" dirty="0" smtClean="0"/>
              <a:t> снижается;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повышение </a:t>
            </a:r>
            <a:r>
              <a:rPr lang="ru-RU" dirty="0"/>
              <a:t>содержания </a:t>
            </a:r>
            <a:r>
              <a:rPr lang="ru-RU" dirty="0" smtClean="0"/>
              <a:t>каждого легирующего </a:t>
            </a:r>
            <a:r>
              <a:rPr lang="ru-RU" dirty="0"/>
              <a:t>элемента увеличивает межфазную энергию </a:t>
            </a:r>
            <a:r>
              <a:rPr lang="ru-RU" dirty="0" smtClean="0"/>
              <a:t>γ/γ</a:t>
            </a:r>
            <a:r>
              <a:rPr lang="el-GR" dirty="0" smtClean="0"/>
              <a:t>'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44977"/>
            <a:ext cx="2611352" cy="18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4303316"/>
            <a:ext cx="720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ВЖМ 1</a:t>
            </a:r>
          </a:p>
          <a:p>
            <a:r>
              <a:rPr lang="ru-RU" sz="1400" b="1" dirty="0" smtClean="0"/>
              <a:t>ВЖМ4</a:t>
            </a:r>
            <a:endParaRPr lang="ru-RU" sz="1400" b="1" dirty="0"/>
          </a:p>
          <a:p>
            <a:r>
              <a:rPr lang="ru-RU" sz="1400" b="1" dirty="0" smtClean="0"/>
              <a:t>ВЖМ8</a:t>
            </a:r>
            <a:endParaRPr lang="ru-RU" sz="140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7406" y="4454364"/>
            <a:ext cx="2520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7406" y="4672648"/>
            <a:ext cx="25200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5332" y="4886412"/>
            <a:ext cx="25200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5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1132</Words>
  <Application>Microsoft Office PowerPoint</Application>
  <PresentationFormat>Экран (4:3)</PresentationFormat>
  <Paragraphs>244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Цилин Евгений Алексеевич</dc:creator>
  <cp:lastModifiedBy>Мовенко Дмитрий Александрович</cp:lastModifiedBy>
  <cp:revision>54</cp:revision>
  <cp:lastPrinted>2026-04-15T06:59:21Z</cp:lastPrinted>
  <dcterms:created xsi:type="dcterms:W3CDTF">2023-11-22T12:37:34Z</dcterms:created>
  <dcterms:modified xsi:type="dcterms:W3CDTF">2026-05-18T08:01:58Z</dcterms:modified>
</cp:coreProperties>
</file>