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6461" r:id="rId1"/>
    <p:sldMasterId id="2147486491" r:id="rId2"/>
    <p:sldMasterId id="2147486536" r:id="rId3"/>
    <p:sldMasterId id="2147486506" r:id="rId4"/>
    <p:sldMasterId id="2147486521" r:id="rId5"/>
  </p:sldMasterIdLst>
  <p:notesMasterIdLst>
    <p:notesMasterId r:id="rId27"/>
  </p:notesMasterIdLst>
  <p:handoutMasterIdLst>
    <p:handoutMasterId r:id="rId28"/>
  </p:handoutMasterIdLst>
  <p:sldIdLst>
    <p:sldId id="257" r:id="rId6"/>
    <p:sldId id="492" r:id="rId7"/>
    <p:sldId id="522" r:id="rId8"/>
    <p:sldId id="510" r:id="rId9"/>
    <p:sldId id="511" r:id="rId10"/>
    <p:sldId id="512" r:id="rId11"/>
    <p:sldId id="514" r:id="rId12"/>
    <p:sldId id="516" r:id="rId13"/>
    <p:sldId id="517" r:id="rId14"/>
    <p:sldId id="499" r:id="rId15"/>
    <p:sldId id="518" r:id="rId16"/>
    <p:sldId id="519" r:id="rId17"/>
    <p:sldId id="520" r:id="rId18"/>
    <p:sldId id="521" r:id="rId19"/>
    <p:sldId id="506" r:id="rId20"/>
    <p:sldId id="498" r:id="rId21"/>
    <p:sldId id="508" r:id="rId22"/>
    <p:sldId id="497" r:id="rId23"/>
    <p:sldId id="509" r:id="rId24"/>
    <p:sldId id="515" r:id="rId25"/>
    <p:sldId id="500" r:id="rId26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 userDrawn="1">
          <p15:clr>
            <a:srgbClr val="A4A3A4"/>
          </p15:clr>
        </p15:guide>
        <p15:guide id="2" pos="213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 Хромов" initials="КХ" lastIdx="5" clrIdx="0">
    <p:extLst>
      <p:ext uri="{19B8F6BF-5375-455C-9EA6-DF929625EA0E}">
        <p15:presenceInfo xmlns:p15="http://schemas.microsoft.com/office/powerpoint/2012/main" userId="Константин Хром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FC0E3"/>
    <a:srgbClr val="013685"/>
    <a:srgbClr val="D0D8E8"/>
    <a:srgbClr val="E9EDF4"/>
    <a:srgbClr val="CAD6EE"/>
    <a:srgbClr val="D3E1F1"/>
    <a:srgbClr val="19428F"/>
    <a:srgbClr val="7CA9D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95159" autoAdjust="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>
        <p:guide orient="horz" pos="9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298" y="-96"/>
      </p:cViewPr>
      <p:guideLst>
        <p:guide orient="horz" pos="3094"/>
        <p:guide pos="213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3" rIns="92187" bIns="4609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98" y="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3" rIns="92187" bIns="460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26E9E0-A552-46AC-83C5-C72CEFB21B74}" type="datetime1">
              <a:rPr lang="ru-RU"/>
              <a:pPr>
                <a:defRPr/>
              </a:pPr>
              <a:t>27.05.2026</a:t>
            </a:fld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392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3" rIns="92187" bIns="4609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98" y="9428392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3" rIns="92187" bIns="460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59D951-0A29-4D9C-AA3F-BA87D94EF5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10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1" tIns="47770" rIns="95541" bIns="47770" numCol="1" anchor="t" anchorCtr="0" compatLnSpc="1">
            <a:prstTxWarp prst="textNoShape">
              <a:avLst/>
            </a:prstTxWarp>
          </a:bodyPr>
          <a:lstStyle>
            <a:lvl1pPr algn="l" defTabSz="95548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8" y="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1" tIns="47770" rIns="95541" bIns="47770" numCol="1" anchor="t" anchorCtr="0" compatLnSpc="1">
            <a:prstTxWarp prst="textNoShape">
              <a:avLst/>
            </a:prstTxWarp>
          </a:bodyPr>
          <a:lstStyle>
            <a:lvl1pPr algn="r" defTabSz="955482">
              <a:defRPr sz="1200">
                <a:latin typeface="Arial" charset="0"/>
              </a:defRPr>
            </a:lvl1pPr>
          </a:lstStyle>
          <a:p>
            <a:pPr>
              <a:defRPr/>
            </a:pPr>
            <a:fld id="{CB7E0804-78A3-4AFD-A91F-F726CFCA7DBC}" type="datetime1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870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53" y="4714197"/>
            <a:ext cx="5435570" cy="446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1" tIns="47770" rIns="95541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392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1" tIns="47770" rIns="95541" bIns="47770" numCol="1" anchor="b" anchorCtr="0" compatLnSpc="1">
            <a:prstTxWarp prst="textNoShape">
              <a:avLst/>
            </a:prstTxWarp>
          </a:bodyPr>
          <a:lstStyle>
            <a:lvl1pPr algn="l" defTabSz="95548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8" y="9428392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1" tIns="47770" rIns="95541" bIns="47770" numCol="1" anchor="b" anchorCtr="0" compatLnSpc="1">
            <a:prstTxWarp prst="textNoShape">
              <a:avLst/>
            </a:prstTxWarp>
          </a:bodyPr>
          <a:lstStyle>
            <a:lvl1pPr algn="r" defTabSz="955482">
              <a:defRPr sz="1200"/>
            </a:lvl1pPr>
          </a:lstStyle>
          <a:p>
            <a:fld id="{757C628D-3B6D-4617-815A-A71E2A033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684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2901C-CDA2-40C0-959A-86E4118AE7C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83EFDE-C456-47FB-9C60-BCBFD2AA9BE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EDD700-9F36-41B3-B5AB-A74C6C511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0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BA1992-7ECB-47D9-94F2-AFDAAF8CF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5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EE79E1-93B7-4D10-818D-080127505668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710DE0-372E-4914-A9A2-FC7CC385A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1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89F793-BEF6-4DE2-A544-37B3550FF3F6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1C0C9-585E-48A9-AB2C-06B7447D4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5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ВВЭРы</a:t>
            </a:r>
            <a:r>
              <a:rPr lang="en-US" dirty="0"/>
              <a:t> - </a:t>
            </a:r>
            <a:r>
              <a:rPr lang="en-US" dirty="0" err="1"/>
              <a:t>водоводяные</a:t>
            </a:r>
            <a:r>
              <a:rPr lang="en-US" dirty="0"/>
              <a:t> </a:t>
            </a:r>
            <a:r>
              <a:rPr lang="en-US" dirty="0" err="1"/>
              <a:t>энергетические</a:t>
            </a:r>
            <a:r>
              <a:rPr lang="en-US" dirty="0"/>
              <a:t> </a:t>
            </a:r>
            <a:r>
              <a:rPr lang="en-US" dirty="0" err="1"/>
              <a:t>реакторы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51800" y="6257925"/>
            <a:ext cx="990600" cy="476250"/>
          </a:xfrm>
        </p:spPr>
        <p:txBody>
          <a:bodyPr/>
          <a:lstStyle>
            <a:lvl1pPr>
              <a:defRPr sz="2000" b="1" smtClean="0">
                <a:latin typeface="Calibri" panose="020F0502020204030204" pitchFamily="34" charset="0"/>
              </a:defRPr>
            </a:lvl1pPr>
          </a:lstStyle>
          <a:p>
            <a:fld id="{315CF069-A5DA-4DB5-A99A-FBAB85578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19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35771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573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468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215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83EFDE-C456-47FB-9C60-BCBFD2AA9BE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EDD700-9F36-41B3-B5AB-A74C6C511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4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1966343"/>
            <a:ext cx="8448136" cy="46399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6558" y="607806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774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3820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40774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3820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4201D4-CC91-49AB-BFA2-5C4E243FF9C2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E1BDD1-D43A-4D27-B6B9-AEA14A7D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C4CD6B-A2D9-48ED-B183-BCA6DD063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9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72296"/>
            <a:ext cx="8229600" cy="140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1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A32DAA-D08C-4226-A22F-B4002F7A3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BA1992-7ECB-47D9-94F2-AFDAAF8CF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2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EE79E1-93B7-4D10-818D-080127505668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710DE0-372E-4914-A9A2-FC7CC385A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89F793-BEF6-4DE2-A544-37B3550FF3F6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1C0C9-585E-48A9-AB2C-06B7447D4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1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ВВЭРы</a:t>
            </a:r>
            <a:r>
              <a:rPr lang="en-US" dirty="0"/>
              <a:t> - </a:t>
            </a:r>
            <a:r>
              <a:rPr lang="en-US" dirty="0" err="1"/>
              <a:t>водоводяные</a:t>
            </a:r>
            <a:r>
              <a:rPr lang="en-US" dirty="0"/>
              <a:t> </a:t>
            </a:r>
            <a:r>
              <a:rPr lang="en-US" dirty="0" err="1"/>
              <a:t>энергетические</a:t>
            </a:r>
            <a:r>
              <a:rPr lang="en-US" dirty="0"/>
              <a:t> </a:t>
            </a:r>
            <a:r>
              <a:rPr lang="en-US" dirty="0" err="1"/>
              <a:t>реакторы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51800" y="6257925"/>
            <a:ext cx="990600" cy="476250"/>
          </a:xfrm>
        </p:spPr>
        <p:txBody>
          <a:bodyPr/>
          <a:lstStyle>
            <a:lvl1pPr>
              <a:defRPr sz="2000" b="1" smtClean="0">
                <a:latin typeface="Calibri" panose="020F0502020204030204" pitchFamily="34" charset="0"/>
              </a:defRPr>
            </a:lvl1pPr>
          </a:lstStyle>
          <a:p>
            <a:fld id="{315CF069-A5DA-4DB5-A99A-FBAB85578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35771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573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468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71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523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83EFDE-C456-47FB-9C60-BCBFD2AA9BE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523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52368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EDD700-9F36-41B3-B5AB-A74C6C511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7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774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3820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40774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3820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0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1966343"/>
            <a:ext cx="8448136" cy="4532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6558" y="607806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774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3820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40774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3820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4201D4-CC91-49AB-BFA2-5C4E243FF9C2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E1BDD1-D43A-4D27-B6B9-AEA14A7D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2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C4CD6B-A2D9-48ED-B183-BCA6DD063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3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72296"/>
            <a:ext cx="8229600" cy="140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5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A32DAA-D08C-4226-A22F-B4002F7A3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9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BA1992-7ECB-47D9-94F2-AFDAAF8CF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1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EE79E1-93B7-4D10-818D-080127505668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710DE0-372E-4914-A9A2-FC7CC385A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9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4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89F793-BEF6-4DE2-A544-37B3550FF3F6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1C0C9-585E-48A9-AB2C-06B7447D4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7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ВВЭРы</a:t>
            </a:r>
            <a:r>
              <a:rPr lang="en-US" dirty="0"/>
              <a:t> - </a:t>
            </a:r>
            <a:r>
              <a:rPr lang="en-US" dirty="0" err="1"/>
              <a:t>водоводяные</a:t>
            </a:r>
            <a:r>
              <a:rPr lang="en-US" dirty="0"/>
              <a:t> </a:t>
            </a:r>
            <a:r>
              <a:rPr lang="en-US" dirty="0" err="1"/>
              <a:t>энергетические</a:t>
            </a:r>
            <a:r>
              <a:rPr lang="en-US" dirty="0"/>
              <a:t> </a:t>
            </a:r>
            <a:r>
              <a:rPr lang="en-US" dirty="0" err="1"/>
              <a:t>реакторы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51800" y="6257925"/>
            <a:ext cx="990600" cy="476250"/>
          </a:xfrm>
        </p:spPr>
        <p:txBody>
          <a:bodyPr/>
          <a:lstStyle>
            <a:lvl1pPr>
              <a:defRPr sz="2000" b="1" smtClean="0">
                <a:latin typeface="Calibri" panose="020F0502020204030204" pitchFamily="34" charset="0"/>
              </a:defRPr>
            </a:lvl1pPr>
          </a:lstStyle>
          <a:p>
            <a:fld id="{315CF069-A5DA-4DB5-A99A-FBAB85578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76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35771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573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468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53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83EFDE-C456-47FB-9C60-BCBFD2AA9BE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EDD700-9F36-41B3-B5AB-A74C6C511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3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1621684"/>
            <a:ext cx="8448136" cy="46399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6558" y="263147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774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3820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40774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3820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8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4201D4-CC91-49AB-BFA2-5C4E243FF9C2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C4CD6B-A2D9-48ED-B183-BCA6DD063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6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72296"/>
            <a:ext cx="8229600" cy="140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4201D4-CC91-49AB-BFA2-5C4E243FF9C2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E1BDD1-D43A-4D27-B6B9-AEA14A7D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1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A32DAA-D08C-4226-A22F-B4002F7A3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5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BA1992-7ECB-47D9-94F2-AFDAAF8CF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2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EE79E1-93B7-4D10-818D-080127505668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710DE0-372E-4914-A9A2-FC7CC385A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89F793-BEF6-4DE2-A544-37B3550FF3F6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1C0C9-585E-48A9-AB2C-06B7447D4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1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ВВЭРы</a:t>
            </a:r>
            <a:r>
              <a:rPr lang="en-US" dirty="0"/>
              <a:t> - </a:t>
            </a:r>
            <a:r>
              <a:rPr lang="en-US" dirty="0" err="1"/>
              <a:t>водоводяные</a:t>
            </a:r>
            <a:r>
              <a:rPr lang="en-US" dirty="0"/>
              <a:t> </a:t>
            </a:r>
            <a:r>
              <a:rPr lang="en-US" dirty="0" err="1"/>
              <a:t>энергетические</a:t>
            </a:r>
            <a:r>
              <a:rPr lang="en-US" dirty="0"/>
              <a:t> </a:t>
            </a:r>
            <a:r>
              <a:rPr lang="en-US" dirty="0" err="1"/>
              <a:t>реакторы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51800" y="6257925"/>
            <a:ext cx="990600" cy="476250"/>
          </a:xfrm>
        </p:spPr>
        <p:txBody>
          <a:bodyPr/>
          <a:lstStyle>
            <a:lvl1pPr>
              <a:defRPr sz="2000" b="1" smtClean="0">
                <a:latin typeface="Calibri" panose="020F0502020204030204" pitchFamily="34" charset="0"/>
              </a:defRPr>
            </a:lvl1pPr>
          </a:lstStyle>
          <a:p>
            <a:fld id="{315CF069-A5DA-4DB5-A99A-FBAB85578A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47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35771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573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468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24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83EFDE-C456-47FB-9C60-BCBFD2AA9BEA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EDD700-9F36-41B3-B5AB-A74C6C511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7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8" y="1779563"/>
            <a:ext cx="8448136" cy="44820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6558" y="424925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774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3820" y="77059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40774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3820" y="3833926"/>
            <a:ext cx="4228424" cy="2746327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2400" b="1">
                <a:solidFill>
                  <a:srgbClr val="0136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buNone/>
              <a:defRPr sz="1400" b="1"/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C4CD6B-A2D9-48ED-B183-BCA6DD063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3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6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4201D4-CC91-49AB-BFA2-5C4E243FF9C2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E1BDD1-D43A-4D27-B6B9-AEA14A7D5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1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C4CD6B-A2D9-48ED-B183-BCA6DD063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6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72296"/>
            <a:ext cx="8229600" cy="140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5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0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A32DAA-D08C-4226-A22F-B4002F7A3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1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BA1992-7ECB-47D9-94F2-AFDAAF8CF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3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EE79E1-93B7-4D10-818D-080127505668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710DE0-372E-4914-A9A2-FC7CC385A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2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89F793-BEF6-4DE2-A544-37B3550FF3F6}" type="datetimeFigureOut">
              <a:rPr lang="ru-RU"/>
              <a:pPr>
                <a:defRPr/>
              </a:pPr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D1C0C9-585E-48A9-AB2C-06B7447D4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3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ВВЭРы</a:t>
            </a:r>
            <a:r>
              <a:rPr lang="en-US" dirty="0"/>
              <a:t> - </a:t>
            </a:r>
            <a:r>
              <a:rPr lang="en-US" dirty="0" err="1"/>
              <a:t>водоводяные</a:t>
            </a:r>
            <a:r>
              <a:rPr lang="en-US" dirty="0"/>
              <a:t> </a:t>
            </a:r>
            <a:r>
              <a:rPr lang="en-US" dirty="0" err="1"/>
              <a:t>энергетические</a:t>
            </a:r>
            <a:r>
              <a:rPr lang="en-US" dirty="0"/>
              <a:t> </a:t>
            </a:r>
            <a:r>
              <a:rPr lang="en-US" dirty="0" err="1"/>
              <a:t>реакторы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51800" y="6257925"/>
            <a:ext cx="990600" cy="476250"/>
          </a:xfrm>
        </p:spPr>
        <p:txBody>
          <a:bodyPr/>
          <a:lstStyle>
            <a:lvl1pPr>
              <a:defRPr sz="2000" b="1" smtClean="0">
                <a:latin typeface="Calibri" panose="020F0502020204030204" pitchFamily="34" charset="0"/>
              </a:defRPr>
            </a:lvl1pPr>
          </a:lstStyle>
          <a:p>
            <a:fld id="{315CF069-A5DA-4DB5-A99A-FBAB85578AE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24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35771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35732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468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66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4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252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A32DAA-D08C-4226-A22F-B4002F7A3F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3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7CA9D9">
                <a:lumMod val="100000"/>
              </a:srgbClr>
            </a:gs>
            <a:gs pos="88000">
              <a:schemeClr val="bg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36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6558" y="1307745"/>
            <a:ext cx="8448136" cy="49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78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2" r:id="rId1"/>
    <p:sldLayoutId id="2147486463" r:id="rId2"/>
    <p:sldLayoutId id="2147486464" r:id="rId3"/>
    <p:sldLayoutId id="2147486465" r:id="rId4"/>
    <p:sldLayoutId id="2147486466" r:id="rId5"/>
    <p:sldLayoutId id="2147486467" r:id="rId6"/>
    <p:sldLayoutId id="2147486468" r:id="rId7"/>
    <p:sldLayoutId id="2147486469" r:id="rId8"/>
    <p:sldLayoutId id="2147486470" r:id="rId9"/>
    <p:sldLayoutId id="2147486471" r:id="rId10"/>
    <p:sldLayoutId id="2147486472" r:id="rId11"/>
    <p:sldLayoutId id="2147486473" r:id="rId12"/>
    <p:sldLayoutId id="2147486474" r:id="rId13"/>
    <p:sldLayoutId id="21474864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7CA9D9">
                <a:lumMod val="100000"/>
              </a:srgbClr>
            </a:gs>
            <a:gs pos="88000">
              <a:schemeClr val="bg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58" y="571434"/>
            <a:ext cx="8448136" cy="11585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6558" y="1815293"/>
            <a:ext cx="8448136" cy="46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  <a:endParaRPr lang="ru-RU" altLang="ru-RU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8646544" y="6581001"/>
            <a:ext cx="49745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7062A13-B3EE-405C-AD5A-E7DB3235A434}" type="slidenum">
              <a:rPr lang="ru-RU" altLang="ru-RU" sz="1200" b="1" i="0">
                <a:solidFill>
                  <a:srgbClr val="01368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‹#›</a:t>
            </a:fld>
            <a:endParaRPr lang="ru-RU" altLang="ru-RU" sz="1200" b="1" i="0" dirty="0">
              <a:solidFill>
                <a:srgbClr val="01368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" y="76228"/>
            <a:ext cx="3515273" cy="316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9" y="76228"/>
            <a:ext cx="2160175" cy="3161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56557" y="469950"/>
            <a:ext cx="84481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56557" y="496846"/>
            <a:ext cx="84481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2" r:id="rId1"/>
    <p:sldLayoutId id="2147486493" r:id="rId2"/>
    <p:sldLayoutId id="2147486494" r:id="rId3"/>
    <p:sldLayoutId id="2147486495" r:id="rId4"/>
    <p:sldLayoutId id="2147486496" r:id="rId5"/>
    <p:sldLayoutId id="2147486497" r:id="rId6"/>
    <p:sldLayoutId id="2147486498" r:id="rId7"/>
    <p:sldLayoutId id="2147486499" r:id="rId8"/>
    <p:sldLayoutId id="2147486500" r:id="rId9"/>
    <p:sldLayoutId id="2147486501" r:id="rId10"/>
    <p:sldLayoutId id="2147486502" r:id="rId11"/>
    <p:sldLayoutId id="2147486503" r:id="rId12"/>
    <p:sldLayoutId id="2147486504" r:id="rId13"/>
    <p:sldLayoutId id="214748650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7CA9D9">
                <a:lumMod val="100000"/>
              </a:srgbClr>
            </a:gs>
            <a:gs pos="88000">
              <a:schemeClr val="bg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575500"/>
            <a:ext cx="9144000" cy="288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Колонтитул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58" y="571434"/>
            <a:ext cx="8448136" cy="11585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6558" y="1815293"/>
            <a:ext cx="8448136" cy="46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  <a:endParaRPr lang="ru-RU" altLang="ru-RU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8646544" y="6581001"/>
            <a:ext cx="49745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7062A13-B3EE-405C-AD5A-E7DB3235A434}" type="slidenum">
              <a:rPr lang="ru-RU" altLang="ru-RU" sz="12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‹#›</a:t>
            </a:fld>
            <a:endParaRPr lang="ru-RU" altLang="ru-RU" sz="1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" y="76228"/>
            <a:ext cx="3515273" cy="316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9" y="76228"/>
            <a:ext cx="2160175" cy="3161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56557" y="469950"/>
            <a:ext cx="84481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56557" y="496846"/>
            <a:ext cx="844813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7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7" r:id="rId1"/>
    <p:sldLayoutId id="2147486538" r:id="rId2"/>
    <p:sldLayoutId id="2147486539" r:id="rId3"/>
    <p:sldLayoutId id="2147486540" r:id="rId4"/>
    <p:sldLayoutId id="2147486541" r:id="rId5"/>
    <p:sldLayoutId id="2147486542" r:id="rId6"/>
    <p:sldLayoutId id="2147486543" r:id="rId7"/>
    <p:sldLayoutId id="2147486544" r:id="rId8"/>
    <p:sldLayoutId id="2147486545" r:id="rId9"/>
    <p:sldLayoutId id="2147486546" r:id="rId10"/>
    <p:sldLayoutId id="2147486547" r:id="rId11"/>
    <p:sldLayoutId id="2147486548" r:id="rId12"/>
    <p:sldLayoutId id="2147486549" r:id="rId13"/>
    <p:sldLayoutId id="214748655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7CA9D9">
                <a:lumMod val="100000"/>
              </a:srgbClr>
            </a:gs>
            <a:gs pos="88000">
              <a:schemeClr val="bg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58" y="259399"/>
            <a:ext cx="8448136" cy="11585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6558" y="1555983"/>
            <a:ext cx="8448136" cy="46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  <a:endParaRPr lang="ru-RU" altLang="ru-RU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8804694" y="6506413"/>
            <a:ext cx="339306" cy="2573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7062A13-B3EE-405C-AD5A-E7DB3235A434}" type="slidenum">
              <a:rPr lang="ru-RU" altLang="ru-RU" sz="1200" b="1" i="0">
                <a:solidFill>
                  <a:srgbClr val="01368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‹#›</a:t>
            </a:fld>
            <a:endParaRPr lang="ru-RU" altLang="ru-RU" sz="1200" b="1" i="0" dirty="0">
              <a:solidFill>
                <a:srgbClr val="01368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" y="6487342"/>
            <a:ext cx="3515273" cy="316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9" y="6487342"/>
            <a:ext cx="2160175" cy="31612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56557" y="6400103"/>
            <a:ext cx="8448137" cy="26896"/>
            <a:chOff x="356557" y="469950"/>
            <a:chExt cx="8448137" cy="26896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356557" y="469950"/>
              <a:ext cx="844813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356557" y="496846"/>
              <a:ext cx="844813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8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  <p:sldLayoutId id="2147486518" r:id="rId12"/>
    <p:sldLayoutId id="2147486519" r:id="rId13"/>
    <p:sldLayoutId id="214748652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7CA9D9">
                <a:lumMod val="100000"/>
              </a:srgbClr>
            </a:gs>
            <a:gs pos="88000">
              <a:schemeClr val="bg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58" y="428864"/>
            <a:ext cx="8448136" cy="11585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6558" y="1666791"/>
            <a:ext cx="8448136" cy="455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  <a:endParaRPr lang="ru-RU" altLang="ru-RU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8804694" y="6506413"/>
            <a:ext cx="339306" cy="2573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7062A13-B3EE-405C-AD5A-E7DB3235A434}" type="slidenum">
              <a:rPr lang="ru-RU" altLang="ru-RU" sz="1200" b="1" i="0">
                <a:solidFill>
                  <a:srgbClr val="01368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‹#›</a:t>
            </a:fld>
            <a:endParaRPr lang="ru-RU" altLang="ru-RU" sz="1200" b="1" i="0" dirty="0">
              <a:solidFill>
                <a:srgbClr val="01368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" y="6487342"/>
            <a:ext cx="3515273" cy="316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9" y="6487342"/>
            <a:ext cx="2160175" cy="31612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56557" y="6400103"/>
            <a:ext cx="8448137" cy="26896"/>
            <a:chOff x="356557" y="469950"/>
            <a:chExt cx="8448137" cy="26896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356557" y="469950"/>
              <a:ext cx="844813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356557" y="496846"/>
              <a:ext cx="844813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 userDrawn="1"/>
        </p:nvSpPr>
        <p:spPr>
          <a:xfrm>
            <a:off x="0" y="-10549"/>
            <a:ext cx="9144000" cy="36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9046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2" r:id="rId1"/>
    <p:sldLayoutId id="2147486523" r:id="rId2"/>
    <p:sldLayoutId id="2147486524" r:id="rId3"/>
    <p:sldLayoutId id="2147486525" r:id="rId4"/>
    <p:sldLayoutId id="2147486526" r:id="rId5"/>
    <p:sldLayoutId id="2147486527" r:id="rId6"/>
    <p:sldLayoutId id="2147486528" r:id="rId7"/>
    <p:sldLayoutId id="2147486529" r:id="rId8"/>
    <p:sldLayoutId id="2147486530" r:id="rId9"/>
    <p:sldLayoutId id="2147486531" r:id="rId10"/>
    <p:sldLayoutId id="2147486532" r:id="rId11"/>
    <p:sldLayoutId id="2147486533" r:id="rId12"/>
    <p:sldLayoutId id="2147486534" r:id="rId13"/>
    <p:sldLayoutId id="214748653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3685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D5152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0" b="-1"/>
          <a:stretch/>
        </p:blipFill>
        <p:spPr bwMode="auto">
          <a:xfrm>
            <a:off x="155556" y="41497"/>
            <a:ext cx="8495894" cy="17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42" y="487165"/>
            <a:ext cx="3994608" cy="64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4"/>
          <p:cNvSpPr txBox="1">
            <a:spLocks/>
          </p:cNvSpPr>
          <p:nvPr/>
        </p:nvSpPr>
        <p:spPr>
          <a:xfrm>
            <a:off x="0" y="1571582"/>
            <a:ext cx="9144000" cy="104602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ru-RU" sz="1800" b="1" cap="small" spc="225" dirty="0">
                <a:solidFill>
                  <a:srgbClr val="4F81BD"/>
                </a:solidFill>
                <a:latin typeface="Montserrat" panose="020B0604020202020204"/>
                <a:cs typeface="Times New Roman" panose="02020603050405020304" pitchFamily="18" charset="0"/>
              </a:rPr>
              <a:t>Международная научно-практическая конференция «Материаловедение, формообразующие  технологии и оборудование 2026»</a:t>
            </a:r>
          </a:p>
        </p:txBody>
      </p:sp>
      <p:sp>
        <p:nvSpPr>
          <p:cNvPr id="12" name="Нижний колонтитул 28"/>
          <p:cNvSpPr txBox="1">
            <a:spLocks/>
          </p:cNvSpPr>
          <p:nvPr/>
        </p:nvSpPr>
        <p:spPr>
          <a:xfrm>
            <a:off x="1158162" y="5710953"/>
            <a:ext cx="33549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>
                <a:solidFill>
                  <a:prstClr val="white"/>
                </a:solidFill>
              </a:rPr>
              <a:t>1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8F70EFF-646D-415C-BDAF-09A19FF92BBC}"/>
              </a:ext>
            </a:extLst>
          </p:cNvPr>
          <p:cNvSpPr txBox="1">
            <a:spLocks/>
          </p:cNvSpPr>
          <p:nvPr/>
        </p:nvSpPr>
        <p:spPr>
          <a:xfrm>
            <a:off x="0" y="2854177"/>
            <a:ext cx="9144000" cy="12927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860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решения уравнений Кона-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Шэма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атомов без использования базисного набора с применением положений асимптотической теории диффузии нейтронов в среде с поглощением и размножением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CBF08AF-586C-4C14-886A-EF623447005E}"/>
              </a:ext>
            </a:extLst>
          </p:cNvPr>
          <p:cNvSpPr txBox="1">
            <a:spLocks/>
          </p:cNvSpPr>
          <p:nvPr/>
        </p:nvSpPr>
        <p:spPr>
          <a:xfrm>
            <a:off x="54425" y="4939719"/>
            <a:ext cx="7778477" cy="128010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just"/>
            <a:r>
              <a:rPr lang="ru-RU" sz="1600" cap="small" spc="225" dirty="0">
                <a:latin typeface="Montserrat" panose="020B0604020202020204" charset="-52"/>
                <a:cs typeface="Times New Roman" panose="02020603050405020304" pitchFamily="18" charset="0"/>
              </a:rPr>
              <a:t>Авторы: 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Е. Н. Станкевич</a:t>
            </a:r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, А. А. Ковалишин</a:t>
            </a:r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, К. Ю Хромов</a:t>
            </a:r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, М. В. Калмыкова</a:t>
            </a:r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, А. В. Угрюмов</a:t>
            </a:r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525" algn="just"/>
            <a:endParaRPr lang="ru-RU" sz="1600" baseline="30000" dirty="0">
              <a:effectLst/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" algn="just"/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НИЦ «Курчатовский институт», 123182, г. Москва, пл. акад. Курчатова,</a:t>
            </a:r>
          </a:p>
          <a:p>
            <a:pPr marL="9525" algn="just"/>
            <a:r>
              <a:rPr lang="ru-RU" sz="1600" baseline="300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АО «ТВЭЛ», 115409 Москва, Каширское шоссе, 49</a:t>
            </a:r>
          </a:p>
        </p:txBody>
      </p:sp>
    </p:spTree>
    <p:extLst>
      <p:ext uri="{BB962C8B-B14F-4D97-AF65-F5344CB8AC3E}">
        <p14:creationId xmlns:p14="http://schemas.microsoft.com/office/powerpoint/2010/main" val="31655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35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(III). </a:t>
            </a:r>
            <a:r>
              <a:rPr lang="ru-RU" sz="2800" dirty="0"/>
              <a:t>Расчетная ошибка. 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9EC5D5A-A222-4C00-ACD1-3B6A91AC49BC}"/>
              </a:ext>
            </a:extLst>
          </p:cNvPr>
          <p:cNvSpPr txBox="1">
            <a:spLocks/>
          </p:cNvSpPr>
          <p:nvPr/>
        </p:nvSpPr>
        <p:spPr>
          <a:xfrm>
            <a:off x="0" y="4063902"/>
            <a:ext cx="9144000" cy="230832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0" dirty="0">
                <a:solidFill>
                  <a:schemeClr val="tx1"/>
                </a:solidFill>
                <a:effectLst/>
                <a:latin typeface="Montserrat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расчетной ошибки в определении полной энергии атомов для численных схем разных порядков на расчетной сетке, шаг которой определяется выполнением критерия валидации для 8-ого порядка. На графике красными кружочками обозначены значения для схемы 4-ого порядка, зелеными – для 6-ого порядка, синими – для 8-ого порядка; вертикальными пунктирными линиями обозначены области, в пределах которых расчет производился при фиксированном количестве точек сетки; красными числами внизу обозначены количество точек в тысячах.</a:t>
            </a:r>
            <a:endParaRPr lang="ru-RU" sz="1800" b="0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93EBE8-AFD3-4345-9529-31D53E101F9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0"/>
          <a:stretch/>
        </p:blipFill>
        <p:spPr bwMode="auto">
          <a:xfrm>
            <a:off x="980109" y="396777"/>
            <a:ext cx="7183782" cy="366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1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35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(IV). </a:t>
            </a:r>
            <a:r>
              <a:rPr lang="ru-RU" sz="2800" dirty="0"/>
              <a:t>Расчетное время.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19EC5D5A-A222-4C00-ACD1-3B6A91AC4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657725"/>
                <a:ext cx="9144000" cy="1754326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Зависимость времени расчета полных энергий атомов от номера элемента для схем разных порядков, 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1 по 92 элемент включительно, кроме лантаноидов. Шаг расчетной сетки для каждого элемента и каждого порядка схемы такой же, как на рисунке 4. Красным цветом обозначены результаты для схемы 4-ого порядка, зеленым – для схемы 6-го порядка, синим – для схемы 8-го порядка. Символы – результаты расчетов, линии – аппроксимация по формуле   </a:t>
                </a:r>
                <a14:m>
                  <m:oMath xmlns:m="http://schemas.openxmlformats.org/officeDocument/2006/math">
                    <m:r>
                      <a:rPr lang="ru-RU" sz="1800" b="0" i="1" spc="25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sz="1800" b="0" i="1" spc="25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1800" b="0" i="1" spc="25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pc="25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ru-RU" sz="1800" b="0" i="1" spc="25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p>
                    <m:r>
                      <a:rPr lang="ru-RU" sz="1800" b="0" i="1" spc="25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800" b="0" i="1" spc="25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𝐶𝑁</m:t>
                    </m:r>
                    <m:r>
                      <a:rPr lang="ru-RU" sz="1800" b="0" i="1" spc="25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800" b="0" i="1" spc="25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ru-RU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19EC5D5A-A222-4C00-ACD1-3B6A91AC4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7725"/>
                <a:ext cx="9144000" cy="1754326"/>
              </a:xfrm>
              <a:prstGeom prst="rect">
                <a:avLst/>
              </a:prstGeom>
              <a:blipFill>
                <a:blip r:embed="rId2"/>
                <a:stretch>
                  <a:fillRect l="-533" t="-1736" r="-1067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24F50C-FAC3-4898-B1C7-6F3871504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" y="666378"/>
            <a:ext cx="8191977" cy="399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2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35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(V). </a:t>
            </a:r>
            <a:r>
              <a:rPr lang="ru-RU" sz="2800" dirty="0"/>
              <a:t>Расчетная ошибка. 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9EC5D5A-A222-4C00-ACD1-3B6A91AC49BC}"/>
              </a:ext>
            </a:extLst>
          </p:cNvPr>
          <p:cNvSpPr txBox="1">
            <a:spLocks/>
          </p:cNvSpPr>
          <p:nvPr/>
        </p:nvSpPr>
        <p:spPr>
          <a:xfrm>
            <a:off x="0" y="1115001"/>
            <a:ext cx="91440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0" dirty="0">
                <a:solidFill>
                  <a:schemeClr val="tx1"/>
                </a:solidFill>
              </a:rPr>
              <a:t>Значения параметров кривых, аппроксимирующих асимптотическую зависимость времени расчетов полной энергии атомов от номера элемента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E32CE02-331B-448E-8EE0-D812B3F74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48430"/>
              </p:ext>
            </p:extLst>
          </p:nvPr>
        </p:nvGraphicFramePr>
        <p:xfrm>
          <a:off x="211058" y="1904207"/>
          <a:ext cx="8721883" cy="1524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225">
                  <a:extLst>
                    <a:ext uri="{9D8B030D-6E8A-4147-A177-3AD203B41FA5}">
                      <a16:colId xmlns:a16="http://schemas.microsoft.com/office/drawing/2014/main" val="2974678880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1025043536"/>
                    </a:ext>
                  </a:extLst>
                </a:gridCol>
                <a:gridCol w="1369225">
                  <a:extLst>
                    <a:ext uri="{9D8B030D-6E8A-4147-A177-3AD203B41FA5}">
                      <a16:colId xmlns:a16="http://schemas.microsoft.com/office/drawing/2014/main" val="741479921"/>
                    </a:ext>
                  </a:extLst>
                </a:gridCol>
                <a:gridCol w="1370104">
                  <a:extLst>
                    <a:ext uri="{9D8B030D-6E8A-4147-A177-3AD203B41FA5}">
                      <a16:colId xmlns:a16="http://schemas.microsoft.com/office/drawing/2014/main" val="3305950612"/>
                    </a:ext>
                  </a:extLst>
                </a:gridCol>
                <a:gridCol w="1370104">
                  <a:extLst>
                    <a:ext uri="{9D8B030D-6E8A-4147-A177-3AD203B41FA5}">
                      <a16:colId xmlns:a16="http://schemas.microsoft.com/office/drawing/2014/main" val="1911610041"/>
                    </a:ext>
                  </a:extLst>
                </a:gridCol>
                <a:gridCol w="1874000">
                  <a:extLst>
                    <a:ext uri="{9D8B030D-6E8A-4147-A177-3AD203B41FA5}">
                      <a16:colId xmlns:a16="http://schemas.microsoft.com/office/drawing/2014/main" val="1267766431"/>
                    </a:ext>
                  </a:extLst>
                </a:gridCol>
              </a:tblGrid>
              <a:tr h="618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spc="25">
                          <a:effectLst/>
                        </a:rPr>
                        <a:t>Порядок схемы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A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B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C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D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R</a:t>
                      </a:r>
                      <a:r>
                        <a:rPr lang="en-US" sz="1900" spc="25" baseline="30000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extLst>
                  <a:ext uri="{0D108BD9-81ED-4DB2-BD59-A6C34878D82A}">
                    <a16:rowId xmlns:a16="http://schemas.microsoft.com/office/drawing/2014/main" val="3501889097"/>
                  </a:ext>
                </a:extLst>
              </a:tr>
              <a:tr h="302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1,05257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-2,02747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-2,90573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0,72077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extLst>
                  <a:ext uri="{0D108BD9-81ED-4DB2-BD59-A6C34878D82A}">
                    <a16:rowId xmlns:a16="http://schemas.microsoft.com/office/drawing/2014/main" val="833085418"/>
                  </a:ext>
                </a:extLst>
              </a:tr>
              <a:tr h="302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2,5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1,12517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-3,60995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1,85324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0,76293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extLst>
                  <a:ext uri="{0D108BD9-81ED-4DB2-BD59-A6C34878D82A}">
                    <a16:rowId xmlns:a16="http://schemas.microsoft.com/office/drawing/2014/main" val="4079038924"/>
                  </a:ext>
                </a:extLst>
              </a:tr>
              <a:tr h="302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1,25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1,20703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-2,21298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>
                          <a:effectLst/>
                        </a:rPr>
                        <a:t>0,76632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spc="25" dirty="0">
                          <a:effectLst/>
                        </a:rPr>
                        <a:t>0,74581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75" marR="94975" marT="0" marB="0" anchor="ctr"/>
                </a:tc>
                <a:extLst>
                  <a:ext uri="{0D108BD9-81ED-4DB2-BD59-A6C34878D82A}">
                    <a16:rowId xmlns:a16="http://schemas.microsoft.com/office/drawing/2014/main" val="13988522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 2">
                <a:extLst>
                  <a:ext uri="{FF2B5EF4-FFF2-40B4-BE49-F238E27FC236}">
                    <a16:creationId xmlns:a16="http://schemas.microsoft.com/office/drawing/2014/main" id="{C5EE9199-B76E-48D9-B323-0EB5893DA7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3704665"/>
                <a:ext cx="9144000" cy="2656625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Исходя из представленных результатов возможно заключить, что с помощью разработанного алгоритма удалось при использовании численной схемы 4-ого порядка достичь почти линейной асимптотической зависимости </a:t>
                </a:r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времени расчетов полной энергии атомов от номера элемента, без учета лантаноидов. </a:t>
                </a:r>
                <a:r>
                  <a:rPr lang="ru-RU" sz="1800" i="0" spc="25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Время расчетов асимптотически ведет себя, как</a:t>
                </a:r>
                <a:r>
                  <a:rPr lang="ru-RU" sz="1800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ru-RU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ru-RU" sz="1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1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18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𝟎𝟓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800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, где </a:t>
                </a:r>
                <a:r>
                  <a:rPr lang="en-US" sz="1800" i="1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N</a:t>
                </a:r>
                <a:r>
                  <a:rPr lang="ru-RU" sz="1800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 – количество электронов в атоме.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Алгоритм со схемой 4-ого порядка представляется наиболее предпочтительным для расчетов полных энергий атомов, из-за оптимального соотношения между вычислительной сложностью и быстродействием. Классический базисный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DFT</a:t>
                </a:r>
                <a:r>
                  <a:rPr lang="ru-RU" sz="1800" dirty="0">
                    <a:solidFill>
                      <a:srgbClr val="FF0000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 имеет масштабирование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ru-R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ru-RU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800" dirty="0">
                    <a:solidFill>
                      <a:srgbClr val="FF0000"/>
                    </a:solidFill>
                    <a:latin typeface="Montserrat" panose="020B0604020202020204" charset="-52"/>
                  </a:rPr>
                  <a:t>.</a:t>
                </a:r>
                <a:endParaRPr lang="ru-RU" sz="1800" dirty="0">
                  <a:solidFill>
                    <a:schemeClr val="tx1"/>
                  </a:solidFill>
                  <a:latin typeface="Montserrat" panose="020B0604020202020204" charset="-52"/>
                </a:endParaRPr>
              </a:p>
            </p:txBody>
          </p:sp>
        </mc:Choice>
        <mc:Fallback>
          <p:sp>
            <p:nvSpPr>
              <p:cNvPr id="7" name="Текст 2">
                <a:extLst>
                  <a:ext uri="{FF2B5EF4-FFF2-40B4-BE49-F238E27FC236}">
                    <a16:creationId xmlns:a16="http://schemas.microsoft.com/office/drawing/2014/main" id="{C5EE9199-B76E-48D9-B323-0EB5893D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04665"/>
                <a:ext cx="9144000" cy="2656625"/>
              </a:xfrm>
              <a:prstGeom prst="rect">
                <a:avLst/>
              </a:prstGeom>
              <a:blipFill>
                <a:blip r:embed="rId2"/>
                <a:stretch>
                  <a:fillRect l="-533" t="-1376" r="-533" b="-2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FF3CF104-D2BE-4B00-9271-D1ABC42B75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96026"/>
                <a:ext cx="9144000" cy="4865947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b="0" dirty="0">
                    <a:solidFill>
                      <a:schemeClr val="tx1"/>
                    </a:solidFill>
                    <a:latin typeface="Montserrat" panose="00000500000000000000"/>
                  </a:rPr>
                  <a:t>Разработан и успешно реализован метод 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00005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решения уравнений Кона-</a:t>
                </a:r>
                <a:r>
                  <a:rPr lang="ru-RU" sz="1800" b="0" dirty="0" err="1">
                    <a:solidFill>
                      <a:schemeClr val="tx1"/>
                    </a:solidFill>
                    <a:effectLst/>
                    <a:latin typeface="Montserrat" panose="000005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Шэма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00005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 для атомов без использования базисного набора с применением положений асимптотической теории диффузии нейтронов в среде с поглощением и размножением.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b="0" dirty="0">
                    <a:solidFill>
                      <a:schemeClr val="tx1"/>
                    </a:solidFill>
                  </a:rPr>
                  <a:t>Разработаны и успешно реализованы численные схемы высоких порядков.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b="0" dirty="0">
                    <a:solidFill>
                      <a:schemeClr val="tx1"/>
                    </a:solidFill>
                  </a:rPr>
                  <a:t>Разработанный алгоритм успешно прошел валидацию на данных из базы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NIST [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6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]</a:t>
                </a:r>
                <a:endParaRPr lang="ru-RU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b="0" dirty="0">
                    <a:solidFill>
                      <a:schemeClr val="tx1"/>
                    </a:solidFill>
                  </a:rPr>
                  <a:t>Удалось достичь почти линейной алгоритмической сложности для численной схемы четвертого порядка: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</m:t>
                            </m:r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05</m:t>
                            </m:r>
                          </m:sup>
                        </m:sSup>
                      </m:e>
                    </m:d>
                  </m:oMath>
                </a14:m>
                <a:endParaRPr lang="ru-RU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ru-RU" sz="1800" b="0" dirty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000050000000000000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Расчет обменно-корреляционного вклада в энергию атома реализован в виде отдельной локальной процедуры, что позволит легко модернизировать разработанный программный код для использования других, более совершенных функционалов обмена-корреляции.</a:t>
                </a:r>
                <a:endParaRPr lang="ru-RU" b="0" dirty="0">
                  <a:solidFill>
                    <a:schemeClr val="tx1"/>
                  </a:solidFill>
                  <a:latin typeface="Montserrat" panose="00000500000000000000"/>
                </a:endParaRPr>
              </a:p>
            </p:txBody>
          </p:sp>
        </mc:Choice>
        <mc:Fallback xmlns="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FF3CF104-D2BE-4B00-9271-D1ABC42B7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6026"/>
                <a:ext cx="9144000" cy="4865947"/>
              </a:xfrm>
              <a:prstGeom prst="rect">
                <a:avLst/>
              </a:prstGeom>
              <a:blipFill>
                <a:blip r:embed="rId2"/>
                <a:stretch>
                  <a:fillRect l="-400" t="-626" r="-533" b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F20F2C61-00B2-45A4-BB37-7A344818932E}"/>
              </a:ext>
            </a:extLst>
          </p:cNvPr>
          <p:cNvSpPr txBox="1">
            <a:spLocks/>
          </p:cNvSpPr>
          <p:nvPr/>
        </p:nvSpPr>
        <p:spPr>
          <a:xfrm>
            <a:off x="-11522" y="0"/>
            <a:ext cx="9144000" cy="8191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9pPr>
          </a:lstStyle>
          <a:p>
            <a:r>
              <a:rPr lang="ru-RU" sz="2800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4572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FF3CF104-D2BE-4B00-9271-D1ABC42B7562}"/>
              </a:ext>
            </a:extLst>
          </p:cNvPr>
          <p:cNvSpPr txBox="1">
            <a:spLocks/>
          </p:cNvSpPr>
          <p:nvPr/>
        </p:nvSpPr>
        <p:spPr>
          <a:xfrm>
            <a:off x="-11522" y="1282258"/>
            <a:ext cx="9144000" cy="429348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1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Квантовая химия. Молекулы, молекулярные системы и твердые тела [Электронный ресурс] : учебное пособие для вузов / В. Г. </a:t>
            </a:r>
            <a:r>
              <a:rPr lang="ru-RU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Цирельсон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. — 3-е изд., </a:t>
            </a:r>
            <a:r>
              <a:rPr lang="ru-RU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испр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. (эл.). — Электрон. Текстовые дан. (1 файл </a:t>
            </a:r>
            <a:r>
              <a:rPr lang="ru-RU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pdf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: 522 с.). — М. : БИНОМ. Лаборатория знаний, 2014.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</a:rPr>
              <a:t>[2] Даньшин А.А. Разработка численных методов решения задач квантовой механики на основе синтеза стохастических и детерминистских подходов : </a:t>
            </a:r>
            <a:r>
              <a:rPr lang="ru-RU" b="0" dirty="0" err="1">
                <a:solidFill>
                  <a:schemeClr val="tx1"/>
                </a:solidFill>
              </a:rPr>
              <a:t>дис</a:t>
            </a:r>
            <a:r>
              <a:rPr lang="ru-RU" b="0" dirty="0">
                <a:solidFill>
                  <a:schemeClr val="tx1"/>
                </a:solidFill>
              </a:rPr>
              <a:t>. канд. физ.-мат. наук : 00.00.00 / Даньшин Артем Алексеевич. – М., 2023. – 111 с. </a:t>
            </a:r>
          </a:p>
          <a:p>
            <a:pPr algn="just"/>
            <a:r>
              <a:rPr lang="ru-RU" b="0" dirty="0">
                <a:solidFill>
                  <a:schemeClr val="tx1"/>
                </a:solidFill>
              </a:rPr>
              <a:t>[3] </a:t>
            </a:r>
            <a:r>
              <a:rPr lang="en-US" b="0" dirty="0">
                <a:solidFill>
                  <a:schemeClr val="tx1"/>
                </a:solidFill>
              </a:rPr>
              <a:t>W. Kohn, L. J. Sham, Self-Consistent Equations Including Exchange and Correlation Effects / // Phys. Rev. — 1965. — </a:t>
            </a:r>
            <a:r>
              <a:rPr lang="ru-RU" b="0" dirty="0">
                <a:solidFill>
                  <a:schemeClr val="tx1"/>
                </a:solidFill>
              </a:rPr>
              <a:t>Т. 140. —</a:t>
            </a:r>
            <a:r>
              <a:rPr lang="en-US" b="0" dirty="0">
                <a:solidFill>
                  <a:schemeClr val="tx1"/>
                </a:solidFill>
              </a:rPr>
              <a:t>A1133—A1138.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</a:rPr>
              <a:t>[4] Лебедев, В. И. Функциональный анализ и вычислительная математика / В. И. Лебедев. — </a:t>
            </a:r>
            <a:r>
              <a:rPr lang="ru-RU" b="0" dirty="0" err="1">
                <a:solidFill>
                  <a:schemeClr val="tx1"/>
                </a:solidFill>
              </a:rPr>
              <a:t>Физматлит</a:t>
            </a:r>
            <a:r>
              <a:rPr lang="ru-RU" b="0" dirty="0">
                <a:solidFill>
                  <a:schemeClr val="tx1"/>
                </a:solidFill>
              </a:rPr>
              <a:t>, 2005.</a:t>
            </a:r>
          </a:p>
          <a:p>
            <a:pPr algn="just"/>
            <a:r>
              <a:rPr lang="en-US" b="0" dirty="0">
                <a:solidFill>
                  <a:schemeClr val="tx1"/>
                </a:solidFill>
              </a:rPr>
              <a:t>[5] S.H. </a:t>
            </a:r>
            <a:r>
              <a:rPr lang="en-US" b="0" dirty="0" err="1">
                <a:solidFill>
                  <a:schemeClr val="tx1"/>
                </a:solidFill>
              </a:rPr>
              <a:t>Vosko</a:t>
            </a:r>
            <a:r>
              <a:rPr lang="en-US" b="0" dirty="0">
                <a:solidFill>
                  <a:schemeClr val="tx1"/>
                </a:solidFill>
              </a:rPr>
              <a:t>, L. Wilk, and M. </a:t>
            </a:r>
            <a:r>
              <a:rPr lang="en-US" b="0" dirty="0" err="1">
                <a:solidFill>
                  <a:schemeClr val="tx1"/>
                </a:solidFill>
              </a:rPr>
              <a:t>Nusair</a:t>
            </a:r>
            <a:r>
              <a:rPr lang="en-US" b="0" dirty="0">
                <a:solidFill>
                  <a:schemeClr val="tx1"/>
                </a:solidFill>
              </a:rPr>
              <a:t>, Can. J. Phys. 58, 1200 (1980); S.H. </a:t>
            </a:r>
            <a:r>
              <a:rPr lang="en-US" b="0" dirty="0" err="1">
                <a:solidFill>
                  <a:schemeClr val="tx1"/>
                </a:solidFill>
              </a:rPr>
              <a:t>Vosko</a:t>
            </a:r>
            <a:r>
              <a:rPr lang="en-US" b="0" dirty="0">
                <a:solidFill>
                  <a:schemeClr val="tx1"/>
                </a:solidFill>
              </a:rPr>
              <a:t> and L. Wilk, Phys. Rev. B 22, 3812 (1980).</a:t>
            </a:r>
          </a:p>
          <a:p>
            <a:pPr algn="just"/>
            <a:r>
              <a:rPr lang="en-US" b="0" dirty="0">
                <a:solidFill>
                  <a:schemeClr val="tx1"/>
                </a:solidFill>
              </a:rPr>
              <a:t>[6] NIST (https://www.nist.gov/pml/atomic-reference-data-electronic-structure-calculations/atomic-reference-data-electronic-7)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F20F2C61-00B2-45A4-BB37-7A344818932E}"/>
              </a:ext>
            </a:extLst>
          </p:cNvPr>
          <p:cNvSpPr txBox="1">
            <a:spLocks/>
          </p:cNvSpPr>
          <p:nvPr/>
        </p:nvSpPr>
        <p:spPr>
          <a:xfrm>
            <a:off x="-11522" y="0"/>
            <a:ext cx="9144000" cy="8191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9pPr>
          </a:lstStyle>
          <a:p>
            <a:r>
              <a:rPr lang="ru-RU" sz="2800" dirty="0"/>
              <a:t>Цитируемая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779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7932" y="62582"/>
            <a:ext cx="8448136" cy="533807"/>
          </a:xfrm>
        </p:spPr>
        <p:txBody>
          <a:bodyPr>
            <a:normAutofit/>
          </a:bodyPr>
          <a:lstStyle/>
          <a:p>
            <a:r>
              <a:rPr lang="ru-RU" sz="2800" dirty="0"/>
              <a:t>Спасибо за предоставленное время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5C2AFA-F075-4EC1-AD27-9D411232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95" y="1275497"/>
            <a:ext cx="5896210" cy="43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-994"/>
            <a:ext cx="8448136" cy="678514"/>
          </a:xfrm>
        </p:spPr>
        <p:txBody>
          <a:bodyPr>
            <a:normAutofit/>
          </a:bodyPr>
          <a:lstStyle/>
          <a:p>
            <a:r>
              <a:rPr lang="ru-RU" sz="2800" dirty="0"/>
              <a:t>Алгоритм работы программы (</a:t>
            </a:r>
            <a:r>
              <a:rPr lang="en-US" sz="2800" dirty="0"/>
              <a:t>I</a:t>
            </a:r>
            <a:r>
              <a:rPr lang="ru-RU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>
                <a:extLst>
                  <a:ext uri="{FF2B5EF4-FFF2-40B4-BE49-F238E27FC236}">
                    <a16:creationId xmlns:a16="http://schemas.microsoft.com/office/drawing/2014/main" id="{674234C8-D670-4B17-A8CA-D4536C815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1051875"/>
                <a:ext cx="9144001" cy="4754250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решения уравнения (2) используется следующий алгоритм: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Выбор радиальной вычислительной сетки для искомых функций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Задание начальных значений для величин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узлах сетки и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Контроль сходимости итерационного процесса для определения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критерию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  <m:sup/>
                    </m:sSup>
                    <m:r>
                      <a:rPr lang="ru-RU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−1|&lt;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𝐸𝑟𝑟</m:t>
                    </m:r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1800" b="0" i="1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допустимая ошибка вычислений), 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Обновление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учетом нового найденного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Контроль сходимости итерационного процесса для определения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критерию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  <m:sup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ru-RU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ru-RU" sz="1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ru-RU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𝐸𝑟𝑟</m:t>
                    </m:r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1800" b="0" i="1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допустимая ошибка вычислений)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Расчет кулоновского и обменно-корреляционного потенциалов,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Расчет значений функции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сетке и параметра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 заданном значении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Пункты 5) – 7) алгоритма образуют внутренний цикл, Пункт 3) является заголовком внешнего цикла.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Текст 2">
                <a:extLst>
                  <a:ext uri="{FF2B5EF4-FFF2-40B4-BE49-F238E27FC236}">
                    <a16:creationId xmlns:a16="http://schemas.microsoft.com/office/drawing/2014/main" id="{674234C8-D670-4B17-A8CA-D4536C81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51875"/>
                <a:ext cx="9144001" cy="4754250"/>
              </a:xfrm>
              <a:prstGeom prst="rect">
                <a:avLst/>
              </a:prstGeom>
              <a:blipFill>
                <a:blip r:embed="rId2"/>
                <a:stretch>
                  <a:fillRect l="-533" t="-642" r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1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2" y="0"/>
            <a:ext cx="8448136" cy="678514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мат модели (</a:t>
            </a:r>
            <a:r>
              <a:rPr lang="en-US" dirty="0"/>
              <a:t>I</a:t>
            </a:r>
            <a:r>
              <a:rPr lang="ru-RU" dirty="0"/>
              <a:t>)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648E209B-5B9E-4AF9-9C5B-CCACE3518580}"/>
              </a:ext>
            </a:extLst>
          </p:cNvPr>
          <p:cNvSpPr txBox="1">
            <a:spLocks/>
          </p:cNvSpPr>
          <p:nvPr/>
        </p:nvSpPr>
        <p:spPr>
          <a:xfrm>
            <a:off x="-1" y="2239230"/>
            <a:ext cx="9144001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0" dirty="0">
                <a:solidFill>
                  <a:schemeClr val="tx1"/>
                </a:solidFill>
              </a:rPr>
              <a:t>Уравнение (1), уравнение Шредингера, будет решаться методом конечных разностей без использования базисного набора с тождественным преобразованием спектра конечно-разностного оператора. Возможность и эффективность данного метода была продемонстрирована в работе </a:t>
            </a:r>
            <a:r>
              <a:rPr lang="en-US" sz="1800" b="0" dirty="0">
                <a:solidFill>
                  <a:schemeClr val="tx1"/>
                </a:solidFill>
              </a:rPr>
              <a:t>[2]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9511-0D26-4BF6-B563-C8AACB94C1D5}"/>
              </a:ext>
            </a:extLst>
          </p:cNvPr>
          <p:cNvSpPr txBox="1"/>
          <p:nvPr/>
        </p:nvSpPr>
        <p:spPr>
          <a:xfrm>
            <a:off x="-1" y="583348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2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Даньшин А.А. Разработка численных методов решения задач квантовой механики на основе синтеза стохастических и детерминистских подходов :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дис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. канд. физ.-мат. наук : 00.00.00 / Даньшин Артем Алексеевич. – М., 2023. – 111 с. 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3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W. Kohn, L. J. Sham, Self-Consistent Equations Including Exchange and Correlation Effects / // Phys. Rev. — 1965. — Т. 140. —A1133—A1138.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BA1D-F220-4048-99D0-287E0A6827D3}"/>
                  </a:ext>
                </a:extLst>
              </p:cNvPr>
              <p:cNvSpPr txBox="1"/>
              <p:nvPr/>
            </p:nvSpPr>
            <p:spPr>
              <a:xfrm>
                <a:off x="-4" y="3516154"/>
                <a:ext cx="9144001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ru-RU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ru-RU" dirty="0"/>
                  <a:t>          </a:t>
                </a:r>
                <a:r>
                  <a:rPr lang="en-US" dirty="0"/>
                  <a:t>(</a:t>
                </a:r>
                <a:r>
                  <a:rPr lang="ru-RU" dirty="0"/>
                  <a:t>2</a:t>
                </a:r>
                <a:r>
                  <a:rPr lang="en-US" dirty="0"/>
                  <a:t>)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BA1D-F220-4048-99D0-287E0A682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3516154"/>
                <a:ext cx="9144001" cy="506870"/>
              </a:xfrm>
              <a:prstGeom prst="rect">
                <a:avLst/>
              </a:prstGeom>
              <a:blipFill>
                <a:blip r:embed="rId2"/>
                <a:stretch>
                  <a:fillRect r="-333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4099619"/>
                <a:ext cx="9144001" cy="1200329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Уравнения Кона-</a:t>
                </a:r>
                <a:r>
                  <a:rPr lang="ru-RU" sz="1800" b="0" dirty="0" err="1">
                    <a:solidFill>
                      <a:schemeClr val="tx1"/>
                    </a:solidFill>
                  </a:rPr>
                  <a:t>Шэма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 (2) – модифицированное уравнение (1) с разложением волновой функции по детерминанту </a:t>
                </a:r>
                <a:r>
                  <a:rPr lang="ru-RU" sz="1800" b="0" dirty="0" err="1">
                    <a:solidFill>
                      <a:schemeClr val="tx1"/>
                    </a:solidFill>
                  </a:rPr>
                  <a:t>Слейтера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 и заменной обменно-корреляционного интеграла потенциалом обмена корреляции.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-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обменно-корреляционный функционал, вид которого, к сожалению, не известен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[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3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].</a:t>
                </a:r>
                <a:endParaRPr lang="ru-RU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099619"/>
                <a:ext cx="9144001" cy="1200329"/>
              </a:xfrm>
              <a:prstGeom prst="rect">
                <a:avLst/>
              </a:prstGeom>
              <a:blipFill>
                <a:blip r:embed="rId3"/>
                <a:stretch>
                  <a:fillRect l="-533" t="-3061" r="-533" b="-7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10C4CD-31FF-4E80-8542-123798DC2ED5}"/>
                  </a:ext>
                </a:extLst>
              </p:cNvPr>
              <p:cNvSpPr txBox="1"/>
              <p:nvPr/>
            </p:nvSpPr>
            <p:spPr>
              <a:xfrm>
                <a:off x="818572" y="1305336"/>
                <a:ext cx="7506851" cy="885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                (1)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10C4CD-31FF-4E80-8542-123798DC2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2" y="1305336"/>
                <a:ext cx="7506851" cy="885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5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2" y="0"/>
            <a:ext cx="8448136" cy="678514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мат модели (</a:t>
            </a:r>
            <a:r>
              <a:rPr lang="en-US" dirty="0"/>
              <a:t>II</a:t>
            </a:r>
            <a:r>
              <a:rPr lang="ru-R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BA1D-F220-4048-99D0-287E0A6827D3}"/>
                  </a:ext>
                </a:extLst>
              </p:cNvPr>
              <p:cNvSpPr txBox="1"/>
              <p:nvPr/>
            </p:nvSpPr>
            <p:spPr>
              <a:xfrm>
                <a:off x="-130821" y="701942"/>
                <a:ext cx="9405635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ru-RU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ru-RU" dirty="0"/>
                  <a:t>   </a:t>
                </a:r>
                <a:r>
                  <a:rPr lang="en-US" dirty="0"/>
                  <a:t>(3)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BA1D-F220-4048-99D0-287E0A682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821" y="701942"/>
                <a:ext cx="9405635" cy="563872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60965"/>
                <a:ext cx="9144001" cy="1222579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Уравнение (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3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) – модифицированное уравнение (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2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), записанное в виде уравнения диффузии нейтральных частиц в среде с поглощением и умножением. Решение задачи заключено в достижении с помощью итерационного метода такого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, при котором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будет равняться 1. </a:t>
                </a:r>
              </a:p>
            </p:txBody>
          </p:sp>
        </mc:Choice>
        <mc:Fallback xmlns="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0965"/>
                <a:ext cx="9144001" cy="1222579"/>
              </a:xfrm>
              <a:prstGeom prst="rect">
                <a:avLst/>
              </a:prstGeom>
              <a:blipFill>
                <a:blip r:embed="rId3"/>
                <a:stretch>
                  <a:fillRect l="-533" t="-3000" r="-53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7D24E-9617-41EC-A128-72FF4A52A6A8}"/>
                  </a:ext>
                </a:extLst>
              </p:cNvPr>
              <p:cNvSpPr txBox="1"/>
              <p:nvPr/>
            </p:nvSpPr>
            <p:spPr>
              <a:xfrm>
                <a:off x="347932" y="2479451"/>
                <a:ext cx="8153798" cy="540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ru-RU" dirty="0"/>
                  <a:t>            </a:t>
                </a:r>
                <a:r>
                  <a:rPr lang="en-US" dirty="0"/>
                  <a:t>(4)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7D24E-9617-41EC-A128-72FF4A52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32" y="2479451"/>
                <a:ext cx="8153798" cy="540533"/>
              </a:xfrm>
              <a:prstGeom prst="rect">
                <a:avLst/>
              </a:prstGeom>
              <a:blipFill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Текст 2">
                <a:extLst>
                  <a:ext uri="{FF2B5EF4-FFF2-40B4-BE49-F238E27FC236}">
                    <a16:creationId xmlns:a16="http://schemas.microsoft.com/office/drawing/2014/main" id="{1C46CAF0-8F81-436A-BDE1-FBDDC257B6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026023"/>
                <a:ext cx="9144001" cy="679930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- вектор размерностью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L (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количество узлов в сетке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)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, каждый элемент которого есть значение искомой функции в узле сетки.</a:t>
                </a:r>
              </a:p>
            </p:txBody>
          </p:sp>
        </mc:Choice>
        <mc:Fallback xmlns="">
          <p:sp>
            <p:nvSpPr>
              <p:cNvPr id="14" name="Текст 2">
                <a:extLst>
                  <a:ext uri="{FF2B5EF4-FFF2-40B4-BE49-F238E27FC236}">
                    <a16:creationId xmlns:a16="http://schemas.microsoft.com/office/drawing/2014/main" id="{1C46CAF0-8F81-436A-BDE1-FBDDC257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6023"/>
                <a:ext cx="9144001" cy="679930"/>
              </a:xfrm>
              <a:prstGeom prst="rect">
                <a:avLst/>
              </a:prstGeom>
              <a:blipFill>
                <a:blip r:embed="rId5"/>
                <a:stretch>
                  <a:fillRect l="-533" r="-533" b="-13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2">
                <a:extLst>
                  <a:ext uri="{FF2B5EF4-FFF2-40B4-BE49-F238E27FC236}">
                    <a16:creationId xmlns:a16="http://schemas.microsoft.com/office/drawing/2014/main" id="{C9E41012-6784-4E36-A548-A4F64FE7FD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705953"/>
                <a:ext cx="9144001" cy="2528962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На каждом шаге итерации решается уравнение (4).</a:t>
                </a:r>
              </a:p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Особенность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заключается в том, что при фиксированном значении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спектр значений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ru-R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монотонен и упорядочен от наибольшего к наименьшему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[4]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, что позволяет последовательно вычислить значения энергий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just"/>
                <a:r>
                  <a:rPr lang="ru-RU" sz="1800" b="0" dirty="0">
                    <a:solidFill>
                      <a:srgbClr val="FF0000"/>
                    </a:solidFill>
                  </a:rPr>
                  <a:t>Основная идея: итерационным методом, фиксируя на каждом шаге значения энергии электронов </a:t>
                </a:r>
                <a:r>
                  <a:rPr lang="en-US" sz="1800" b="0" dirty="0" err="1">
                    <a:solidFill>
                      <a:srgbClr val="FF0000"/>
                    </a:solidFill>
                  </a:rPr>
                  <a:t>i</a:t>
                </a:r>
                <a:r>
                  <a:rPr lang="ru-RU" sz="1800" b="0" dirty="0">
                    <a:solidFill>
                      <a:srgbClr val="FF0000"/>
                    </a:solidFill>
                  </a:rPr>
                  <a:t>-ой </a:t>
                </a:r>
                <a:r>
                  <a:rPr lang="ru-RU" sz="1800" b="0" dirty="0" err="1">
                    <a:solidFill>
                      <a:srgbClr val="FF0000"/>
                    </a:solidFill>
                  </a:rPr>
                  <a:t>орбитали</a:t>
                </a:r>
                <a:r>
                  <a:rPr lang="ru-RU" sz="1800" b="0" dirty="0">
                    <a:solidFill>
                      <a:srgbClr val="FF0000"/>
                    </a:solidFill>
                  </a:rPr>
                  <a:t>, за счет уменьшения ошибки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rgbClr val="FF0000"/>
                    </a:solidFill>
                  </a:rPr>
                  <a:t> по отношению к единице «приближаться» к истинным значениям волновых функций и энергий атомов, при которых уравнение (3) тождественно уравнению (2)</a:t>
                </a:r>
              </a:p>
            </p:txBody>
          </p:sp>
        </mc:Choice>
        <mc:Fallback xmlns="">
          <p:sp>
            <p:nvSpPr>
              <p:cNvPr id="16" name="Текст 2">
                <a:extLst>
                  <a:ext uri="{FF2B5EF4-FFF2-40B4-BE49-F238E27FC236}">
                    <a16:creationId xmlns:a16="http://schemas.microsoft.com/office/drawing/2014/main" id="{C9E41012-6784-4E36-A548-A4F64FE7F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05953"/>
                <a:ext cx="9144001" cy="2528962"/>
              </a:xfrm>
              <a:prstGeom prst="rect">
                <a:avLst/>
              </a:prstGeom>
              <a:blipFill>
                <a:blip r:embed="rId6"/>
                <a:stretch>
                  <a:fillRect l="-533" t="-1446" r="-533" b="-28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6D9CCCB-290D-429E-B8E1-0F3C829F4A99}"/>
              </a:ext>
            </a:extLst>
          </p:cNvPr>
          <p:cNvSpPr txBox="1"/>
          <p:nvPr/>
        </p:nvSpPr>
        <p:spPr>
          <a:xfrm>
            <a:off x="-3" y="617638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4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Лебедев, В. И. Функциональный анализ и вычислительная математика / В. И. Лебедев. —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Физматлит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26481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2" y="0"/>
            <a:ext cx="8448136" cy="678514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мат модели (</a:t>
            </a:r>
            <a:r>
              <a:rPr lang="en-US" dirty="0"/>
              <a:t>III</a:t>
            </a:r>
            <a:r>
              <a:rPr lang="ru-R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" y="733243"/>
                <a:ext cx="9144001" cy="1297471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Следовательно, после вычисления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k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значений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вычисляются значения на </a:t>
                </a:r>
                <a:r>
                  <a:rPr lang="ru-RU" sz="1800" b="0" dirty="0" err="1">
                    <a:solidFill>
                      <a:schemeClr val="tx1"/>
                    </a:solidFill>
                  </a:rPr>
                  <a:t>орбитали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k+1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, путем вычета из функции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. Данное действие возможно произвести, благодаря положению квантовой механике об ортогональности волновых функций. </a:t>
                </a:r>
              </a:p>
            </p:txBody>
          </p:sp>
        </mc:Choice>
        <mc:Fallback xmlns="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33243"/>
                <a:ext cx="9144001" cy="1297471"/>
              </a:xfrm>
              <a:prstGeom prst="rect">
                <a:avLst/>
              </a:prstGeom>
              <a:blipFill>
                <a:blip r:embed="rId2"/>
                <a:stretch>
                  <a:fillRect l="-533" r="-533" b="-6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7D24E-9617-41EC-A128-72FF4A52A6A8}"/>
                  </a:ext>
                </a:extLst>
              </p:cNvPr>
              <p:cNvSpPr txBox="1"/>
              <p:nvPr/>
            </p:nvSpPr>
            <p:spPr>
              <a:xfrm>
                <a:off x="347932" y="2030714"/>
                <a:ext cx="81537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ru-RU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+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7D24E-9617-41EC-A128-72FF4A52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32" y="2030714"/>
                <a:ext cx="815379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Текст 2">
                <a:extLst>
                  <a:ext uri="{FF2B5EF4-FFF2-40B4-BE49-F238E27FC236}">
                    <a16:creationId xmlns:a16="http://schemas.microsoft.com/office/drawing/2014/main" id="{1C46CAF0-8F81-436A-BDE1-FBDDC257B6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400046"/>
                <a:ext cx="9144001" cy="1023935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- коэффициент,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- волновая функция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k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b="0" dirty="0" err="1">
                    <a:solidFill>
                      <a:schemeClr val="tx1"/>
                    </a:solidFill>
                  </a:rPr>
                  <a:t>орбитали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.</a:t>
                </a:r>
                <a:endParaRPr lang="ru-RU" sz="1800" b="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Коэффициент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определяется из уравнения путем </a:t>
                </a:r>
                <a:r>
                  <a:rPr lang="ru-RU" sz="1800" b="0" dirty="0" err="1">
                    <a:solidFill>
                      <a:schemeClr val="tx1"/>
                    </a:solidFill>
                  </a:rPr>
                  <a:t>домножения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. И новая рассчитываемая волновая функция будет:</a:t>
                </a:r>
              </a:p>
            </p:txBody>
          </p:sp>
        </mc:Choice>
        <mc:Fallback xmlns="">
          <p:sp>
            <p:nvSpPr>
              <p:cNvPr id="14" name="Текст 2">
                <a:extLst>
                  <a:ext uri="{FF2B5EF4-FFF2-40B4-BE49-F238E27FC236}">
                    <a16:creationId xmlns:a16="http://schemas.microsoft.com/office/drawing/2014/main" id="{1C46CAF0-8F81-436A-BDE1-FBDDC257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0046"/>
                <a:ext cx="9144001" cy="1023935"/>
              </a:xfrm>
              <a:prstGeom prst="rect">
                <a:avLst/>
              </a:prstGeom>
              <a:blipFill>
                <a:blip r:embed="rId4"/>
                <a:stretch>
                  <a:fillRect l="-533" t="-1190" r="-5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2">
                <a:extLst>
                  <a:ext uri="{FF2B5EF4-FFF2-40B4-BE49-F238E27FC236}">
                    <a16:creationId xmlns:a16="http://schemas.microsoft.com/office/drawing/2014/main" id="{C9E41012-6784-4E36-A548-A4F64FE7FD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" y="3907613"/>
                <a:ext cx="9144001" cy="2130520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Под «новой» волновой функцией подразумевается волновая функция другой </a:t>
                </a:r>
                <a:r>
                  <a:rPr lang="ru-RU" sz="1800" b="0" dirty="0" err="1">
                    <a:solidFill>
                      <a:schemeClr val="tx1"/>
                    </a:solidFill>
                  </a:rPr>
                  <a:t>орбитали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, более отдаленной от ядра, чем ранее рассчитываемая. А следовательно и с электронами на ней меньшей энергии.</a:t>
                </a:r>
              </a:p>
              <a:p>
                <a:pPr algn="just"/>
                <a:r>
                  <a:rPr lang="ru-RU" sz="1800" b="0" dirty="0">
                    <a:solidFill>
                      <a:srgbClr val="FF0000"/>
                    </a:solidFill>
                  </a:rPr>
                  <a:t>Основная идея: итерационным методом, фиксируя на каждом шаге значения энергии электронов </a:t>
                </a:r>
                <a:r>
                  <a:rPr lang="en-US" sz="1800" b="0" dirty="0" err="1">
                    <a:solidFill>
                      <a:srgbClr val="FF0000"/>
                    </a:solidFill>
                  </a:rPr>
                  <a:t>i</a:t>
                </a:r>
                <a:r>
                  <a:rPr lang="ru-RU" sz="1800" b="0" dirty="0">
                    <a:solidFill>
                      <a:srgbClr val="FF0000"/>
                    </a:solidFill>
                  </a:rPr>
                  <a:t>-ой </a:t>
                </a:r>
                <a:r>
                  <a:rPr lang="ru-RU" sz="1800" b="0" dirty="0" err="1">
                    <a:solidFill>
                      <a:srgbClr val="FF0000"/>
                    </a:solidFill>
                  </a:rPr>
                  <a:t>орбитали</a:t>
                </a:r>
                <a:r>
                  <a:rPr lang="ru-RU" sz="1800" b="0" dirty="0">
                    <a:solidFill>
                      <a:srgbClr val="FF0000"/>
                    </a:solidFill>
                  </a:rPr>
                  <a:t>, за счет уменьшения ошибки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rgbClr val="FF0000"/>
                    </a:solidFill>
                  </a:rPr>
                  <a:t> по отношению к единице «приближаться» к истинным значениям волновых функций и энергий атомов, при которых уравнение (3) тождественно уравнению (2)</a:t>
                </a:r>
              </a:p>
            </p:txBody>
          </p:sp>
        </mc:Choice>
        <mc:Fallback xmlns="">
          <p:sp>
            <p:nvSpPr>
              <p:cNvPr id="16" name="Текст 2">
                <a:extLst>
                  <a:ext uri="{FF2B5EF4-FFF2-40B4-BE49-F238E27FC236}">
                    <a16:creationId xmlns:a16="http://schemas.microsoft.com/office/drawing/2014/main" id="{C9E41012-6784-4E36-A548-A4F64FE7F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3907613"/>
                <a:ext cx="9144001" cy="2130520"/>
              </a:xfrm>
              <a:prstGeom prst="rect">
                <a:avLst/>
              </a:prstGeom>
              <a:blipFill>
                <a:blip r:embed="rId5"/>
                <a:stretch>
                  <a:fillRect l="-533" t="-1429" r="-533" b="-3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CF627C-CA7A-4003-BA74-1D62C3BE06F3}"/>
                  </a:ext>
                </a:extLst>
              </p:cNvPr>
              <p:cNvSpPr txBox="1"/>
              <p:nvPr/>
            </p:nvSpPr>
            <p:spPr>
              <a:xfrm>
                <a:off x="495097" y="3481131"/>
                <a:ext cx="81537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+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,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CF627C-CA7A-4003-BA74-1D62C3BE0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97" y="3481131"/>
                <a:ext cx="8153798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2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2" y="0"/>
            <a:ext cx="8448136" cy="678514"/>
          </a:xfrm>
        </p:spPr>
        <p:txBody>
          <a:bodyPr>
            <a:normAutofit fontScale="90000"/>
          </a:bodyPr>
          <a:lstStyle/>
          <a:p>
            <a:r>
              <a:rPr lang="ru-RU"/>
              <a:t>Введение и 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9B845-A102-4E83-90A2-E8E84743BE0D}"/>
              </a:ext>
            </a:extLst>
          </p:cNvPr>
          <p:cNvSpPr txBox="1">
            <a:spLocks/>
          </p:cNvSpPr>
          <p:nvPr/>
        </p:nvSpPr>
        <p:spPr>
          <a:xfrm>
            <a:off x="0" y="915352"/>
            <a:ext cx="9144000" cy="467820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0" dirty="0">
                <a:solidFill>
                  <a:schemeClr val="tx1"/>
                </a:solidFill>
              </a:rPr>
              <a:t>     </a:t>
            </a:r>
            <a:r>
              <a:rPr lang="ru-RU" b="0" dirty="0">
                <a:solidFill>
                  <a:schemeClr val="tx1"/>
                </a:solidFill>
              </a:rPr>
              <a:t>Квантово-механические расчеты свойств многоэлектронных систем являются основной во многих областях науки: физики, химии, биологии. Современные существующие методы решения уравнения Шредингера позволяют рассчитывать свойства многоэлектронных систем с достаточно высокой точностью, однако для достижения такой точности требуются большие вычислительные мощности, что  ограничивает круг применения данных расчетов. Для того, чтобы распространиться в область химии или биологии требуется повышение точности с увеличением быстродействия (например, точность расчетов в области биологии должна быть порядка 0.001 эВ).</a:t>
            </a:r>
          </a:p>
          <a:p>
            <a:pPr algn="just"/>
            <a:r>
              <a:rPr lang="en-US" b="0" dirty="0">
                <a:solidFill>
                  <a:schemeClr val="tx1"/>
                </a:solidFill>
              </a:rPr>
              <a:t>     </a:t>
            </a:r>
            <a:r>
              <a:rPr lang="ru-RU" b="0" dirty="0">
                <a:solidFill>
                  <a:schemeClr val="tx1"/>
                </a:solidFill>
              </a:rPr>
              <a:t>Основные методы решения уравнения Шредингера для многоэлектронных систем основаны или на уравнениях Хартри-Фока, или на уравнениях Кона-</a:t>
            </a:r>
            <a:r>
              <a:rPr lang="ru-RU" b="0" dirty="0" err="1">
                <a:solidFill>
                  <a:schemeClr val="tx1"/>
                </a:solidFill>
              </a:rPr>
              <a:t>Шэма</a:t>
            </a:r>
            <a:r>
              <a:rPr lang="ru-RU" b="0" dirty="0">
                <a:solidFill>
                  <a:schemeClr val="tx1"/>
                </a:solidFill>
              </a:rPr>
              <a:t> (теория функционала плотности).  Оба метода в своем стандартном виде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chemeClr val="tx1"/>
                </a:solidFill>
              </a:rPr>
              <a:t>обладают необходимым быстродействием</a:t>
            </a:r>
            <a:r>
              <a:rPr lang="en-US" b="0" dirty="0">
                <a:solidFill>
                  <a:schemeClr val="tx1"/>
                </a:solidFill>
              </a:rPr>
              <a:t>.</a:t>
            </a:r>
            <a:r>
              <a:rPr lang="ru-RU" b="0" dirty="0">
                <a:solidFill>
                  <a:schemeClr val="tx1"/>
                </a:solidFill>
              </a:rPr>
              <a:t> Однако недостаточной точностью расчета, которая, к сожалению, при увеличении числа электронов уменьшается. Различные методы увеличения точности существенным уменьшением быстродействия. В добавок, на практике оба метода используют базисные наборы для решения уравнения Шредингера, что увеличивает неопределенность. И один, и другой метод имеют как преимущества, так и недостатки, поэтому их творческое объединение позволит добиться хороших результатов </a:t>
            </a:r>
            <a:r>
              <a:rPr lang="en-US" b="0" dirty="0">
                <a:solidFill>
                  <a:schemeClr val="tx1"/>
                </a:solidFill>
              </a:rPr>
              <a:t>[1].</a:t>
            </a:r>
            <a:endParaRPr lang="ru-RU" b="0" dirty="0">
              <a:solidFill>
                <a:schemeClr val="tx1"/>
              </a:solidFill>
            </a:endParaRPr>
          </a:p>
          <a:p>
            <a:pPr algn="just"/>
            <a:r>
              <a:rPr lang="en-US" b="0" dirty="0">
                <a:solidFill>
                  <a:schemeClr val="tx1"/>
                </a:solidFill>
              </a:rPr>
              <a:t>     </a:t>
            </a:r>
            <a:r>
              <a:rPr lang="ru-RU" b="0" dirty="0">
                <a:solidFill>
                  <a:schemeClr val="tx1"/>
                </a:solidFill>
              </a:rPr>
              <a:t>В виду этого было принято решение разработать улучшенный метод расчета многоэлектронных систем с использованием эффективных функционалов обмена-корреляции в методе функционала плотности без использования базисного набора.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651EF-3684-4D3F-BAF4-042BBB31B897}"/>
              </a:ext>
            </a:extLst>
          </p:cNvPr>
          <p:cNvSpPr txBox="1"/>
          <p:nvPr/>
        </p:nvSpPr>
        <p:spPr>
          <a:xfrm>
            <a:off x="0" y="58491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Квантовая химия. Молекулы, молекулярные системы и твердые тела [Электронный ресурс] : учебное пособие для вузов / В. Г.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Цирельсон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. — 3-е изд.,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испр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. (эл.). — Электрон. Текстовые дан. (1 файл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pdf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: 522 с.). — М. : БИНОМ. Лаборатория знаний, 2014.</a:t>
            </a:r>
          </a:p>
        </p:txBody>
      </p:sp>
    </p:spTree>
    <p:extLst>
      <p:ext uri="{BB962C8B-B14F-4D97-AF65-F5344CB8AC3E}">
        <p14:creationId xmlns:p14="http://schemas.microsoft.com/office/powerpoint/2010/main" val="8211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19151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(VI). </a:t>
            </a:r>
            <a:r>
              <a:rPr lang="ru-RU" sz="2800" dirty="0"/>
              <a:t>Сравнение расчетов по точности с другими программами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B9D09-60C7-4ED7-A966-9AB280B4D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61" y="1070606"/>
            <a:ext cx="5224478" cy="3959604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310AB354-2CB0-4481-8B8F-E626A02AF269}"/>
              </a:ext>
            </a:extLst>
          </p:cNvPr>
          <p:cNvSpPr txBox="1">
            <a:spLocks/>
          </p:cNvSpPr>
          <p:nvPr/>
        </p:nvSpPr>
        <p:spPr>
          <a:xfrm>
            <a:off x="0" y="5030210"/>
            <a:ext cx="9144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Абсолютная ошибка расчета полной энергии атомов в сравнении с пределом Кона-</a:t>
            </a:r>
            <a:r>
              <a:rPr lang="ru-RU" sz="1800" b="0" dirty="0" err="1">
                <a:solidFill>
                  <a:schemeClr val="tx1"/>
                </a:solidFill>
              </a:rPr>
              <a:t>Шэма</a:t>
            </a:r>
            <a:r>
              <a:rPr lang="ru-RU" sz="1800" b="0" dirty="0">
                <a:solidFill>
                  <a:schemeClr val="tx1"/>
                </a:solidFill>
              </a:rPr>
              <a:t> из </a:t>
            </a:r>
            <a:r>
              <a:rPr lang="en-US" sz="1800" b="0" dirty="0">
                <a:solidFill>
                  <a:schemeClr val="tx1"/>
                </a:solidFill>
              </a:rPr>
              <a:t>[5]</a:t>
            </a:r>
            <a:r>
              <a:rPr lang="ru-RU" sz="1800" b="0" dirty="0">
                <a:solidFill>
                  <a:schemeClr val="tx1"/>
                </a:solidFill>
              </a:rPr>
              <a:t> разработанного кода и программы </a:t>
            </a:r>
            <a:r>
              <a:rPr lang="en-US" sz="1800" b="0" dirty="0">
                <a:solidFill>
                  <a:schemeClr val="tx1"/>
                </a:solidFill>
              </a:rPr>
              <a:t>ORCA 6.1.0 </a:t>
            </a:r>
            <a:r>
              <a:rPr lang="ru-RU" sz="1800" b="0" dirty="0">
                <a:solidFill>
                  <a:schemeClr val="tx1"/>
                </a:solidFill>
              </a:rPr>
              <a:t>для элементов с 1 по 92 номер включительно.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7C19F-0209-4B31-85C9-C13B8AF0BE4F}"/>
              </a:ext>
            </a:extLst>
          </p:cNvPr>
          <p:cNvSpPr txBox="1"/>
          <p:nvPr/>
        </p:nvSpPr>
        <p:spPr>
          <a:xfrm>
            <a:off x="0" y="611132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[5] https://www.nist.gov/pml/atomic-reference-data-electronic-structure-calculations/atomic-reference-data-electronic-7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5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FF3CF104-D2BE-4B00-9271-D1ABC42B7562}"/>
              </a:ext>
            </a:extLst>
          </p:cNvPr>
          <p:cNvSpPr txBox="1">
            <a:spLocks/>
          </p:cNvSpPr>
          <p:nvPr/>
        </p:nvSpPr>
        <p:spPr>
          <a:xfrm>
            <a:off x="-11522" y="5090304"/>
            <a:ext cx="9144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Время расчета полной энергии атомов с помощью разработанного кода и программы ORCA 6.1.0. Номера элементов с 1 по 92 включительно</a:t>
            </a:r>
            <a:r>
              <a:rPr lang="en-US" sz="1800" b="0" dirty="0">
                <a:solidFill>
                  <a:schemeClr val="tx1"/>
                </a:solidFill>
              </a:rPr>
              <a:t> (</a:t>
            </a:r>
            <a:r>
              <a:rPr lang="ru-RU" sz="1800" b="0" dirty="0">
                <a:solidFill>
                  <a:schemeClr val="tx1"/>
                </a:solidFill>
              </a:rPr>
              <a:t>левый рисунок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  <a:r>
              <a:rPr lang="ru-RU" sz="1800" b="0" dirty="0">
                <a:solidFill>
                  <a:schemeClr val="tx1"/>
                </a:solidFill>
              </a:rPr>
              <a:t> и с 60 по 92 элемент (правый рисунок).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909B4-B816-4901-B3C0-28E11ABE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22" y="1313064"/>
            <a:ext cx="4583522" cy="3473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62F5EE-4A00-4143-A3F1-98C12A77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956" y="1313064"/>
            <a:ext cx="4583522" cy="3473827"/>
          </a:xfrm>
          <a:prstGeom prst="rect">
            <a:avLst/>
          </a:prstGeom>
        </p:spPr>
      </p:pic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F20F2C61-00B2-45A4-BB37-7A344818932E}"/>
              </a:ext>
            </a:extLst>
          </p:cNvPr>
          <p:cNvSpPr txBox="1">
            <a:spLocks/>
          </p:cNvSpPr>
          <p:nvPr/>
        </p:nvSpPr>
        <p:spPr>
          <a:xfrm>
            <a:off x="-11522" y="0"/>
            <a:ext cx="9144000" cy="8191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3685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5152C"/>
                </a:solidFill>
                <a:latin typeface="Calibri" pitchFamily="34" charset="0"/>
              </a:defRPr>
            </a:lvl9pPr>
          </a:lstStyle>
          <a:p>
            <a:r>
              <a:rPr lang="ru-RU" sz="2800" dirty="0"/>
              <a:t>Результаты</a:t>
            </a:r>
            <a:r>
              <a:rPr lang="en-US" sz="2800" dirty="0"/>
              <a:t> (VII). </a:t>
            </a:r>
            <a:r>
              <a:rPr lang="ru-RU" sz="2800" dirty="0"/>
              <a:t>Сравнение расчетов по быстродействию с другими программами</a:t>
            </a:r>
          </a:p>
        </p:txBody>
      </p:sp>
    </p:spTree>
    <p:extLst>
      <p:ext uri="{BB962C8B-B14F-4D97-AF65-F5344CB8AC3E}">
        <p14:creationId xmlns:p14="http://schemas.microsoft.com/office/powerpoint/2010/main" val="40011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2" y="0"/>
            <a:ext cx="8448136" cy="678514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мат модели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648E209B-5B9E-4AF9-9C5B-CCACE3518580}"/>
              </a:ext>
            </a:extLst>
          </p:cNvPr>
          <p:cNvSpPr txBox="1">
            <a:spLocks/>
          </p:cNvSpPr>
          <p:nvPr/>
        </p:nvSpPr>
        <p:spPr>
          <a:xfrm>
            <a:off x="0" y="1629745"/>
            <a:ext cx="9144001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0" dirty="0">
                <a:solidFill>
                  <a:schemeClr val="tx1"/>
                </a:solidFill>
              </a:rPr>
              <a:t>Уравнение (1), уравнение Шредингера, будет решаться методом конечных разностей без использования базисного набора с тождественным преобразованием спектра конечно-разностного оператора. Возможность и эффективность данного метода была продемонстрирована в работе </a:t>
            </a:r>
            <a:r>
              <a:rPr lang="en-US" sz="1800" b="0" dirty="0">
                <a:solidFill>
                  <a:schemeClr val="tx1"/>
                </a:solidFill>
              </a:rPr>
              <a:t>[2]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39511-0D26-4BF6-B563-C8AACB94C1D5}"/>
              </a:ext>
            </a:extLst>
          </p:cNvPr>
          <p:cNvSpPr txBox="1"/>
          <p:nvPr/>
        </p:nvSpPr>
        <p:spPr>
          <a:xfrm>
            <a:off x="0" y="59267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2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Даньшин А.А. Разработка численных методов решения задач квантовой механики на основе синтеза стохастических и детерминистских подходов :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дис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. канд. физ.-мат. наук : 00.00.00 / Даньшин Артем Алексеевич. – М., 2023. – 111 с.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BA1D-F220-4048-99D0-287E0A6827D3}"/>
                  </a:ext>
                </a:extLst>
              </p:cNvPr>
              <p:cNvSpPr txBox="1"/>
              <p:nvPr/>
            </p:nvSpPr>
            <p:spPr>
              <a:xfrm>
                <a:off x="128890" y="2850608"/>
                <a:ext cx="8886218" cy="563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ru-RU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ru-RU" dirty="0"/>
                  <a:t>          </a:t>
                </a:r>
                <a:r>
                  <a:rPr lang="en-US" dirty="0"/>
                  <a:t>(</a:t>
                </a:r>
                <a:r>
                  <a:rPr lang="ru-RU" dirty="0"/>
                  <a:t>2</a:t>
                </a:r>
                <a:r>
                  <a:rPr lang="en-US" dirty="0"/>
                  <a:t>)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77BA1D-F220-4048-99D0-287E0A682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0" y="2850608"/>
                <a:ext cx="8886218" cy="563872"/>
              </a:xfrm>
              <a:prstGeom prst="rect">
                <a:avLst/>
              </a:prstGeom>
              <a:blipFill>
                <a:blip r:embed="rId2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3427168"/>
                <a:ext cx="9144001" cy="1222579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Уравнение (2) – модифицированное уравнение (1), записанное в виде уравнения диффузии нейтральных частиц в среде с поглощением и умножением. Решение задачи заключено в достижении с помощью итерационного метода такого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, при котором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будет равняться 1.</a:t>
                </a:r>
              </a:p>
            </p:txBody>
          </p:sp>
        </mc:Choice>
        <mc:Fallback xmlns="">
          <p:sp>
            <p:nvSpPr>
              <p:cNvPr id="12" name="Текст 2">
                <a:extLst>
                  <a:ext uri="{FF2B5EF4-FFF2-40B4-BE49-F238E27FC236}">
                    <a16:creationId xmlns:a16="http://schemas.microsoft.com/office/drawing/2014/main" id="{B3A415A3-C1AC-450B-880A-F26D0FEAF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427168"/>
                <a:ext cx="9144001" cy="1222579"/>
              </a:xfrm>
              <a:prstGeom prst="rect">
                <a:avLst/>
              </a:prstGeom>
              <a:blipFill>
                <a:blip r:embed="rId3"/>
                <a:stretch>
                  <a:fillRect l="-533" t="-1990" r="-533" b="-5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7D24E-9617-41EC-A128-72FF4A52A6A8}"/>
                  </a:ext>
                </a:extLst>
              </p:cNvPr>
              <p:cNvSpPr txBox="1"/>
              <p:nvPr/>
            </p:nvSpPr>
            <p:spPr>
              <a:xfrm>
                <a:off x="495100" y="4706308"/>
                <a:ext cx="8153798" cy="540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</m:d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ru-RU" dirty="0"/>
                  <a:t>            </a:t>
                </a:r>
                <a:r>
                  <a:rPr lang="en-US" dirty="0"/>
                  <a:t>(</a:t>
                </a:r>
                <a:r>
                  <a:rPr lang="ru-RU" dirty="0"/>
                  <a:t>3</a:t>
                </a:r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7D24E-9617-41EC-A128-72FF4A52A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0" y="4706308"/>
                <a:ext cx="8153798" cy="540533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Текст 2">
                <a:extLst>
                  <a:ext uri="{FF2B5EF4-FFF2-40B4-BE49-F238E27FC236}">
                    <a16:creationId xmlns:a16="http://schemas.microsoft.com/office/drawing/2014/main" id="{1C46CAF0-8F81-436A-BDE1-FBDDC257B6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5246841"/>
                <a:ext cx="9144001" cy="679930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𝛹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- вектор размерностью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L (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количество узлов в сетке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)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, каждый элемент которого есть значение искомой функции в узле сетки.</a:t>
                </a:r>
              </a:p>
            </p:txBody>
          </p:sp>
        </mc:Choice>
        <mc:Fallback xmlns="">
          <p:sp>
            <p:nvSpPr>
              <p:cNvPr id="14" name="Текст 2">
                <a:extLst>
                  <a:ext uri="{FF2B5EF4-FFF2-40B4-BE49-F238E27FC236}">
                    <a16:creationId xmlns:a16="http://schemas.microsoft.com/office/drawing/2014/main" id="{1C46CAF0-8F81-436A-BDE1-FBDDC257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246841"/>
                <a:ext cx="9144001" cy="679930"/>
              </a:xfrm>
              <a:prstGeom prst="rect">
                <a:avLst/>
              </a:prstGeom>
              <a:blipFill>
                <a:blip r:embed="rId5"/>
                <a:stretch>
                  <a:fillRect l="-533" r="-533" b="-15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10C4CD-31FF-4E80-8542-123798DC2ED5}"/>
                  </a:ext>
                </a:extLst>
              </p:cNvPr>
              <p:cNvSpPr txBox="1"/>
              <p:nvPr/>
            </p:nvSpPr>
            <p:spPr>
              <a:xfrm>
                <a:off x="818573" y="695851"/>
                <a:ext cx="7506851" cy="885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                (1)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10C4CD-31FF-4E80-8542-123798DC2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3" y="695851"/>
                <a:ext cx="7506851" cy="885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9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-994"/>
            <a:ext cx="8448136" cy="678514"/>
          </a:xfrm>
        </p:spPr>
        <p:txBody>
          <a:bodyPr>
            <a:normAutofit/>
          </a:bodyPr>
          <a:lstStyle/>
          <a:p>
            <a:r>
              <a:rPr lang="ru-RU" sz="2800" dirty="0"/>
              <a:t>Алгоритм работы программы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685A67-5462-4C64-BAF9-5DBB60ED8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15" y="650256"/>
            <a:ext cx="6576169" cy="57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-994"/>
            <a:ext cx="8448136" cy="678514"/>
          </a:xfrm>
        </p:spPr>
        <p:txBody>
          <a:bodyPr>
            <a:normAutofit/>
          </a:bodyPr>
          <a:lstStyle/>
          <a:p>
            <a:r>
              <a:rPr lang="ru-RU" sz="2800" dirty="0"/>
              <a:t>Демонстрация работы алгоритма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D8E76-2F36-447C-84A0-F267A614AE1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11445" r="1540" b="2705"/>
          <a:stretch/>
        </p:blipFill>
        <p:spPr bwMode="auto">
          <a:xfrm>
            <a:off x="1049986" y="1554956"/>
            <a:ext cx="7044026" cy="374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2">
                <a:extLst>
                  <a:ext uri="{FF2B5EF4-FFF2-40B4-BE49-F238E27FC236}">
                    <a16:creationId xmlns:a16="http://schemas.microsoft.com/office/drawing/2014/main" id="{420645AC-F2D0-4118-946E-ED928B0B3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5882" y="5303044"/>
                <a:ext cx="3604944" cy="391582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График зависимости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800" b="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2">
                <a:extLst>
                  <a:ext uri="{FF2B5EF4-FFF2-40B4-BE49-F238E27FC236}">
                    <a16:creationId xmlns:a16="http://schemas.microsoft.com/office/drawing/2014/main" id="{420645AC-F2D0-4118-946E-ED928B0B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82" y="5303044"/>
                <a:ext cx="3604944" cy="391582"/>
              </a:xfrm>
              <a:prstGeom prst="rect">
                <a:avLst/>
              </a:prstGeom>
              <a:blipFill>
                <a:blip r:embed="rId3"/>
                <a:stretch>
                  <a:fillRect l="-1351" t="-781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7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-994"/>
            <a:ext cx="8448136" cy="678514"/>
          </a:xfrm>
        </p:spPr>
        <p:txBody>
          <a:bodyPr>
            <a:normAutofit/>
          </a:bodyPr>
          <a:lstStyle/>
          <a:p>
            <a:r>
              <a:rPr lang="ru-RU" sz="2800" dirty="0"/>
              <a:t>Численная схема высокого порядка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DBC288-4197-4197-8FAB-116A21224D62}"/>
                  </a:ext>
                </a:extLst>
              </p:cNvPr>
              <p:cNvSpPr txBox="1"/>
              <p:nvPr/>
            </p:nvSpPr>
            <p:spPr>
              <a:xfrm>
                <a:off x="-1" y="2732506"/>
                <a:ext cx="9144000" cy="561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"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ru-RU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.     (5)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DBC288-4197-4197-8FAB-116A2122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32506"/>
                <a:ext cx="9144000" cy="561692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>
                <a:extLst>
                  <a:ext uri="{FF2B5EF4-FFF2-40B4-BE49-F238E27FC236}">
                    <a16:creationId xmlns:a16="http://schemas.microsoft.com/office/drawing/2014/main" id="{BD1D2874-9BC0-4ACA-BB8F-BDD711070D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" y="677520"/>
                <a:ext cx="9144001" cy="2054986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Идея применения численной схемы высокого порядка заключается в 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более точном определении лапласиана в уравнении (3) с помощью разложения искомой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в ряд Тейлора с учетом слагаемых выше второго порядка по шагу вычислительно сетки. Удержание большего количества членов разложения в ряд Тейлора позволяет сократить количество узлов конечно-разностной схемы с сохранением расчетной точности, что позволяет увеличить быстродействие алгоритма.</a:t>
                </a:r>
                <a:endParaRPr lang="ru-RU" sz="1800" b="0" dirty="0">
                  <a:solidFill>
                    <a:schemeClr val="tx1"/>
                  </a:solidFill>
                  <a:latin typeface="Montserrat" panose="020B0604020202020204" charset="-52"/>
                </a:endParaRPr>
              </a:p>
            </p:txBody>
          </p:sp>
        </mc:Choice>
        <mc:Fallback xmlns="">
          <p:sp>
            <p:nvSpPr>
              <p:cNvPr id="4" name="Текст 2">
                <a:extLst>
                  <a:ext uri="{FF2B5EF4-FFF2-40B4-BE49-F238E27FC236}">
                    <a16:creationId xmlns:a16="http://schemas.microsoft.com/office/drawing/2014/main" id="{BD1D2874-9BC0-4ACA-BB8F-BDD71107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77520"/>
                <a:ext cx="9144001" cy="2054986"/>
              </a:xfrm>
              <a:prstGeom prst="rect">
                <a:avLst/>
              </a:prstGeom>
              <a:blipFill>
                <a:blip r:embed="rId3"/>
                <a:stretch>
                  <a:fillRect l="-533" t="-1484" r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C8D790-4F24-48F4-963F-7219145BD3FB}"/>
                  </a:ext>
                </a:extLst>
              </p:cNvPr>
              <p:cNvSpPr txBox="1"/>
              <p:nvPr/>
            </p:nvSpPr>
            <p:spPr>
              <a:xfrm>
                <a:off x="-2" y="3429000"/>
                <a:ext cx="9144000" cy="548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3!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4!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C8D790-4F24-48F4-963F-7219145BD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429000"/>
                <a:ext cx="9144000" cy="548163"/>
              </a:xfrm>
              <a:prstGeom prst="rect">
                <a:avLst/>
              </a:prstGeom>
              <a:blipFill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228297DB-FE92-4AA7-A755-73998D4E72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977163"/>
                <a:ext cx="9144001" cy="400110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</a:rPr>
                  <a:t>Степень </a:t>
                </a:r>
                <a:r>
                  <a:rPr lang="en-US" sz="1800" b="0" dirty="0">
                    <a:solidFill>
                      <a:schemeClr val="tx1"/>
                    </a:solidFill>
                  </a:rPr>
                  <a:t>n </a:t>
                </a:r>
                <a:r>
                  <a:rPr lang="ru-RU" sz="1800" b="0" dirty="0">
                    <a:solidFill>
                      <a:schemeClr val="tx1"/>
                    </a:solidFill>
                  </a:rPr>
                  <a:t>в слагаемом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latin typeface="Montserrat" panose="020B0604020202020204" charset="-52"/>
                  </a:rPr>
                  <a:t> и есть порядок численной схемы. Комбинации </a:t>
                </a:r>
              </a:p>
            </p:txBody>
          </p:sp>
        </mc:Choice>
        <mc:Fallback xmlns="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228297DB-FE92-4AA7-A755-73998D4E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7163"/>
                <a:ext cx="9144001" cy="400110"/>
              </a:xfrm>
              <a:prstGeom prst="rect">
                <a:avLst/>
              </a:prstGeom>
              <a:blipFill>
                <a:blip r:embed="rId5"/>
                <a:stretch>
                  <a:fillRect l="-533" t="-1515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11B36C-AE2F-429E-8439-F5D2F0CD0765}"/>
                  </a:ext>
                </a:extLst>
              </p:cNvPr>
              <p:cNvSpPr txBox="1"/>
              <p:nvPr/>
            </p:nvSpPr>
            <p:spPr>
              <a:xfrm>
                <a:off x="1092098" y="4367505"/>
                <a:ext cx="6959799" cy="1963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.(</m:t>
                      </m:r>
                      <m:r>
                        <a:rPr lang="ru-RU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6а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"+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−2)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(</m:t>
                      </m:r>
                      <m:r>
                        <a:rPr lang="ru-RU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6б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11B36C-AE2F-429E-8439-F5D2F0CD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98" y="4367505"/>
                <a:ext cx="6959799" cy="19633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1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1" y="-994"/>
            <a:ext cx="8448136" cy="678514"/>
          </a:xfrm>
        </p:spPr>
        <p:txBody>
          <a:bodyPr>
            <a:normAutofit/>
          </a:bodyPr>
          <a:lstStyle/>
          <a:p>
            <a:r>
              <a:rPr lang="ru-RU" sz="2800" dirty="0"/>
              <a:t>Алгоритм работы программы </a:t>
            </a:r>
            <a:r>
              <a:rPr lang="en-US" sz="2800" dirty="0"/>
              <a:t>(III)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3FDE1-91BB-41A7-BD1A-28FFF415D8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73" y="677520"/>
            <a:ext cx="6604053" cy="561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6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1489"/>
          </a:xfrm>
        </p:spPr>
        <p:txBody>
          <a:bodyPr>
            <a:normAutofit/>
          </a:bodyPr>
          <a:lstStyle/>
          <a:p>
            <a:r>
              <a:rPr lang="ru-RU" sz="2800" dirty="0"/>
              <a:t>Результаты (</a:t>
            </a:r>
            <a:r>
              <a:rPr lang="en-US" sz="2800" dirty="0"/>
              <a:t>I</a:t>
            </a:r>
            <a:r>
              <a:rPr lang="ru-RU" sz="2800" dirty="0"/>
              <a:t>)</a:t>
            </a:r>
            <a:r>
              <a:rPr lang="en-US" sz="2800" dirty="0"/>
              <a:t>. </a:t>
            </a:r>
            <a:r>
              <a:rPr lang="ru-RU" sz="2800" dirty="0"/>
              <a:t>Волновая функция.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10AB354-2CB0-4481-8B8F-E626A02AF269}"/>
              </a:ext>
            </a:extLst>
          </p:cNvPr>
          <p:cNvSpPr txBox="1">
            <a:spLocks/>
          </p:cNvSpPr>
          <p:nvPr/>
        </p:nvSpPr>
        <p:spPr>
          <a:xfrm>
            <a:off x="-1" y="5796623"/>
            <a:ext cx="91440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0" dirty="0">
                <a:solidFill>
                  <a:schemeClr val="tx1"/>
                </a:solidFill>
              </a:rPr>
              <a:t>Отклонение программного расчета от теоретической зависимости составляет 0,005%. Для расчета использовалась сетка с шагом 0,0075.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D0479C-FFD2-4603-927A-7E13C493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1488"/>
            <a:ext cx="9072422" cy="4776812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9A9AF45C-39E7-4E09-AB3E-587B87E61B23}"/>
              </a:ext>
            </a:extLst>
          </p:cNvPr>
          <p:cNvSpPr txBox="1">
            <a:spLocks/>
          </p:cNvSpPr>
          <p:nvPr/>
        </p:nvSpPr>
        <p:spPr>
          <a:xfrm>
            <a:off x="1776411" y="5427291"/>
            <a:ext cx="559117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0" dirty="0">
                <a:solidFill>
                  <a:schemeClr val="tx1"/>
                </a:solidFill>
              </a:rPr>
              <a:t>Волновая функция атома водорода для уровня 7</a:t>
            </a:r>
            <a:r>
              <a:rPr lang="en-US" sz="1800" b="0" dirty="0">
                <a:solidFill>
                  <a:schemeClr val="tx1"/>
                </a:solidFill>
              </a:rPr>
              <a:t>s</a:t>
            </a:r>
            <a:endParaRPr lang="ru-R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CF8AFAC-116F-48FB-812C-104743AE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19151"/>
          </a:xfrm>
        </p:spPr>
        <p:txBody>
          <a:bodyPr>
            <a:normAutofit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(II). </a:t>
            </a:r>
            <a:r>
              <a:rPr lang="ru-RU" sz="2800" dirty="0"/>
              <a:t>Используемый функционал.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>
                <a:extLst>
                  <a:ext uri="{FF2B5EF4-FFF2-40B4-BE49-F238E27FC236}">
                    <a16:creationId xmlns:a16="http://schemas.microsoft.com/office/drawing/2014/main" id="{310AB354-2CB0-4481-8B8F-E626A02AF2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84622"/>
                <a:ext cx="9144000" cy="5155257"/>
              </a:xfrm>
              <a:prstGeom prst="rect">
                <a:avLst/>
              </a:prstGeom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600" b="1" kern="1200">
                    <a:solidFill>
                      <a:schemeClr val="accent2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400" b="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В качестве обменно-корреляционного потенциала использовался функционал </a:t>
                </a:r>
                <a:r>
                  <a:rPr lang="ru-RU" sz="1800" b="0" dirty="0" err="1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Воско-Вилкера-Нассера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 (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VWN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) [5] в приближении 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LSDA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В силу экспоненциального убывания радиальной части волновой функции при стремлении расстояния </a:t>
                </a:r>
                <a:r>
                  <a:rPr lang="en-US" sz="1800" b="0" i="1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от ядра атома к бесконечности, граничное условие справа ставилось при значении </a:t>
                </a:r>
                <a14:m>
                  <m:oMath xmlns:m="http://schemas.openxmlformats.org/officeDocument/2006/math">
                    <m:r>
                      <a:rPr lang="ru-RU" sz="1800" b="0" i="1" spc="25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sz="1800" b="0" i="1" spc="25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sSub>
                      <m:sSubPr>
                        <m:ctrlPr>
                          <a:rPr lang="ru-RU" sz="1800" b="0" i="1" spc="25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pc="25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b="0" i="1" spc="25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 spc="25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pc="25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b="0" i="1" spc="25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б</m:t>
                        </m:r>
                      </m:sub>
                    </m:sSub>
                  </m:oMath>
                </a14:m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800" b="0" i="0" spc="25" dirty="0" err="1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боровский</a:t>
                </a:r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радиус. </a:t>
                </a:r>
                <a:r>
                  <a:rPr lang="ru-RU" sz="1800" b="0" i="0" spc="25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определения минимального количества точек расчетной сетки, достаточного для выполнения критерия валидации, был выбран алгоритм для схемы 8-ого порядка, так как для схемы 8-ого порядка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 значения функции в каждой точке определяется с наименьшей относительно схем с меньшим порядками с ошибкой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1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ru-RU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. В качестве начального значения использовалось 1000 точек расчетной сетки. Расчет производился последовательно от 1-ого элемента до 92-ого. В случае, если для рассчитываемого атома не выполняется критерий валидации 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[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6</a:t>
                </a:r>
                <a:r>
                  <a:rPr lang="en-US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]</a:t>
                </a:r>
                <a:r>
                  <a:rPr lang="ru-RU" sz="1800" b="0" dirty="0">
                    <a:solidFill>
                      <a:schemeClr val="tx1"/>
                    </a:solidFill>
                    <a:effectLst/>
                    <a:latin typeface="Montserrat" panose="020B0604020202020204" charset="-52"/>
                    <a:ea typeface="Times New Roman" panose="02020603050405020304" pitchFamily="18" charset="0"/>
                  </a:rPr>
                  <a:t>, количество точек увеличивалось на тысячу. После определения количества точек для алгоритма 8-ого порядка, при котором критерий валидации выполняется для всех атомов, рассчитывались значения полных энергий атомов алгоритмами 6-ого и 4-ого порядка с использованием количества точек, определенных алгоритмом 8-ого порядка и проверялось выполнение критерия валидации для схем соответствующих порядков, отличных от 8-го</a:t>
                </a:r>
                <a:endParaRPr lang="ru-RU" sz="1800" b="0" dirty="0">
                  <a:solidFill>
                    <a:schemeClr val="tx1"/>
                  </a:solidFill>
                  <a:effectLst/>
                  <a:latin typeface="Montserrat" panose="020B0604020202020204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Текст 2">
                <a:extLst>
                  <a:ext uri="{FF2B5EF4-FFF2-40B4-BE49-F238E27FC236}">
                    <a16:creationId xmlns:a16="http://schemas.microsoft.com/office/drawing/2014/main" id="{310AB354-2CB0-4481-8B8F-E626A02A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4622"/>
                <a:ext cx="9144000" cy="5155257"/>
              </a:xfrm>
              <a:prstGeom prst="rect">
                <a:avLst/>
              </a:prstGeom>
              <a:blipFill>
                <a:blip r:embed="rId2"/>
                <a:stretch>
                  <a:fillRect l="-533" t="-710" r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5C7C19F-0209-4B31-85C9-C13B8AF0BE4F}"/>
              </a:ext>
            </a:extLst>
          </p:cNvPr>
          <p:cNvSpPr txBox="1"/>
          <p:nvPr/>
        </p:nvSpPr>
        <p:spPr>
          <a:xfrm>
            <a:off x="0" y="5939879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5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S.H.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Vosko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, L. Wilk, and M.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Nusair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, Can. J. Phys. 58, 1200 (1980); S.H.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Vosko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and L. Wilk, Phys. Rev. B 22, 3812 (1980).</a:t>
            </a: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[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6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] NIST (https://www.nist.gov/pml/atomic-reference-data-electronic-structure-calculations/atomic-reference-data-electronic-7)</a:t>
            </a: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17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15967</TotalTime>
  <Words>2567</Words>
  <Application>Microsoft Office PowerPoint</Application>
  <PresentationFormat>Экран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Montserrat</vt:lpstr>
      <vt:lpstr>Times New Roman</vt:lpstr>
      <vt:lpstr>6_Custom Design</vt:lpstr>
      <vt:lpstr>9_Custom Design</vt:lpstr>
      <vt:lpstr>12_Custom Design</vt:lpstr>
      <vt:lpstr>10_Custom Design</vt:lpstr>
      <vt:lpstr>11_Custom Design</vt:lpstr>
      <vt:lpstr>Презентация PowerPoint</vt:lpstr>
      <vt:lpstr>Введение и актуальность</vt:lpstr>
      <vt:lpstr>Описание мат модели</vt:lpstr>
      <vt:lpstr>Алгоритм работы программы</vt:lpstr>
      <vt:lpstr>Демонстрация работы алгоритма</vt:lpstr>
      <vt:lpstr>Численная схема высокого порядка</vt:lpstr>
      <vt:lpstr>Алгоритм работы программы (III)</vt:lpstr>
      <vt:lpstr>Результаты (I). Волновая функция.</vt:lpstr>
      <vt:lpstr>Результаты (II). Используемый функционал. </vt:lpstr>
      <vt:lpstr>Результаты (III). Расчетная ошибка. </vt:lpstr>
      <vt:lpstr>Результаты (IV). Расчетное время. </vt:lpstr>
      <vt:lpstr>Результаты (V). Расчетная ошибка. </vt:lpstr>
      <vt:lpstr>Презентация PowerPoint</vt:lpstr>
      <vt:lpstr>Презентация PowerPoint</vt:lpstr>
      <vt:lpstr>Спасибо за предоставленное время</vt:lpstr>
      <vt:lpstr>Алгоритм работы программы (I)</vt:lpstr>
      <vt:lpstr>Описание мат модели (I)</vt:lpstr>
      <vt:lpstr>Описание мат модели (II)</vt:lpstr>
      <vt:lpstr>Описание мат модели (III)</vt:lpstr>
      <vt:lpstr>Результаты (VI). Сравнение расчетов по точности с другими программами.</vt:lpstr>
      <vt:lpstr>Презентация PowerPoint</vt:lpstr>
    </vt:vector>
  </TitlesOfParts>
  <Company>Курчатовский институт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DaichenkovaYS</dc:creator>
  <cp:lastModifiedBy>Евгений Станкевич</cp:lastModifiedBy>
  <cp:revision>797</cp:revision>
  <cp:lastPrinted>2021-10-22T11:28:49Z</cp:lastPrinted>
  <dcterms:created xsi:type="dcterms:W3CDTF">2008-04-02T07:15:34Z</dcterms:created>
  <dcterms:modified xsi:type="dcterms:W3CDTF">2026-05-27T16:02:37Z</dcterms:modified>
</cp:coreProperties>
</file>