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1" r:id="rId3"/>
  </p:sldMasterIdLst>
  <p:notesMasterIdLst>
    <p:notesMasterId r:id="rId6"/>
  </p:notesMasterIdLst>
  <p:sldIdLst>
    <p:sldId id="256" r:id="rId4"/>
    <p:sldId id="306" r:id="rId5"/>
    <p:sldId id="305" r:id="rId7"/>
    <p:sldId id="315" r:id="rId8"/>
    <p:sldId id="373" r:id="rId9"/>
    <p:sldId id="341" r:id="rId10"/>
    <p:sldId id="278" r:id="rId11"/>
    <p:sldId id="323" r:id="rId12"/>
    <p:sldId id="325" r:id="rId13"/>
    <p:sldId id="347" r:id="rId14"/>
    <p:sldId id="336" r:id="rId15"/>
    <p:sldId id="393" r:id="rId16"/>
    <p:sldId id="344" r:id="rId17"/>
    <p:sldId id="348" r:id="rId18"/>
  </p:sldIdLst>
  <p:sldSz cx="12192000" cy="6858000"/>
  <p:notesSz cx="10691495" cy="7559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1" userDrawn="1">
          <p15:clr>
            <a:srgbClr val="A4A3A4"/>
          </p15:clr>
        </p15:guide>
        <p15:guide id="2" pos="38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54" autoAdjust="0"/>
  </p:normalViewPr>
  <p:slideViewPr>
    <p:cSldViewPr showGuides="1">
      <p:cViewPr>
        <p:scale>
          <a:sx n="80" d="100"/>
          <a:sy n="80" d="100"/>
        </p:scale>
        <p:origin x="354" y="-228"/>
      </p:cViewPr>
      <p:guideLst>
        <p:guide orient="horz" pos="2361"/>
        <p:guide pos="38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2981" cy="3792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6039" y="0"/>
            <a:ext cx="4632981" cy="3792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7845" y="944959"/>
            <a:ext cx="4535805" cy="255139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150" y="3638094"/>
            <a:ext cx="8553196" cy="297662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0379"/>
            <a:ext cx="4632981" cy="3792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6039" y="7180379"/>
            <a:ext cx="4632981" cy="3792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F6BCC-4464-456B-92E1-C9406D19B3C9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 panose="020B0604020202090204"/>
            </a:endParaRPr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 panose="020B0604020202090204"/>
            </a:endParaRPr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 panose="020B0604020202090204"/>
            </a:endParaRPr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 panose="020B0604020202090204"/>
            </a:endParaRPr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60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1CF410C2-FD9B-48A8-97FD-47EC0017DF80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</a:fld>
            <a:endParaRPr lang="ru-RU" sz="1200" b="0" strike="noStrike" spc="-1">
              <a:latin typeface="Times New Roman" panose="02020603050405020304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 panose="02020603050405020304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397E94F-7F9C-4B24-9978-304FA2D0F7D6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</a:fld>
            <a:endParaRPr lang="ru-RU" sz="1200" b="0" strike="noStrike" spc="-1">
              <a:latin typeface="Times New Roman" panose="02020603050405020304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7965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 panose="020B0604020202090204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90204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90204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marL="1600200" lvl="3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90204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  <a:p>
            <a:pPr marL="2057400" lvl="4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90204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9D52D3A1-22B5-48AD-816F-A114E2183207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</a:fld>
            <a:endParaRPr lang="ru-RU" sz="1200" b="0" strike="noStrike" spc="-1">
              <a:latin typeface="Times New Roman" panose="02020603050405020304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 panose="02020603050405020304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E8D8D3AF-A0A5-4E54-826E-DD59556A6447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</a:fld>
            <a:endParaRPr lang="ru-RU" sz="12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image" Target="../media/image19.pn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Заголовок 1"/>
          <p:cNvSpPr txBox="1"/>
          <p:nvPr/>
        </p:nvSpPr>
        <p:spPr>
          <a:xfrm>
            <a:off x="1415415" y="2061210"/>
            <a:ext cx="9287510" cy="1511935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en-US" sz="3600" b="0" strike="noStrike" spc="-1" dirty="0">
                <a:solidFill>
                  <a:srgbClr val="00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Исследование влияния ламинарной структуры на трибологические характеристики многослойных материалов</a:t>
            </a:r>
            <a:endParaRPr lang="en-US" altLang="en-US" sz="3600" b="0" strike="noStrike" spc="-1" dirty="0">
              <a:solidFill>
                <a:srgbClr val="00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83" name="Подзаголовок 2"/>
          <p:cNvSpPr txBox="1"/>
          <p:nvPr/>
        </p:nvSpPr>
        <p:spPr>
          <a:xfrm>
            <a:off x="1415295" y="4076505"/>
            <a:ext cx="9143640" cy="165528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algn="ctr"/>
            <a:endParaRPr lang="ru-RU" sz="3200" b="0" strike="noStrike" spc="-1">
              <a:latin typeface="Arial" panose="020B0604020202090204"/>
            </a:endParaRPr>
          </a:p>
        </p:txBody>
      </p:sp>
      <p:pic>
        <p:nvPicPr>
          <p:cNvPr id="2" name="Picture 1" descr="Снимок экрана 2025-05-25 в 19.46.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280" y="188595"/>
            <a:ext cx="1439545" cy="15849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143885" y="3644900"/>
            <a:ext cx="7493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90000"/>
              </a:lnSpc>
              <a:spcBef>
                <a:spcPts val="1000"/>
              </a:spcBef>
              <a:tabLst>
                <a:tab pos="0" algn="l"/>
              </a:tabLst>
            </a:pPr>
            <a:r>
              <a:rPr lang="ru-RU" sz="2000" b="1" spc="-1" dirty="0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Поликевич К</a:t>
            </a:r>
            <a:r>
              <a:rPr lang="en-US" altLang="ru-RU" sz="2000" b="1" spc="-1" dirty="0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. </a:t>
            </a:r>
            <a:r>
              <a:rPr lang="ru-RU" altLang="en-US" sz="2000" b="1" spc="-1" dirty="0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Б</a:t>
            </a:r>
            <a:r>
              <a:rPr lang="en-US" altLang="ru-RU" sz="2000" b="1" spc="-1" dirty="0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., </a:t>
            </a:r>
            <a:r>
              <a:rPr lang="ru-RU" altLang="en-US" sz="2000" b="1" spc="-1" dirty="0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Плохих А</a:t>
            </a:r>
            <a:r>
              <a:rPr lang="en-US" altLang="ru-RU" sz="2000" b="1" spc="-1" dirty="0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. </a:t>
            </a:r>
            <a:r>
              <a:rPr lang="ru-RU" altLang="en-US" sz="2000" b="1" spc="-1" dirty="0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И</a:t>
            </a:r>
            <a:r>
              <a:rPr lang="en-US" altLang="ru-RU" sz="2000" b="1" spc="-1" dirty="0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., </a:t>
            </a:r>
            <a:r>
              <a:rPr lang="ru-RU" altLang="en-US" sz="2000" b="1" spc="-1" dirty="0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Захарова С.Д</a:t>
            </a:r>
            <a:r>
              <a:rPr lang="en-US" altLang="ru-RU" sz="2000" b="1" spc="-1" dirty="0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.</a:t>
            </a:r>
            <a:endParaRPr lang="en-US" altLang="ru-RU" sz="2000" b="1" spc="-1" dirty="0">
              <a:solidFill>
                <a:srgbClr val="00000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063750" y="379095"/>
            <a:ext cx="8837295" cy="3683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90000"/>
              </a:lnSpc>
              <a:spcBef>
                <a:spcPts val="1000"/>
              </a:spcBef>
              <a:tabLst>
                <a:tab pos="0" algn="l"/>
              </a:tabLst>
            </a:pPr>
            <a:r>
              <a:rPr lang="ru-RU" spc="-1" dirty="0">
                <a:solidFill>
                  <a:srgbClr val="00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Федеральное государственное автономное образовательное учреждение высшего образования </a:t>
            </a:r>
            <a:r>
              <a:rPr lang="en-US" altLang="en-US" spc="-1" dirty="0">
                <a:solidFill>
                  <a:srgbClr val="00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«</a:t>
            </a:r>
            <a:r>
              <a:rPr lang="ru-RU" spc="-1" dirty="0">
                <a:solidFill>
                  <a:srgbClr val="00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Московский государственный технический университет имени                 Н</a:t>
            </a:r>
            <a:r>
              <a:rPr lang="en-US" altLang="ru-RU" spc="-1" dirty="0">
                <a:solidFill>
                  <a:srgbClr val="00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. </a:t>
            </a:r>
            <a:r>
              <a:rPr lang="ru-RU" altLang="en-US" spc="-1" dirty="0">
                <a:solidFill>
                  <a:srgbClr val="00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Э.</a:t>
            </a:r>
            <a:r>
              <a:rPr lang="en-US" altLang="ru-RU" spc="-1" dirty="0">
                <a:solidFill>
                  <a:srgbClr val="00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</a:t>
            </a:r>
            <a:r>
              <a:rPr lang="ru-RU" altLang="en-US" spc="-1" dirty="0">
                <a:solidFill>
                  <a:srgbClr val="00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Баумана (национальный исследовательский университет)</a:t>
            </a:r>
            <a:r>
              <a:rPr lang="en-US" altLang="en-US" spc="-1" dirty="0">
                <a:solidFill>
                  <a:srgbClr val="00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»</a:t>
            </a:r>
            <a:endParaRPr lang="en-US" altLang="en-US" spc="-1" dirty="0">
              <a:solidFill>
                <a:srgbClr val="000000"/>
              </a:solidFill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" name="Text Box 48"/>
          <p:cNvSpPr txBox="1"/>
          <p:nvPr/>
        </p:nvSpPr>
        <p:spPr>
          <a:xfrm>
            <a:off x="11352530" y="6093460"/>
            <a:ext cx="560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9</a:t>
            </a:r>
            <a:endParaRPr lang="ru-RU" altLang="en-US"/>
          </a:p>
        </p:txBody>
      </p:sp>
      <p:sp>
        <p:nvSpPr>
          <p:cNvPr id="10" name="Заголовок 1"/>
          <p:cNvSpPr>
            <a:spLocks noGrp="1"/>
          </p:cNvSpPr>
          <p:nvPr/>
        </p:nvSpPr>
        <p:spPr>
          <a:xfrm>
            <a:off x="320675" y="-99695"/>
            <a:ext cx="11467465" cy="1143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/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объемного износа промышленно используемых сталей и многослойных металлических материалов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" name="Picture 112" descr="Снимок экрана 2025-04-04 в 15.15.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2170" y="624205"/>
            <a:ext cx="2789555" cy="2877185"/>
          </a:xfrm>
          <a:prstGeom prst="rect">
            <a:avLst/>
          </a:prstGeom>
        </p:spPr>
      </p:pic>
      <p:pic>
        <p:nvPicPr>
          <p:cNvPr id="113" name="Picture 113" descr="Снимок экрана 2025-04-04 в 15.08.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540" y="3501390"/>
            <a:ext cx="2919095" cy="2946400"/>
          </a:xfrm>
          <a:prstGeom prst="rect">
            <a:avLst/>
          </a:prstGeom>
        </p:spPr>
      </p:pic>
      <p:pic>
        <p:nvPicPr>
          <p:cNvPr id="2" name="Picture 1" descr="Снимок экрана 2025-05-25 в 23.18.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" y="1043305"/>
            <a:ext cx="7842885" cy="51492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Заголовок 1"/>
          <p:cNvSpPr>
            <a:spLocks noGrp="1"/>
          </p:cNvSpPr>
          <p:nvPr/>
        </p:nvSpPr>
        <p:spPr>
          <a:xfrm>
            <a:off x="624840" y="-99695"/>
            <a:ext cx="10745470" cy="1143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/>
          </a:lstStyle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объемного износа промышленных сталей и многослойных металлических материалов после азотирования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48"/>
          <p:cNvSpPr txBox="1"/>
          <p:nvPr/>
        </p:nvSpPr>
        <p:spPr>
          <a:xfrm>
            <a:off x="11424920" y="6309360"/>
            <a:ext cx="560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10</a:t>
            </a:r>
            <a:endParaRPr lang="ru-RU" altLang="en-US"/>
          </a:p>
        </p:txBody>
      </p:sp>
      <p:sp>
        <p:nvSpPr>
          <p:cNvPr id="4" name="Text Box 3"/>
          <p:cNvSpPr txBox="1"/>
          <p:nvPr/>
        </p:nvSpPr>
        <p:spPr>
          <a:xfrm>
            <a:off x="193040" y="6381750"/>
            <a:ext cx="943165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/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Объемный износ многослойных материалов приведен в направлении испытания перпендикулярно слоям</a:t>
            </a:r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6" name="Picture 76" descr="Снимок экрана 2025-03-11 в 17.39.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135" y="1052830"/>
            <a:ext cx="7242175" cy="5041265"/>
          </a:xfrm>
          <a:prstGeom prst="rect">
            <a:avLst/>
          </a:prstGeom>
        </p:spPr>
      </p:pic>
      <p:pic>
        <p:nvPicPr>
          <p:cNvPr id="2" name="Picture 1" descr="Снимок экрана 2025-04-22 в 22.56.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170" y="1484630"/>
            <a:ext cx="3136900" cy="233934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7913370" y="2781300"/>
            <a:ext cx="1080135" cy="648335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6816090" y="2204720"/>
            <a:ext cx="1736090" cy="493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рофиль контртела</a:t>
            </a:r>
            <a:endParaRPr lang="en-US" altLang="ru-RU" sz="1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328660" y="764540"/>
            <a:ext cx="3482340" cy="922020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sz="1400">
                <a:latin typeface="Times New Roman Regular" panose="02020603050405020304"/>
                <a:ea typeface="SimSun"/>
              </a:rPr>
              <a:t>Микроструктура композиции У8+08Х18Н10 в зоне контакта при приложении нагрузки параллельно слоям</a:t>
            </a:r>
            <a:endParaRPr sz="1400">
              <a:latin typeface="Times New Roman Regular" panose="02020603050405020304"/>
              <a:ea typeface="SimSun"/>
            </a:endParaRPr>
          </a:p>
        </p:txBody>
      </p:sp>
      <p:graphicFrame>
        <p:nvGraphicFramePr>
          <p:cNvPr id="3" name="Table 2"/>
          <p:cNvGraphicFramePr/>
          <p:nvPr/>
        </p:nvGraphicFramePr>
        <p:xfrm>
          <a:off x="7608570" y="4384040"/>
          <a:ext cx="4091305" cy="1925320"/>
        </p:xfrm>
        <a:graphic>
          <a:graphicData uri="http://schemas.openxmlformats.org/drawingml/2006/table">
            <a:tbl>
              <a:tblPr/>
              <a:tblGrid>
                <a:gridCol w="1337945"/>
                <a:gridCol w="550545"/>
                <a:gridCol w="550545"/>
                <a:gridCol w="549910"/>
                <a:gridCol w="549275"/>
                <a:gridCol w="553085"/>
              </a:tblGrid>
              <a:tr h="416560">
                <a:tc rowSpan="2">
                  <a:txBody>
                    <a:bodyPr/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Times New Roman" panose="02020603050405020304"/>
                          <a:ea typeface="Times New Roman" panose="02020603050405020304"/>
                        </a:rPr>
                        <a:t>Композиция</a:t>
                      </a:r>
                      <a:endParaRPr sz="12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</a:pPr>
                      <a:r>
                        <a:rPr sz="1200">
                          <a:solidFill>
                            <a:srgbClr val="000000"/>
                          </a:solidFill>
                          <a:latin typeface="Times New Roman" panose="02020603050405020304"/>
                          <a:ea typeface="SimSun"/>
                        </a:rPr>
                        <a:t>Количество фазы, % масс.</a:t>
                      </a:r>
                      <a:endParaRPr sz="1200">
                        <a:solidFill>
                          <a:srgbClr val="000000"/>
                        </a:solidFill>
                        <a:latin typeface="Times New Roman" panose="02020603050405020304"/>
                        <a:ea typeface="SimSun"/>
                      </a:endParaRPr>
                    </a:p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0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00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71805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</a:pPr>
                      <a:r>
                        <a:rPr sz="1200">
                          <a:solidFill>
                            <a:srgbClr val="000000"/>
                          </a:solidFill>
                          <a:latin typeface="Times New Roman" panose="02020603050405020304"/>
                          <a:ea typeface="SimSun"/>
                        </a:rPr>
                        <a:t>Fe-α</a:t>
                      </a:r>
                      <a:endParaRPr sz="1200">
                        <a:solidFill>
                          <a:srgbClr val="000000"/>
                        </a:solidFill>
                        <a:latin typeface="Times New Roman" panose="02020603050405020304"/>
                        <a:ea typeface="SimSun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</a:pPr>
                      <a:r>
                        <a:rPr sz="1200">
                          <a:solidFill>
                            <a:srgbClr val="000000"/>
                          </a:solidFill>
                          <a:latin typeface="Times New Roman" panose="02020603050405020304"/>
                          <a:ea typeface="SimSun"/>
                        </a:rPr>
                        <a:t>Fe-γ</a:t>
                      </a:r>
                      <a:endParaRPr sz="1200">
                        <a:solidFill>
                          <a:srgbClr val="000000"/>
                        </a:solidFill>
                        <a:latin typeface="Times New Roman" panose="02020603050405020304"/>
                        <a:ea typeface="SimSun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</a:pPr>
                      <a:r>
                        <a:rPr sz="1200">
                          <a:latin typeface="Times New Roman" panose="02020603050405020304"/>
                          <a:ea typeface="Times New Roman" panose="02020603050405020304"/>
                        </a:rPr>
                        <a:t>СrN</a:t>
                      </a:r>
                      <a:endParaRPr sz="12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Times New Roman" panose="02020603050405020304"/>
                          <a:ea typeface="Times New Roman" panose="02020603050405020304"/>
                        </a:rPr>
                        <a:t>Fe</a:t>
                      </a:r>
                      <a:r>
                        <a:rPr sz="1200" baseline="-25000">
                          <a:latin typeface="Times New Roman" panose="02020603050405020304"/>
                          <a:ea typeface="Times New Roman" panose="02020603050405020304"/>
                        </a:rPr>
                        <a:t>4</a:t>
                      </a:r>
                      <a:r>
                        <a:rPr sz="1200">
                          <a:latin typeface="Times New Roman" panose="02020603050405020304"/>
                          <a:ea typeface="Times New Roman" panose="02020603050405020304"/>
                        </a:rPr>
                        <a:t>N</a:t>
                      </a:r>
                      <a:endParaRPr sz="12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Times New Roman" panose="02020603050405020304"/>
                          <a:ea typeface="Times New Roman" panose="02020603050405020304"/>
                        </a:rPr>
                        <a:t>Cr</a:t>
                      </a:r>
                      <a:r>
                        <a:rPr sz="1200" baseline="-25000">
                          <a:latin typeface="Times New Roman" panose="02020603050405020304"/>
                          <a:ea typeface="Times New Roman" panose="02020603050405020304"/>
                        </a:rPr>
                        <a:t>23</a:t>
                      </a:r>
                      <a:r>
                        <a:rPr sz="1200">
                          <a:latin typeface="Times New Roman" panose="02020603050405020304"/>
                          <a:ea typeface="Times New Roman" panose="02020603050405020304"/>
                        </a:rPr>
                        <a:t>C</a:t>
                      </a:r>
                      <a:r>
                        <a:rPr sz="1200" baseline="-25000">
                          <a:latin typeface="Times New Roman" panose="02020603050405020304"/>
                          <a:ea typeface="Times New Roman" panose="02020603050405020304"/>
                        </a:rPr>
                        <a:t>6</a:t>
                      </a:r>
                      <a:endParaRPr sz="1200" baseline="-250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2440">
                <a:tc>
                  <a:txBody>
                    <a:bodyPr/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Times New Roman" panose="02020603050405020304"/>
                          <a:ea typeface="Times New Roman" panose="02020603050405020304"/>
                        </a:rPr>
                        <a:t>08Х18Н10+08Х18</a:t>
                      </a:r>
                      <a:endParaRPr sz="12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Times New Roman" panose="02020603050405020304"/>
                          <a:ea typeface="Times New Roman" panose="02020603050405020304"/>
                        </a:rPr>
                        <a:t>73,2</a:t>
                      </a:r>
                      <a:endParaRPr sz="12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Times New Roman" panose="02020603050405020304"/>
                          <a:ea typeface="Times New Roman" panose="02020603050405020304"/>
                        </a:rPr>
                        <a:t>22,8</a:t>
                      </a:r>
                      <a:endParaRPr sz="12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Times New Roman" panose="02020603050405020304"/>
                          <a:ea typeface="Times New Roman" panose="02020603050405020304"/>
                        </a:rPr>
                        <a:t>4,0</a:t>
                      </a:r>
                      <a:endParaRPr sz="12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Times New Roman" panose="02020603050405020304"/>
                          <a:ea typeface="Times New Roman" panose="02020603050405020304"/>
                        </a:rPr>
                        <a:t>-</a:t>
                      </a:r>
                      <a:endParaRPr sz="12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Times New Roman" panose="02020603050405020304"/>
                          <a:ea typeface="Times New Roman" panose="02020603050405020304"/>
                        </a:rPr>
                        <a:t>-</a:t>
                      </a:r>
                      <a:endParaRPr sz="12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2440">
                <a:tc>
                  <a:txBody>
                    <a:bodyPr/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Times New Roman" panose="02020603050405020304"/>
                          <a:ea typeface="Times New Roman" panose="02020603050405020304"/>
                        </a:rPr>
                        <a:t>У8+08Х18Н10</a:t>
                      </a:r>
                      <a:endParaRPr sz="12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Times New Roman" panose="02020603050405020304"/>
                          <a:ea typeface="Times New Roman" panose="02020603050405020304"/>
                        </a:rPr>
                        <a:t>-</a:t>
                      </a:r>
                      <a:endParaRPr sz="12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Times New Roman" panose="02020603050405020304"/>
                          <a:ea typeface="Times New Roman" panose="02020603050405020304"/>
                        </a:rPr>
                        <a:t>-</a:t>
                      </a:r>
                      <a:endParaRPr sz="12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Times New Roman" panose="02020603050405020304"/>
                          <a:ea typeface="Times New Roman" panose="02020603050405020304"/>
                        </a:rPr>
                        <a:t>10,1</a:t>
                      </a:r>
                      <a:endParaRPr sz="12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Times New Roman" panose="02020603050405020304"/>
                          <a:ea typeface="Times New Roman" panose="02020603050405020304"/>
                        </a:rPr>
                        <a:t>61,4</a:t>
                      </a:r>
                      <a:endParaRPr sz="12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Times New Roman" panose="02020603050405020304"/>
                          <a:ea typeface="Times New Roman" panose="02020603050405020304"/>
                        </a:rPr>
                        <a:t>28,5</a:t>
                      </a:r>
                      <a:endParaRPr sz="12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Text Box 7"/>
          <p:cNvSpPr txBox="1"/>
          <p:nvPr/>
        </p:nvSpPr>
        <p:spPr>
          <a:xfrm>
            <a:off x="7104380" y="3868737"/>
            <a:ext cx="5080000" cy="521970"/>
          </a:xfrm>
          <a:prstGeom prst="rect">
            <a:avLst/>
          </a:prstGeom>
        </p:spPr>
        <p:txBody>
          <a:bodyPr>
            <a:spAutoFit/>
          </a:bodyPr>
          <a:p>
            <a:pPr algn="ctr"/>
            <a:r>
              <a:rPr sz="1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Результаты количественного анализа азотированного слоя </a:t>
            </a:r>
            <a:endParaRPr sz="140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ctr"/>
            <a:r>
              <a:rPr sz="14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исследуемых композиций</a:t>
            </a:r>
            <a:endParaRPr sz="140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Снимок экрана 2025-05-22 в 11.02.23"/>
          <p:cNvPicPr>
            <a:picLocks noChangeAspect="1"/>
          </p:cNvPicPr>
          <p:nvPr/>
        </p:nvPicPr>
        <p:blipFill>
          <a:blip r:embed="rId1">
            <a:lum contrast="18000"/>
          </a:blip>
          <a:stretch>
            <a:fillRect/>
          </a:stretch>
        </p:blipFill>
        <p:spPr>
          <a:xfrm>
            <a:off x="78740" y="482600"/>
            <a:ext cx="3370580" cy="276034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260475" y="1630680"/>
            <a:ext cx="875030" cy="82359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" name="Picture 1" descr="Снимок экрана 2025-05-25 в 23.27.58"/>
          <p:cNvPicPr>
            <a:picLocks noChangeAspect="1"/>
          </p:cNvPicPr>
          <p:nvPr/>
        </p:nvPicPr>
        <p:blipFill>
          <a:blip r:embed="rId2">
            <a:lum contrast="18000"/>
          </a:blip>
          <a:srcRect l="4023" b="6319"/>
          <a:stretch>
            <a:fillRect/>
          </a:stretch>
        </p:blipFill>
        <p:spPr>
          <a:xfrm rot="8580000">
            <a:off x="3144122" y="1416050"/>
            <a:ext cx="4686698" cy="1809607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1991995" y="2421255"/>
            <a:ext cx="720090" cy="1223645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0" name="Picture 39" descr="Снимок экрана 2025-05-25 в 23.40.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850" y="2666365"/>
            <a:ext cx="5438140" cy="3816350"/>
          </a:xfrm>
          <a:prstGeom prst="rect">
            <a:avLst/>
          </a:prstGeom>
        </p:spPr>
      </p:pic>
      <p:sp>
        <p:nvSpPr>
          <p:cNvPr id="49" name="Text Box 48"/>
          <p:cNvSpPr txBox="1"/>
          <p:nvPr/>
        </p:nvSpPr>
        <p:spPr>
          <a:xfrm>
            <a:off x="11424920" y="5885180"/>
            <a:ext cx="560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11</a:t>
            </a:r>
            <a:endParaRPr lang="ru-RU" altLang="en-US"/>
          </a:p>
        </p:txBody>
      </p:sp>
      <p:sp>
        <p:nvSpPr>
          <p:cNvPr id="41" name="Text Box 40"/>
          <p:cNvSpPr txBox="1"/>
          <p:nvPr/>
        </p:nvSpPr>
        <p:spPr>
          <a:xfrm>
            <a:off x="7665085" y="2061210"/>
            <a:ext cx="3482340" cy="922020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ru-RU" sz="1600">
                <a:latin typeface="Times New Roman Regular" panose="02020603050405020304"/>
                <a:ea typeface="SimSun"/>
              </a:rPr>
              <a:t>Объемный износ многослойных композиций и стали Р6М5</a:t>
            </a:r>
            <a:endParaRPr lang="ru-RU" sz="1600">
              <a:latin typeface="Times New Roman Regular" panose="02020603050405020304"/>
              <a:ea typeface="SimSun"/>
            </a:endParaRPr>
          </a:p>
        </p:txBody>
      </p:sp>
      <p:sp>
        <p:nvSpPr>
          <p:cNvPr id="43" name="Заголовок 1"/>
          <p:cNvSpPr>
            <a:spLocks noGrp="1"/>
          </p:cNvSpPr>
          <p:nvPr>
            <p:ph type="title"/>
          </p:nvPr>
        </p:nvSpPr>
        <p:spPr>
          <a:xfrm>
            <a:off x="2568253" y="45071"/>
            <a:ext cx="8579296" cy="732457"/>
          </a:xfrm>
        </p:spPr>
        <p:txBody>
          <a:bodyPr>
            <a:normAutofit/>
          </a:bodyPr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Возможное применение многослойных материалов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43"/>
          <p:cNvSpPr txBox="1"/>
          <p:nvPr/>
        </p:nvSpPr>
        <p:spPr>
          <a:xfrm>
            <a:off x="6672580" y="6309360"/>
            <a:ext cx="5260975" cy="922020"/>
          </a:xfrm>
          <a:prstGeom prst="rect">
            <a:avLst/>
          </a:prstGeom>
        </p:spPr>
        <p:txBody>
          <a:bodyPr>
            <a:no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lang="ru-RU" sz="1400">
                <a:latin typeface="Times New Roman Regular" panose="02020603050405020304"/>
                <a:ea typeface="SimSun"/>
              </a:rPr>
              <a:t>Толщина ламинарного слоя - 5 мкм</a:t>
            </a:r>
            <a:r>
              <a:rPr lang="en-US" altLang="ru-RU" sz="1400">
                <a:latin typeface="Times New Roman Regular" panose="02020603050405020304"/>
                <a:ea typeface="SimSun"/>
              </a:rPr>
              <a:t>, </a:t>
            </a:r>
            <a:r>
              <a:rPr lang="ru-RU" altLang="en-US" sz="1400">
                <a:latin typeface="Times New Roman Regular" panose="02020603050405020304"/>
                <a:ea typeface="SimSun"/>
              </a:rPr>
              <a:t>направление приложения нагрузки - перпендикуляно слоям</a:t>
            </a:r>
            <a:endParaRPr lang="ru-RU" altLang="en-US" sz="1400">
              <a:latin typeface="Times New Roman Regular" panose="02020603050405020304"/>
              <a:ea typeface="SimSun"/>
            </a:endParaRPr>
          </a:p>
        </p:txBody>
      </p:sp>
      <p:pic>
        <p:nvPicPr>
          <p:cNvPr id="9" name="Picture 8" descr="Снимок экрана 2025-06-30 в 22.36.09"/>
          <p:cNvPicPr>
            <a:picLocks noChangeAspect="1"/>
          </p:cNvPicPr>
          <p:nvPr/>
        </p:nvPicPr>
        <p:blipFill>
          <a:blip r:embed="rId4">
            <a:grayscl/>
            <a:lum contrast="12000"/>
          </a:blip>
          <a:srcRect t="3684" b="5353"/>
          <a:stretch>
            <a:fillRect/>
          </a:stretch>
        </p:blipFill>
        <p:spPr>
          <a:xfrm>
            <a:off x="551815" y="3789045"/>
            <a:ext cx="3405505" cy="26981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Прямоугольник 3"/>
          <p:cNvSpPr/>
          <p:nvPr/>
        </p:nvSpPr>
        <p:spPr>
          <a:xfrm>
            <a:off x="623570" y="263525"/>
            <a:ext cx="10052685" cy="675640"/>
          </a:xfrm>
          <a:prstGeom prst="rect">
            <a:avLst/>
          </a:prstGeom>
        </p:spPr>
        <p:txBody>
          <a:bodyPr wrap="square">
            <a:spAutoFit/>
          </a:bodyPr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buFont typeface="Arial" panose="020B0604020202090204" pitchFamily="34" charset="0"/>
              <a:buNone/>
            </a:pPr>
            <a:r>
              <a:rPr lang="ru-RU" altLang="en-US" sz="2000" b="1" u="sng" dirty="0">
                <a:latin typeface="Times New Roman Bold" panose="02020603050405020304" charset="0"/>
                <a:cs typeface="Times New Roman Bold" panose="02020603050405020304" charset="0"/>
              </a:rPr>
              <a:t>Выводы</a:t>
            </a:r>
            <a:r>
              <a:rPr lang="en-US" altLang="ru-RU" sz="2000" b="1" u="sng" dirty="0">
                <a:latin typeface="Times New Roman Bold" panose="02020603050405020304" charset="0"/>
                <a:cs typeface="Times New Roman Bold" panose="02020603050405020304" charset="0"/>
              </a:rPr>
              <a:t>:</a:t>
            </a:r>
            <a:endParaRPr lang="en-US" altLang="ru-RU" sz="2000" b="1" u="sng" dirty="0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7" name="Прямоугольник 3"/>
          <p:cNvSpPr/>
          <p:nvPr/>
        </p:nvSpPr>
        <p:spPr>
          <a:xfrm>
            <a:off x="551815" y="908685"/>
            <a:ext cx="10965180" cy="4276725"/>
          </a:xfrm>
          <a:prstGeom prst="rect">
            <a:avLst/>
          </a:prstGeom>
        </p:spPr>
        <p:txBody>
          <a:bodyPr wrap="square">
            <a:spAutoFit/>
          </a:bodyPr>
          <a:p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just">
              <a:buFont typeface="Arial" panose="020B0604020202090204" pitchFamily="34" charset="0"/>
              <a:buNone/>
            </a:pPr>
            <a:r>
              <a:rPr lang="ru-RU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Установлено, что с уменьшением толщины единичного (ламинарного) слоя многослойных материалов происходит увеличение глубины диффузионного слоя. </a:t>
            </a:r>
            <a:r>
              <a:rPr lang="ru-RU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Глубина диффузионного слоя превышает глубину диффузионного слоя на поликристаллических образцах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algn="just">
              <a:buFont typeface="Arial" panose="020B0604020202090204" pitchFamily="34" charset="0"/>
              <a:buNone/>
            </a:pPr>
            <a:endParaRPr lang="en-US" altLang="ru-RU" sz="1600" dirty="0">
              <a:latin typeface="Times New Roman" panose="02020603050405020304" pitchFamily="18" charset="0"/>
              <a:ea typeface="SimSun"/>
              <a:cs typeface="Times New Roman" panose="02020603050405020304" pitchFamily="18" charset="0"/>
              <a:sym typeface="+mn-ea"/>
            </a:endParaRPr>
          </a:p>
          <a:p>
            <a:pPr indent="0" algn="just">
              <a:buFont typeface="Arial" panose="020B0604020202090204" pitchFamily="34" charset="0"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altLang="en-US" sz="1600">
                <a:latin typeface="Times New Roman Regular" panose="02020603050405020304"/>
                <a:ea typeface="SimSun"/>
                <a:sym typeface="+mn-ea"/>
              </a:rPr>
              <a:t>При проведении сравнительных испытаний на машине Scoda-Savina установлено: </a:t>
            </a:r>
            <a:endParaRPr lang="en-US" altLang="en-US" sz="1600">
              <a:latin typeface="Times New Roman Regular" panose="02020603050405020304"/>
              <a:ea typeface="SimSun"/>
            </a:endParaRPr>
          </a:p>
          <a:p>
            <a:pPr marL="0" indent="4572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latin typeface="Times New Roman Regular" panose="02020603050405020304"/>
                <a:ea typeface="SimSun"/>
                <a:sym typeface="+mn-ea"/>
              </a:rPr>
              <a:t>- все образцы композиций многослойных материалов с толщинами ламинарных слоев 5 мкм имеют большую износостойкость (меньший объемный износ) по сравнению с образцами композиций с толщинами слоев 100 мкм. </a:t>
            </a:r>
            <a:endParaRPr lang="en-US" altLang="en-US" sz="1600">
              <a:latin typeface="Times New Roman Regular" panose="02020603050405020304"/>
              <a:ea typeface="SimSun"/>
            </a:endParaRPr>
          </a:p>
          <a:p>
            <a:pPr marL="0" indent="4572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latin typeface="Times New Roman Regular" panose="02020603050405020304"/>
                <a:ea typeface="SimSun"/>
                <a:sym typeface="+mn-ea"/>
              </a:rPr>
              <a:t>- сравнительные испытания образцов стали 03Х11Н10М2Т после азотирования и объемной обработки и образцов многослойных материалов композиции 08Х18Н10+08Х18 с толщинами ламинарных слоев 5 мкм показали, что износостойкость многослойных материалов более чем в 4 раза превосходит свойства указанной стали.</a:t>
            </a:r>
            <a:endParaRPr lang="en-US" altLang="en-US" sz="1600">
              <a:latin typeface="Times New Roman Regular" panose="02020603050405020304"/>
              <a:ea typeface="SimSun"/>
            </a:endParaRPr>
          </a:p>
          <a:p>
            <a:pPr marL="0" indent="45720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latin typeface="Times New Roman Regular" panose="02020603050405020304"/>
                <a:ea typeface="SimSun"/>
                <a:sym typeface="+mn-ea"/>
              </a:rPr>
              <a:t>- сравнительные испытания образцов сталей 15Х12Н2МВФАБ, 38Х2МЮА, 15Х16К5Н2МВФ после азотирования и объемной обработки и образцов многослойных материалов композиций У8+08Х18, У8+08Х18Н10 с толщинами ламинарных слоев 5 мкм показали, что многослойные материалы превышают износостойкость рассмотренных сталей не менее чем в 2 раза.</a:t>
            </a:r>
            <a:endParaRPr lang="en-US" altLang="en-US" sz="1600">
              <a:latin typeface="Times New Roman Regular" panose="02020603050405020304"/>
              <a:ea typeface="SimSun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sz="1600">
              <a:latin typeface="Times New Roman Regular" panose="02020603050405020304"/>
              <a:ea typeface="SimSun"/>
            </a:endParaRPr>
          </a:p>
          <a:p>
            <a:pPr indent="0" algn="just">
              <a:buFont typeface="Arial" panose="020B0604020202090204" pitchFamily="34" charset="0"/>
              <a:buNone/>
            </a:pP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9" name="Text Box 48"/>
          <p:cNvSpPr txBox="1"/>
          <p:nvPr/>
        </p:nvSpPr>
        <p:spPr>
          <a:xfrm>
            <a:off x="11352530" y="6093460"/>
            <a:ext cx="560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/>
              <a:t>1</a:t>
            </a:r>
            <a:r>
              <a:rPr lang="ru-RU" altLang="en-US"/>
              <a:t>2</a:t>
            </a:r>
            <a:endParaRPr lang="ru-RU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263525" y="2637155"/>
            <a:ext cx="11376025" cy="337058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457200" algn="ctr" defTabSz="26670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Times New Roman Bold" panose="02020603050405020304" charset="0"/>
                <a:ea typeface="SimSun"/>
                <a:cs typeface="Times New Roman Bold" panose="02020603050405020304" charset="0"/>
              </a:rPr>
              <a:t>С</a:t>
            </a:r>
            <a:r>
              <a:rPr lang="ru-RU" altLang="en-US" sz="3600" b="1">
                <a:latin typeface="Times New Roman Bold" panose="02020603050405020304" charset="0"/>
                <a:ea typeface="SimSun"/>
                <a:cs typeface="Times New Roman Bold" panose="02020603050405020304" charset="0"/>
              </a:rPr>
              <a:t>ПАСИБО ЗА ВНИМАНИЕ</a:t>
            </a:r>
            <a:endParaRPr lang="ru-RU" altLang="en-US" sz="3600" b="1">
              <a:latin typeface="Times New Roman Bold" panose="02020603050405020304" charset="0"/>
              <a:ea typeface="SimSun"/>
              <a:cs typeface="Times New Roman Bold" panose="020206030504050203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Прямоугольник 4"/>
          <p:cNvSpPr>
            <a:spLocks noChangeArrowheads="1"/>
          </p:cNvSpPr>
          <p:nvPr/>
        </p:nvSpPr>
        <p:spPr bwMode="auto">
          <a:xfrm>
            <a:off x="622803" y="4437483"/>
            <a:ext cx="412755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indent="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90204" pitchFamily="34" charset="0"/>
              <a:buNone/>
            </a:pPr>
            <a:r>
              <a:rPr lang="ru-RU" alt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прокатки: 1000 </a:t>
            </a:r>
            <a:r>
              <a:rPr lang="ru-RU" alt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º</a:t>
            </a:r>
            <a:r>
              <a:rPr lang="en-US" alt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ru-RU" altLang="ru-RU" sz="16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90204" pitchFamily="34" charset="0"/>
              <a:buChar char="•"/>
            </a:pPr>
            <a:endParaRPr lang="ru-RU" altLang="ru-RU" sz="16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22" name="Номер слайда 23"/>
          <p:cNvSpPr txBox="1"/>
          <p:nvPr/>
        </p:nvSpPr>
        <p:spPr bwMode="auto">
          <a:xfrm>
            <a:off x="9848850" y="90489"/>
            <a:ext cx="608410" cy="50323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ru-RU" altLang="ru-RU" sz="3200" b="1" i="1" dirty="0">
              <a:solidFill>
                <a:srgbClr val="3D36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2" name="Title 12"/>
          <p:cNvSpPr>
            <a:spLocks noGrp="1"/>
          </p:cNvSpPr>
          <p:nvPr>
            <p:ph type="title"/>
          </p:nvPr>
        </p:nvSpPr>
        <p:spPr>
          <a:xfrm>
            <a:off x="1703070" y="-27305"/>
            <a:ext cx="8370570" cy="914400"/>
          </a:xfrm>
        </p:spPr>
        <p:txBody>
          <a:bodyPr>
            <a:normAutofit fontScale="90000"/>
          </a:bodyPr>
          <a:p>
            <a:pPr algn="ctr">
              <a:defRPr/>
            </a:pPr>
            <a:r>
              <a:rPr lang="ru-RU" sz="3200" b="1" dirty="0">
                <a:latin typeface="Times New Roman Bold" panose="02020603050405020304" charset="0"/>
                <a:cs typeface="Times New Roman Bold" panose="02020603050405020304" charset="0"/>
              </a:rPr>
              <a:t>Схема технологического маршрута получения многослойных материалов</a:t>
            </a:r>
            <a:endParaRPr lang="ru-RU" sz="3200" b="1" dirty="0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11" name="image2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103745" y="1701165"/>
            <a:ext cx="4659630" cy="188912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8183880" y="3940810"/>
            <a:ext cx="317690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1200" b="0" dirty="0" err="1">
                <a:latin typeface="Times New Roman" panose="02020603050405020304" pitchFamily="18" charset="0"/>
              </a:rPr>
              <a:t>Микроструктура</a:t>
            </a:r>
            <a:r>
              <a:rPr lang="en-US" sz="1200" b="0" dirty="0"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</a:rPr>
              <a:t>поперечного</a:t>
            </a:r>
            <a:r>
              <a:rPr lang="en-US" sz="1200" b="0" dirty="0"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</a:rPr>
              <a:t>сечения</a:t>
            </a:r>
            <a:r>
              <a:rPr lang="en-US" sz="1200" b="0" dirty="0"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</a:rPr>
              <a:t>многослойного</a:t>
            </a:r>
            <a:r>
              <a:rPr lang="en-US" sz="1200" b="0" dirty="0"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</a:rPr>
              <a:t>образца</a:t>
            </a:r>
            <a:r>
              <a:rPr lang="en-US" sz="1200" b="0" dirty="0">
                <a:latin typeface="Times New Roman" panose="02020603050405020304" pitchFamily="18" charset="0"/>
              </a:rPr>
              <a:t> 
 а – </a:t>
            </a:r>
            <a:r>
              <a:rPr lang="en-US" sz="1200" b="0" dirty="0" err="1">
                <a:latin typeface="Times New Roman" panose="02020603050405020304" pitchFamily="18" charset="0"/>
              </a:rPr>
              <a:t>первый</a:t>
            </a:r>
            <a:r>
              <a:rPr lang="en-US" sz="1200" b="0" dirty="0"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</a:rPr>
              <a:t>технологический</a:t>
            </a:r>
            <a:r>
              <a:rPr lang="en-US" sz="1200" b="0" dirty="0"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</a:rPr>
              <a:t>цикл</a:t>
            </a:r>
            <a:r>
              <a:rPr lang="en-US" sz="1200" b="0" dirty="0">
                <a:latin typeface="Times New Roman" panose="02020603050405020304" pitchFamily="18" charset="0"/>
              </a:rPr>
              <a:t>, </a:t>
            </a:r>
            <a:r>
              <a:rPr lang="en-US" sz="1200" b="0" dirty="0" err="1">
                <a:latin typeface="Times New Roman" panose="02020603050405020304" pitchFamily="18" charset="0"/>
              </a:rPr>
              <a:t>толщина</a:t>
            </a:r>
            <a:r>
              <a:rPr lang="en-US" sz="1200" b="0" dirty="0"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</a:rPr>
              <a:t>образца</a:t>
            </a:r>
            <a:r>
              <a:rPr lang="en-US" sz="1200" b="0" dirty="0">
                <a:latin typeface="Times New Roman" panose="02020603050405020304" pitchFamily="18" charset="0"/>
              </a:rPr>
              <a:t> 2 </a:t>
            </a:r>
            <a:r>
              <a:rPr lang="en-US" sz="1200" b="0" dirty="0" err="1">
                <a:latin typeface="Times New Roman" panose="02020603050405020304" pitchFamily="18" charset="0"/>
              </a:rPr>
              <a:t>мм</a:t>
            </a:r>
            <a:r>
              <a:rPr lang="en-US" sz="1200" b="0" dirty="0">
                <a:latin typeface="Times New Roman" panose="02020603050405020304" pitchFamily="18" charset="0"/>
              </a:rPr>
              <a:t>; б – </a:t>
            </a:r>
            <a:r>
              <a:rPr lang="en-US" sz="1200" b="0" dirty="0" err="1">
                <a:latin typeface="Times New Roman" panose="02020603050405020304" pitchFamily="18" charset="0"/>
              </a:rPr>
              <a:t>второй</a:t>
            </a:r>
            <a:r>
              <a:rPr lang="en-US" sz="1200" b="0" dirty="0"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</a:rPr>
              <a:t>технологический</a:t>
            </a:r>
            <a:r>
              <a:rPr lang="en-US" sz="1200" b="0" dirty="0"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</a:rPr>
              <a:t>цикл</a:t>
            </a:r>
            <a:r>
              <a:rPr lang="en-US" sz="1200" b="0" dirty="0">
                <a:latin typeface="Times New Roman" panose="02020603050405020304" pitchFamily="18" charset="0"/>
              </a:rPr>
              <a:t>, </a:t>
            </a:r>
            <a:r>
              <a:rPr lang="en-US" sz="1200" b="0" dirty="0" err="1">
                <a:latin typeface="Times New Roman" panose="02020603050405020304" pitchFamily="18" charset="0"/>
              </a:rPr>
              <a:t>толщина</a:t>
            </a:r>
            <a:r>
              <a:rPr lang="en-US" sz="1200" b="0" dirty="0">
                <a:latin typeface="Times New Roman" panose="02020603050405020304" pitchFamily="18" charset="0"/>
              </a:rPr>
              <a:t> </a:t>
            </a:r>
            <a:r>
              <a:rPr lang="en-US" sz="1200" b="0" dirty="0" err="1">
                <a:latin typeface="Times New Roman" panose="02020603050405020304" pitchFamily="18" charset="0"/>
              </a:rPr>
              <a:t>образца</a:t>
            </a:r>
            <a:r>
              <a:rPr lang="en-US" sz="1200" b="0" dirty="0">
                <a:latin typeface="Times New Roman" panose="02020603050405020304" pitchFamily="18" charset="0"/>
              </a:rPr>
              <a:t> 10 </a:t>
            </a:r>
            <a:r>
              <a:rPr lang="en-US" sz="1200" b="0" dirty="0" err="1">
                <a:latin typeface="Times New Roman" panose="02020603050405020304" pitchFamily="18" charset="0"/>
              </a:rPr>
              <a:t>мм</a:t>
            </a:r>
            <a:endParaRPr lang="en-US" sz="1200" b="0" dirty="0">
              <a:latin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8112125" y="3590290"/>
            <a:ext cx="5207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dirty="0">
                <a:latin typeface="Times New Roman" panose="02020603050405020304" pitchFamily="18" charset="0"/>
                <a:sym typeface="+mn-ea"/>
              </a:rPr>
              <a:t>а</a:t>
            </a:r>
            <a:r>
              <a:rPr lang="ru-RU" altLang="en-US" dirty="0">
                <a:latin typeface="Times New Roman" panose="02020603050405020304" pitchFamily="18" charset="0"/>
                <a:sym typeface="+mn-ea"/>
              </a:rPr>
              <a:t>)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 </a:t>
            </a:r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10560050" y="3644900"/>
            <a:ext cx="5207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dirty="0">
                <a:latin typeface="Times New Roman" panose="02020603050405020304" pitchFamily="18" charset="0"/>
                <a:sym typeface="+mn-ea"/>
              </a:rPr>
              <a:t>б)</a:t>
            </a:r>
            <a:r>
              <a:rPr lang="en-US" dirty="0">
                <a:latin typeface="Times New Roman" panose="02020603050405020304" pitchFamily="18" charset="0"/>
                <a:sym typeface="+mn-ea"/>
              </a:rPr>
              <a:t> </a:t>
            </a:r>
            <a:endParaRPr lang="en-US"/>
          </a:p>
        </p:txBody>
      </p:sp>
      <p:sp>
        <p:nvSpPr>
          <p:cNvPr id="7" name="Прямоугольник 4"/>
          <p:cNvSpPr>
            <a:spLocks noChangeArrowheads="1"/>
          </p:cNvSpPr>
          <p:nvPr/>
        </p:nvSpPr>
        <p:spPr bwMode="auto">
          <a:xfrm>
            <a:off x="5952490" y="6144895"/>
            <a:ext cx="327406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200"/>
              </a:spcBef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9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D9B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indent="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90204" pitchFamily="34" charset="0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Возможная структуризация многослойных материалов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03" name="Content Placeholder 153602" descr="Схема прокатки_цвет_упрощ"/>
          <p:cNvPicPr>
            <a:picLocks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670" y="1196975"/>
            <a:ext cx="6287135" cy="3293110"/>
          </a:xfrm>
        </p:spPr>
      </p:pic>
      <p:sp>
        <p:nvSpPr>
          <p:cNvPr id="10" name="Right Arrow 9"/>
          <p:cNvSpPr/>
          <p:nvPr/>
        </p:nvSpPr>
        <p:spPr>
          <a:xfrm>
            <a:off x="6211570" y="2708910"/>
            <a:ext cx="892175" cy="348615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graphicFrame>
        <p:nvGraphicFramePr>
          <p:cNvPr id="12" name="Table 11"/>
          <p:cNvGraphicFramePr/>
          <p:nvPr/>
        </p:nvGraphicFramePr>
        <p:xfrm>
          <a:off x="335915" y="5034280"/>
          <a:ext cx="5548630" cy="16325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6840"/>
                <a:gridCol w="1387475"/>
                <a:gridCol w="1387475"/>
                <a:gridCol w="1386840"/>
              </a:tblGrid>
              <a:tr h="64008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цикла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слоев в заготовке, шт.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Толщина заготовки,мм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Толщина единичного слоя,мкм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285">
                <a:tc rowSpan="2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None/>
                      </a:pP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285">
                <a:tc rowSpan="2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1400-1500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None/>
                      </a:pP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28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11569065" y="6298565"/>
            <a:ext cx="427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1</a:t>
            </a:r>
            <a:endParaRPr lang="ru-RU" altLang="en-US"/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icture 5" descr="Снимок экрана 2026-05-26 в 10.49.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57465" y="887095"/>
            <a:ext cx="4130040" cy="3148330"/>
          </a:xfrm>
          <a:prstGeom prst="rect">
            <a:avLst/>
          </a:prstGeom>
        </p:spPr>
      </p:pic>
      <p:sp>
        <p:nvSpPr>
          <p:cNvPr id="15362" name="Title 12"/>
          <p:cNvSpPr>
            <a:spLocks noGrp="1"/>
          </p:cNvSpPr>
          <p:nvPr>
            <p:ph type="title"/>
          </p:nvPr>
        </p:nvSpPr>
        <p:spPr>
          <a:xfrm>
            <a:off x="1703070" y="-27305"/>
            <a:ext cx="8370570" cy="914400"/>
          </a:xfrm>
        </p:spPr>
        <p:txBody>
          <a:bodyPr>
            <a:normAutofit/>
          </a:bodyPr>
          <a:p>
            <a:pPr algn="ctr">
              <a:defRPr/>
            </a:pPr>
            <a:r>
              <a:rPr lang="ru-RU" sz="3200" b="1" dirty="0">
                <a:latin typeface="Times New Roman Bold" panose="02020603050405020304" charset="0"/>
                <a:cs typeface="Times New Roman Bold" panose="02020603050405020304" charset="0"/>
              </a:rPr>
              <a:t>Материалы и методы исследования</a:t>
            </a:r>
            <a:endParaRPr lang="ru-RU" sz="3200" b="1" dirty="0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5" name="Title 12"/>
          <p:cNvSpPr>
            <a:spLocks noGrp="1"/>
          </p:cNvSpPr>
          <p:nvPr/>
        </p:nvSpPr>
        <p:spPr>
          <a:xfrm>
            <a:off x="1558925" y="476885"/>
            <a:ext cx="8370570" cy="9144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/>
          </a:lstStyle>
          <a:p>
            <a:pPr algn="ctr"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объектов исследования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3"/>
          <p:cNvSpPr/>
          <p:nvPr/>
        </p:nvSpPr>
        <p:spPr>
          <a:xfrm>
            <a:off x="1343025" y="1277620"/>
            <a:ext cx="10052685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Композиции многослойных материалов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982980" y="3789680"/>
            <a:ext cx="775271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49580"/>
            <a:r>
              <a:rPr lang="en-US" sz="1600" b="0">
                <a:solidFill>
                  <a:srgbClr val="000000"/>
                </a:solidFill>
                <a:latin typeface="Times New Roman Regular" panose="02020603050405020304" charset="0"/>
                <a:cs typeface="Calibri" panose="020F0502020204030204" pitchFamily="34" charset="0"/>
              </a:rPr>
              <a:t>Химический состав сталей, входящих в многослойные композиции </a:t>
            </a:r>
            <a:endParaRPr lang="ru-RU" altLang="en-US" sz="1600" b="0">
              <a:solidFill>
                <a:srgbClr val="FF0000"/>
              </a:solidFill>
              <a:latin typeface="Times New Roman Regular" panose="02020603050405020304" charset="0"/>
              <a:cs typeface="Calibri" panose="020F0502020204030204" pitchFamily="34" charset="0"/>
            </a:endParaRPr>
          </a:p>
        </p:txBody>
      </p:sp>
      <p:sp>
        <p:nvSpPr>
          <p:cNvPr id="17" name="Title 12"/>
          <p:cNvSpPr>
            <a:spLocks noGrp="1"/>
          </p:cNvSpPr>
          <p:nvPr/>
        </p:nvSpPr>
        <p:spPr>
          <a:xfrm>
            <a:off x="1559560" y="476885"/>
            <a:ext cx="8370570" cy="9144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/>
          </a:lstStyle>
          <a:p>
            <a:pPr algn="ctr"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объектов исследования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/>
          <p:cNvGraphicFramePr/>
          <p:nvPr/>
        </p:nvGraphicFramePr>
        <p:xfrm>
          <a:off x="1415415" y="1757680"/>
          <a:ext cx="4038600" cy="20593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6200"/>
                <a:gridCol w="1346200"/>
              </a:tblGrid>
              <a:tr h="565785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Материал А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Материал Б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6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08Х18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08Х18Н10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6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08Х18</a:t>
                      </a:r>
                      <a:endParaRPr lang="en-US" sz="1400" b="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40Х13</a:t>
                      </a:r>
                      <a:endParaRPr lang="en-US" sz="1400" b="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6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08Х18Н10</a:t>
                      </a:r>
                      <a:endParaRPr lang="en-US" sz="1400" b="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40Х13</a:t>
                      </a:r>
                      <a:endParaRPr lang="en-US" sz="1400" b="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6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08кп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08Х18Н10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6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У8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08Х18Н10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6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У8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08Х18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6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08кп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У8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/>
          <p:nvPr/>
        </p:nvGraphicFramePr>
        <p:xfrm>
          <a:off x="1415415" y="4087495"/>
          <a:ext cx="8726170" cy="25330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3950"/>
                <a:gridCol w="737235"/>
                <a:gridCol w="508000"/>
                <a:gridCol w="640080"/>
                <a:gridCol w="640715"/>
                <a:gridCol w="640715"/>
                <a:gridCol w="603885"/>
                <a:gridCol w="652780"/>
                <a:gridCol w="616585"/>
                <a:gridCol w="555625"/>
                <a:gridCol w="664845"/>
                <a:gridCol w="676910"/>
                <a:gridCol w="664845"/>
              </a:tblGrid>
              <a:tr h="253365">
                <a:tc rowSpan="3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Сталь</a:t>
                      </a:r>
                      <a:endParaRPr lang="en-US" sz="1400" b="1">
                        <a:solidFill>
                          <a:srgbClr val="000000"/>
                        </a:solidFill>
                        <a:latin typeface="Times New Roman Bold" panose="02020603050405020304" charset="0"/>
                        <a:ea typeface="Times New Roman Regular" panose="02020603050405020304" charset="0"/>
                        <a:cs typeface="Times New Roman Bold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2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 i="1">
                          <a:solidFill>
                            <a:srgbClr val="000000"/>
                          </a:solidFill>
                          <a:latin typeface="Times New Roman Italic" panose="02020603050405020304" charset="0"/>
                          <a:cs typeface="Times New Roman Italic" panose="02020603050405020304" charset="0"/>
                        </a:rPr>
                        <a:t>%,по массе</a:t>
                      </a:r>
                      <a:endParaRPr lang="en-US" sz="1400" b="0" i="1">
                        <a:solidFill>
                          <a:srgbClr val="000000"/>
                        </a:solidFill>
                        <a:latin typeface="Times New Roman Italic" panose="02020603050405020304" charset="0"/>
                        <a:ea typeface="Times New Roman Regular" panose="02020603050405020304" charset="0"/>
                        <a:cs typeface="Times New Roman Italic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844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С</a:t>
                      </a:r>
                      <a:endParaRPr lang="en-US" sz="1400" b="1">
                        <a:solidFill>
                          <a:srgbClr val="000000"/>
                        </a:solidFill>
                        <a:latin typeface="Times New Roman Bold" panose="02020603050405020304" charset="0"/>
                        <a:ea typeface="Times New Roman Regular" panose="02020603050405020304" charset="0"/>
                        <a:cs typeface="Times New Roman Bold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Si</a:t>
                      </a:r>
                      <a:endParaRPr lang="en-US" sz="1400" b="1">
                        <a:solidFill>
                          <a:srgbClr val="000000"/>
                        </a:solidFill>
                        <a:latin typeface="Times New Roman Bold" panose="02020603050405020304" charset="0"/>
                        <a:ea typeface="Times New Roman Regular" panose="02020603050405020304" charset="0"/>
                        <a:cs typeface="Times New Roman Bold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Mn</a:t>
                      </a:r>
                      <a:endParaRPr lang="en-US" sz="1400" b="1">
                        <a:solidFill>
                          <a:srgbClr val="000000"/>
                        </a:solidFill>
                        <a:latin typeface="Times New Roman Bold" panose="02020603050405020304" charset="0"/>
                        <a:ea typeface="Times New Roman Regular" panose="02020603050405020304" charset="0"/>
                        <a:cs typeface="Times New Roman Bold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Cr</a:t>
                      </a:r>
                      <a:endParaRPr lang="en-US" sz="1400" b="1">
                        <a:solidFill>
                          <a:srgbClr val="000000"/>
                        </a:solidFill>
                        <a:latin typeface="Times New Roman Bold" panose="02020603050405020304" charset="0"/>
                        <a:ea typeface="Times New Roman Regular" panose="02020603050405020304" charset="0"/>
                        <a:cs typeface="Times New Roman Bold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Ni</a:t>
                      </a:r>
                      <a:endParaRPr lang="en-US" sz="1400" b="1">
                        <a:solidFill>
                          <a:srgbClr val="000000"/>
                        </a:solidFill>
                        <a:latin typeface="Times New Roman Bold" panose="02020603050405020304" charset="0"/>
                        <a:ea typeface="Times New Roman Regular" panose="02020603050405020304" charset="0"/>
                        <a:cs typeface="Times New Roman Bold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Mo</a:t>
                      </a:r>
                      <a:endParaRPr lang="en-US" sz="1400" b="1">
                        <a:solidFill>
                          <a:srgbClr val="000000"/>
                        </a:solidFill>
                        <a:latin typeface="Times New Roman Bold" panose="02020603050405020304" charset="0"/>
                        <a:ea typeface="Times New Roman Regular" panose="02020603050405020304" charset="0"/>
                        <a:cs typeface="Times New Roman Bold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Ti</a:t>
                      </a:r>
                      <a:endParaRPr lang="en-US" sz="1400" b="1">
                        <a:solidFill>
                          <a:srgbClr val="000000"/>
                        </a:solidFill>
                        <a:latin typeface="Times New Roman Bold" panose="02020603050405020304" charset="0"/>
                        <a:ea typeface="Times New Roman Regular" panose="02020603050405020304" charset="0"/>
                        <a:cs typeface="Times New Roman Bold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Al</a:t>
                      </a:r>
                      <a:endParaRPr lang="en-US" sz="1400" b="1">
                        <a:solidFill>
                          <a:srgbClr val="000000"/>
                        </a:solidFill>
                        <a:latin typeface="Times New Roman Bold" panose="02020603050405020304" charset="0"/>
                        <a:ea typeface="Times New Roman Regular" panose="02020603050405020304" charset="0"/>
                        <a:cs typeface="Times New Roman Bold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V</a:t>
                      </a:r>
                      <a:endParaRPr lang="en-US" sz="1400" b="1">
                        <a:solidFill>
                          <a:srgbClr val="000000"/>
                        </a:solidFill>
                        <a:latin typeface="Times New Roman Bold" panose="02020603050405020304" charset="0"/>
                        <a:ea typeface="Times New Roman Regular" panose="02020603050405020304" charset="0"/>
                        <a:cs typeface="Times New Roman Bold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S</a:t>
                      </a:r>
                      <a:endParaRPr lang="en-US" sz="1400" b="1">
                        <a:solidFill>
                          <a:srgbClr val="000000"/>
                        </a:solidFill>
                        <a:latin typeface="Times New Roman Bold" panose="02020603050405020304" charset="0"/>
                        <a:ea typeface="Times New Roman Regular" panose="02020603050405020304" charset="0"/>
                        <a:cs typeface="Times New Roman Bold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P</a:t>
                      </a:r>
                      <a:endParaRPr lang="en-US" sz="1400" b="1">
                        <a:solidFill>
                          <a:srgbClr val="000000"/>
                        </a:solidFill>
                        <a:latin typeface="Times New Roman Bold" panose="02020603050405020304" charset="0"/>
                        <a:ea typeface="Times New Roman Regular" panose="02020603050405020304" charset="0"/>
                        <a:cs typeface="Times New Roman Bold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Cu</a:t>
                      </a:r>
                      <a:endParaRPr lang="en-US" sz="1400" b="1">
                        <a:solidFill>
                          <a:srgbClr val="000000"/>
                        </a:solidFill>
                        <a:latin typeface="Times New Roman Bold" panose="02020603050405020304" charset="0"/>
                        <a:ea typeface="Times New Roman Regular" panose="02020603050405020304" charset="0"/>
                        <a:cs typeface="Times New Roman Bold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не более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6830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08кп</a:t>
                      </a:r>
                      <a:endParaRPr lang="en-US" sz="1400" b="1">
                        <a:solidFill>
                          <a:srgbClr val="000000"/>
                        </a:solidFill>
                        <a:latin typeface="Times New Roman Bold" panose="02020603050405020304" charset="0"/>
                        <a:ea typeface="Times New Roman Regular" panose="02020603050405020304" charset="0"/>
                        <a:cs typeface="Times New Roman Bold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0,05-0,12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0,03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0,25-0,5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0,1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0,3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-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-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-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-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0,04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0,035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0,3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3225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У8</a:t>
                      </a:r>
                      <a:endParaRPr lang="en-US" sz="1400" b="1">
                        <a:solidFill>
                          <a:srgbClr val="000000"/>
                        </a:solidFill>
                        <a:latin typeface="Times New Roman Bold" panose="02020603050405020304" charset="0"/>
                        <a:ea typeface="Times New Roman Regular" panose="02020603050405020304" charset="0"/>
                        <a:cs typeface="Times New Roman Bold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0,75-0,84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0,17-0,33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0,17-0,33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0,2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0,25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-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-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-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-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0,028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0,03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0,25</a:t>
                      </a:r>
                      <a:endParaRPr lang="en-US" sz="12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01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08Х18</a:t>
                      </a:r>
                      <a:endParaRPr lang="en-US" sz="1400" b="1">
                        <a:solidFill>
                          <a:srgbClr val="000000"/>
                        </a:solidFill>
                        <a:latin typeface="Times New Roman Bold" panose="02020603050405020304" charset="0"/>
                        <a:ea typeface="Times New Roman Regular" panose="02020603050405020304" charset="0"/>
                        <a:cs typeface="Times New Roman Bold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0,049</a:t>
                      </a:r>
                      <a:endParaRPr lang="en-US" sz="11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0,54</a:t>
                      </a:r>
                      <a:endParaRPr lang="en-US" sz="11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0,64</a:t>
                      </a:r>
                      <a:endParaRPr lang="en-US" sz="11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16,2</a:t>
                      </a:r>
                      <a:endParaRPr lang="en-US" sz="11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0,52</a:t>
                      </a:r>
                      <a:endParaRPr lang="en-US" sz="11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0,05</a:t>
                      </a:r>
                      <a:endParaRPr lang="en-US" sz="11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0,05</a:t>
                      </a:r>
                      <a:endParaRPr lang="en-US" sz="11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0,05</a:t>
                      </a:r>
                      <a:endParaRPr lang="en-US" sz="11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0,03</a:t>
                      </a:r>
                      <a:endParaRPr lang="en-US" sz="11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0,003</a:t>
                      </a:r>
                      <a:endParaRPr lang="en-US" sz="11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0,02</a:t>
                      </a:r>
                      <a:endParaRPr lang="en-US" sz="11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0,6</a:t>
                      </a:r>
                      <a:endParaRPr lang="en-US" sz="11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44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08Х18Н10</a:t>
                      </a:r>
                      <a:endParaRPr lang="en-US" sz="1400" b="1">
                        <a:solidFill>
                          <a:srgbClr val="000000"/>
                        </a:solidFill>
                        <a:latin typeface="Times New Roman Bold" panose="02020603050405020304" charset="0"/>
                        <a:ea typeface="Times New Roman Regular" panose="02020603050405020304" charset="0"/>
                        <a:cs typeface="Times New Roman Bold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0,02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0,52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1,74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18,6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8,15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0,3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0,05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0,05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0,08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0,002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0,036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0,3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160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 Bold" panose="02020603050405020304" charset="0"/>
                          <a:cs typeface="Times New Roman Bold" panose="02020603050405020304" charset="0"/>
                        </a:rPr>
                        <a:t>40Х13</a:t>
                      </a:r>
                      <a:endParaRPr lang="en-US" sz="1400" b="1">
                        <a:solidFill>
                          <a:srgbClr val="000000"/>
                        </a:solidFill>
                        <a:latin typeface="Times New Roman Bold" panose="02020603050405020304" charset="0"/>
                        <a:ea typeface="Times New Roman Regular" panose="02020603050405020304" charset="0"/>
                        <a:cs typeface="Times New Roman Bold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0,35-0,44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0,6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0,6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12-14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0,6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-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-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-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-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0,025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0,025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cs typeface="Times New Roman Regular" panose="02020603050405020304" charset="0"/>
                        </a:rPr>
                        <a:t>-</a:t>
                      </a:r>
                      <a:endParaRPr lang="en-US" sz="10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" name="Text Box 48"/>
          <p:cNvSpPr txBox="1"/>
          <p:nvPr/>
        </p:nvSpPr>
        <p:spPr>
          <a:xfrm>
            <a:off x="11395710" y="6165215"/>
            <a:ext cx="427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2</a:t>
            </a:r>
            <a:endParaRPr lang="ru-RU" altLang="en-US"/>
          </a:p>
        </p:txBody>
      </p:sp>
      <p:graphicFrame>
        <p:nvGraphicFramePr>
          <p:cNvPr id="2" name="Table 1"/>
          <p:cNvGraphicFramePr/>
          <p:nvPr/>
        </p:nvGraphicFramePr>
        <p:xfrm>
          <a:off x="1415415" y="1757680"/>
          <a:ext cx="1346200" cy="20593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6200"/>
              </a:tblGrid>
              <a:tr h="565785">
                <a:tc>
                  <a:txBody>
                    <a:bodyPr/>
                    <a:p>
                      <a:pPr marL="0" indent="0" algn="ctr">
                        <a:buNone/>
                      </a:pPr>
                      <a:endParaRPr lang="en-US" sz="14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60">
                <a:tc>
                  <a:txBody>
                    <a:bodyPr/>
                    <a:p>
                      <a:pPr marL="0" indent="0" algn="ctr">
                        <a:buNone/>
                      </a:pPr>
                      <a:endParaRPr lang="en-US" sz="14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60">
                <a:tc>
                  <a:txBody>
                    <a:bodyPr/>
                    <a:p>
                      <a:pPr marL="0" indent="0" algn="ctr">
                        <a:buNone/>
                      </a:pPr>
                      <a:endParaRPr lang="en-US" sz="1400" b="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60">
                <a:tc>
                  <a:txBody>
                    <a:bodyPr/>
                    <a:p>
                      <a:pPr marL="0" indent="0" algn="ctr">
                        <a:buNone/>
                      </a:pPr>
                      <a:endParaRPr lang="en-US" sz="1400" b="0">
                        <a:solidFill>
                          <a:schemeClr val="tx1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60">
                <a:tc>
                  <a:txBody>
                    <a:bodyPr/>
                    <a:p>
                      <a:pPr marL="0" indent="0" algn="ctr">
                        <a:buNone/>
                      </a:pPr>
                      <a:endParaRPr lang="en-US" sz="14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60">
                <a:tc>
                  <a:txBody>
                    <a:bodyPr/>
                    <a:p>
                      <a:pPr marL="0" indent="0" algn="ctr">
                        <a:buNone/>
                      </a:pPr>
                      <a:endParaRPr lang="en-US" sz="14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60">
                <a:tc>
                  <a:txBody>
                    <a:bodyPr/>
                    <a:p>
                      <a:pPr marL="0" indent="0" algn="ctr">
                        <a:buNone/>
                      </a:pPr>
                      <a:endParaRPr lang="en-US" sz="14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60">
                <a:tc>
                  <a:txBody>
                    <a:bodyPr/>
                    <a:p>
                      <a:pPr marL="0" indent="0" algn="ctr">
                        <a:buNone/>
                      </a:pPr>
                      <a:endParaRPr lang="en-US" sz="1400" b="0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Times New Roman Regular" panose="02020603050405020304" charset="0"/>
                        <a:cs typeface="Times New Roman Regular" panose="020206030504050203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 Box 3"/>
          <p:cNvSpPr txBox="1"/>
          <p:nvPr/>
        </p:nvSpPr>
        <p:spPr>
          <a:xfrm>
            <a:off x="4439920" y="1772920"/>
            <a:ext cx="609600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b="1" u="sng" spc="-1" dirty="0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Азотирование</a:t>
            </a:r>
            <a:endParaRPr lang="ru-RU" spc="-1" dirty="0">
              <a:solidFill>
                <a:srgbClr val="000000"/>
              </a:solidFill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pc="-1" dirty="0">
                <a:solidFill>
                  <a:srgbClr val="00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Газовая среда</a:t>
            </a:r>
            <a:endParaRPr lang="ru-RU" b="0" strike="noStrike" spc="-1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pc="-1" dirty="0">
                <a:solidFill>
                  <a:srgbClr val="00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Температура процесса 540 </a:t>
            </a:r>
            <a:r>
              <a:rPr lang="ru-RU" spc="-1" baseline="30000" dirty="0" err="1">
                <a:solidFill>
                  <a:srgbClr val="00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о</a:t>
            </a:r>
            <a:r>
              <a:rPr lang="ru-RU" spc="-1" dirty="0" err="1">
                <a:solidFill>
                  <a:srgbClr val="00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С</a:t>
            </a:r>
            <a:r>
              <a:rPr lang="ru-RU" spc="-1" dirty="0">
                <a:solidFill>
                  <a:srgbClr val="00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, </a:t>
            </a:r>
            <a:endParaRPr lang="ru-RU" b="0" strike="noStrike" spc="-1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pc="-1" dirty="0">
                <a:solidFill>
                  <a:srgbClr val="00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Степень диссоциации аммиака:  </a:t>
            </a:r>
            <a:endParaRPr lang="ru-RU" b="0" strike="noStrike" spc="-1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pc="-1" dirty="0">
                <a:solidFill>
                  <a:srgbClr val="00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20 -40 %, </a:t>
            </a:r>
            <a:endParaRPr lang="ru-RU" b="0" strike="noStrike" spc="-1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pc="-1" dirty="0">
                <a:solidFill>
                  <a:srgbClr val="00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Продолжительность 45 ч.</a:t>
            </a:r>
            <a:endParaRPr lang="ru-RU" spc="-1" dirty="0">
              <a:solidFill>
                <a:srgbClr val="000000"/>
              </a:solidFill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3" name="Заголовок 1"/>
          <p:cNvSpPr txBox="1"/>
          <p:nvPr/>
        </p:nvSpPr>
        <p:spPr>
          <a:xfrm>
            <a:off x="695210" y="-99326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Сравнение </a:t>
            </a:r>
            <a:r>
              <a:rPr lang="ru-RU" sz="2000" b="1" strike="noStrike" spc="-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Bold" panose="02020603050405020304" charset="0"/>
                <a:cs typeface="Times New Roman Bold" panose="02020603050405020304" charset="0"/>
              </a:rPr>
              <a:t>параметров 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диффузионных слоев после газового азотирования для композиции 08Х18+08Х18Н10 после 1 и 2 технологического циклов</a:t>
            </a:r>
            <a:endParaRPr lang="ru-RU" sz="2000" b="1" strike="noStrike" spc="-1" dirty="0">
              <a:solidFill>
                <a:srgbClr val="00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algn="ctr">
              <a:lnSpc>
                <a:spcPct val="90000"/>
              </a:lnSpc>
            </a:pPr>
            <a:r>
              <a:rPr lang="ru-RU" sz="2000" spc="-1" dirty="0">
                <a:solidFill>
                  <a:srgbClr val="00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</a:t>
            </a:r>
            <a:endParaRPr lang="ru-RU" sz="2000" b="0" spc="-1" dirty="0">
              <a:solidFill>
                <a:srgbClr val="000000"/>
              </a:solidFill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767715" y="1059180"/>
            <a:ext cx="3696970" cy="2315210"/>
            <a:chOff x="1209" y="1668"/>
            <a:chExt cx="5822" cy="3646"/>
          </a:xfrm>
        </p:grpSpPr>
        <p:pic>
          <p:nvPicPr>
            <p:cNvPr id="4" name="Picture 3" descr="11-1x100"/>
            <p:cNvPicPr>
              <a:picLocks noChangeAspect="1"/>
            </p:cNvPicPr>
            <p:nvPr/>
          </p:nvPicPr>
          <p:blipFill>
            <a:blip r:embed="rId1">
              <a:grayscl/>
              <a:lum bright="18000" contrast="30000"/>
            </a:blip>
            <a:srcRect r="-272" b="13816"/>
            <a:stretch>
              <a:fillRect/>
            </a:stretch>
          </p:blipFill>
          <p:spPr>
            <a:xfrm>
              <a:off x="1209" y="1668"/>
              <a:ext cx="4422" cy="2938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 flipV="1">
              <a:off x="4448" y="4545"/>
              <a:ext cx="2575" cy="1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4448" y="3926"/>
              <a:ext cx="2575" cy="1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11"/>
            <p:cNvCxnSpPr/>
            <p:nvPr/>
          </p:nvCxnSpPr>
          <p:spPr>
            <a:xfrm>
              <a:off x="6793" y="3236"/>
              <a:ext cx="0" cy="73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19"/>
            <p:cNvCxnSpPr/>
            <p:nvPr/>
          </p:nvCxnSpPr>
          <p:spPr>
            <a:xfrm flipV="1">
              <a:off x="6793" y="4545"/>
              <a:ext cx="0" cy="76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793" y="3969"/>
              <a:ext cx="15" cy="6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9"/>
            <p:cNvCxnSpPr/>
            <p:nvPr/>
          </p:nvCxnSpPr>
          <p:spPr>
            <a:xfrm flipV="1">
              <a:off x="6793" y="4545"/>
              <a:ext cx="0" cy="76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Прямоугольник 25"/>
            <p:cNvSpPr/>
            <p:nvPr/>
          </p:nvSpPr>
          <p:spPr>
            <a:xfrm>
              <a:off x="5517" y="3872"/>
              <a:ext cx="1514" cy="7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ru-RU" sz="1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h</a:t>
              </a:r>
              <a:r>
                <a:rPr lang="ru-RU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=</a:t>
              </a:r>
              <a:endPara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  <a:p>
              <a:r>
                <a:rPr lang="ru-RU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130 мкм</a:t>
              </a:r>
              <a:endPara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51815" y="4076700"/>
            <a:ext cx="4284930" cy="2433955"/>
            <a:chOff x="869" y="6420"/>
            <a:chExt cx="7320" cy="4074"/>
          </a:xfrm>
        </p:grpSpPr>
        <p:pic>
          <p:nvPicPr>
            <p:cNvPr id="5" name="Picture 4" descr="11-1x200 тонкий обр"/>
            <p:cNvPicPr>
              <a:picLocks noChangeAspect="1"/>
            </p:cNvPicPr>
            <p:nvPr/>
          </p:nvPicPr>
          <p:blipFill>
            <a:blip r:embed="rId2">
              <a:grayscl/>
              <a:lum bright="18000" contrast="24000"/>
            </a:blip>
            <a:srcRect b="9904"/>
            <a:stretch>
              <a:fillRect/>
            </a:stretch>
          </p:blipFill>
          <p:spPr>
            <a:xfrm>
              <a:off x="869" y="6420"/>
              <a:ext cx="4992" cy="3375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 flipV="1">
              <a:off x="5291" y="8121"/>
              <a:ext cx="1588" cy="1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291" y="9709"/>
              <a:ext cx="1701" cy="1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5291" y="8121"/>
              <a:ext cx="1475" cy="1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540" y="8148"/>
              <a:ext cx="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1"/>
            <p:cNvCxnSpPr/>
            <p:nvPr/>
          </p:nvCxnSpPr>
          <p:spPr>
            <a:xfrm>
              <a:off x="6540" y="7442"/>
              <a:ext cx="0" cy="68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 flipV="1">
              <a:off x="6540" y="9736"/>
              <a:ext cx="0" cy="75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Прямоугольник 25"/>
            <p:cNvSpPr/>
            <p:nvPr/>
          </p:nvSpPr>
          <p:spPr>
            <a:xfrm>
              <a:off x="6652" y="8688"/>
              <a:ext cx="1537" cy="77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ru-RU" sz="1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h</a:t>
              </a:r>
              <a:r>
                <a:rPr lang="ru-RU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=180 мкм</a:t>
              </a:r>
              <a:endParaRPr lang="ru-RU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400415" y="1108075"/>
            <a:ext cx="4184535" cy="2545715"/>
            <a:chOff x="13007" y="1668"/>
            <a:chExt cx="6771" cy="4102"/>
          </a:xfrm>
        </p:grpSpPr>
        <p:cxnSp>
          <p:nvCxnSpPr>
            <p:cNvPr id="21" name="Прямая со стрелкой 19"/>
            <p:cNvCxnSpPr/>
            <p:nvPr/>
          </p:nvCxnSpPr>
          <p:spPr>
            <a:xfrm flipV="1">
              <a:off x="18484" y="5042"/>
              <a:ext cx="0" cy="72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Прямоугольник 25"/>
            <p:cNvSpPr/>
            <p:nvPr/>
          </p:nvSpPr>
          <p:spPr>
            <a:xfrm>
              <a:off x="18377" y="3668"/>
              <a:ext cx="1401" cy="74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ru-RU" sz="1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h</a:t>
              </a:r>
              <a:r>
                <a:rPr lang="ru-RU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=200 мкм</a:t>
              </a:r>
              <a:endParaRPr lang="ru-RU" sz="12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3007" y="1668"/>
              <a:ext cx="5992" cy="3354"/>
              <a:chOff x="12435" y="1771"/>
              <a:chExt cx="5992" cy="3354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 flipV="1">
                <a:off x="17291" y="2936"/>
                <a:ext cx="1034" cy="1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17395" y="5113"/>
                <a:ext cx="1033" cy="1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 стрелкой 11"/>
              <p:cNvCxnSpPr/>
              <p:nvPr/>
            </p:nvCxnSpPr>
            <p:spPr>
              <a:xfrm>
                <a:off x="17896" y="2242"/>
                <a:ext cx="0" cy="69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7912" y="2958"/>
                <a:ext cx="0" cy="215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Picture 29" descr="№11_2 мкм_без хлораммония 200-220 мкм (2)"/>
              <p:cNvPicPr>
                <a:picLocks noChangeAspect="1"/>
              </p:cNvPicPr>
              <p:nvPr/>
            </p:nvPicPr>
            <p:blipFill>
              <a:blip r:embed="rId3">
                <a:lum bright="12000" contrast="18000"/>
              </a:blip>
              <a:stretch>
                <a:fillRect/>
              </a:stretch>
            </p:blipFill>
            <p:spPr>
              <a:xfrm>
                <a:off x="12435" y="1771"/>
                <a:ext cx="5119" cy="333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sp>
        <p:nvSpPr>
          <p:cNvPr id="47" name="Text Box 46"/>
          <p:cNvSpPr txBox="1"/>
          <p:nvPr/>
        </p:nvSpPr>
        <p:spPr>
          <a:xfrm>
            <a:off x="298450" y="2997200"/>
            <a:ext cx="3638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Толщина ламинарного слоя </a:t>
            </a:r>
            <a:r>
              <a:rPr lang="ru-RU" altLang="en-US" sz="1400" b="1">
                <a:latin typeface="Times New Roman Bold" panose="02020603050405020304" charset="0"/>
                <a:cs typeface="Times New Roman Bold" panose="02020603050405020304" charset="0"/>
              </a:rPr>
              <a:t>100 мкм</a:t>
            </a:r>
            <a:endParaRPr lang="ru-RU" altLang="en-US" sz="14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48" name="Text Box 47"/>
          <p:cNvSpPr txBox="1"/>
          <p:nvPr/>
        </p:nvSpPr>
        <p:spPr>
          <a:xfrm>
            <a:off x="119380" y="6165850"/>
            <a:ext cx="3638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Толщина ламинарного слоя </a:t>
            </a:r>
            <a:r>
              <a:rPr lang="ru-RU" altLang="en-US" sz="1400" b="1">
                <a:latin typeface="Times New Roman Bold" panose="02020603050405020304" charset="0"/>
                <a:cs typeface="Times New Roman Bold" panose="02020603050405020304" charset="0"/>
              </a:rPr>
              <a:t>20</a:t>
            </a:r>
            <a:r>
              <a:rPr lang="ru-RU" altLang="en-US" sz="1400" b="1">
                <a:latin typeface="Times New Roman Bold" panose="02020603050405020304" charset="0"/>
                <a:cs typeface="Times New Roman Bold" panose="02020603050405020304" charset="0"/>
              </a:rPr>
              <a:t> мкм</a:t>
            </a:r>
            <a:endParaRPr lang="ru-RU" altLang="en-US" sz="14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49" name="Text Box 48"/>
          <p:cNvSpPr txBox="1"/>
          <p:nvPr/>
        </p:nvSpPr>
        <p:spPr>
          <a:xfrm>
            <a:off x="8080375" y="3213100"/>
            <a:ext cx="3638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Толщина ламинарного слоя </a:t>
            </a:r>
            <a:r>
              <a:rPr lang="ru-RU" altLang="en-US" sz="1400" b="1">
                <a:latin typeface="Times New Roman Bold" panose="02020603050405020304" charset="0"/>
                <a:cs typeface="Times New Roman Bold" panose="02020603050405020304" charset="0"/>
              </a:rPr>
              <a:t>5</a:t>
            </a:r>
            <a:r>
              <a:rPr lang="ru-RU" altLang="en-US" sz="1400" b="1">
                <a:latin typeface="Times New Roman Bold" panose="02020603050405020304" charset="0"/>
                <a:cs typeface="Times New Roman Bold" panose="02020603050405020304" charset="0"/>
              </a:rPr>
              <a:t> мкм</a:t>
            </a:r>
            <a:endParaRPr lang="ru-RU" altLang="en-US" sz="14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8136890" y="3877945"/>
            <a:ext cx="4279265" cy="2661920"/>
            <a:chOff x="12814" y="6107"/>
            <a:chExt cx="6739" cy="4192"/>
          </a:xfrm>
        </p:grpSpPr>
        <p:pic>
          <p:nvPicPr>
            <p:cNvPr id="52" name="Picture 51" descr="№11_2 мкм_c хлораммоний 330-360 мкм"/>
            <p:cNvPicPr>
              <a:picLocks noChangeAspect="1"/>
            </p:cNvPicPr>
            <p:nvPr/>
          </p:nvPicPr>
          <p:blipFill>
            <a:blip r:embed="rId4">
              <a:grayscl/>
              <a:lum bright="24000" contrast="24000"/>
            </a:blip>
            <a:srcRect b="11598"/>
            <a:stretch>
              <a:fillRect/>
            </a:stretch>
          </p:blipFill>
          <p:spPr>
            <a:xfrm>
              <a:off x="13190" y="6107"/>
              <a:ext cx="4888" cy="3392"/>
            </a:xfrm>
            <a:prstGeom prst="rect">
              <a:avLst/>
            </a:prstGeom>
          </p:spPr>
        </p:pic>
        <p:sp>
          <p:nvSpPr>
            <p:cNvPr id="53" name="Text Box 52"/>
            <p:cNvSpPr txBox="1"/>
            <p:nvPr/>
          </p:nvSpPr>
          <p:spPr>
            <a:xfrm>
              <a:off x="12814" y="9596"/>
              <a:ext cx="5730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ru-RU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Толщина ламинарного слоя </a:t>
              </a:r>
              <a:r>
                <a:rPr lang="ru-RU" altLang="en-US" sz="1400" b="1">
                  <a:latin typeface="Times New Roman Bold" panose="02020603050405020304" charset="0"/>
                  <a:cs typeface="Times New Roman Bold" panose="02020603050405020304" charset="0"/>
                </a:rPr>
                <a:t>1</a:t>
              </a:r>
              <a:r>
                <a:rPr lang="ru-RU" altLang="en-US" sz="1400" b="1">
                  <a:latin typeface="Times New Roman Bold" panose="02020603050405020304" charset="0"/>
                  <a:cs typeface="Times New Roman Bold" panose="02020603050405020304" charset="0"/>
                </a:rPr>
                <a:t> мкм</a:t>
              </a:r>
              <a:endParaRPr lang="ru-RU" altLang="en-US" sz="1400" b="1">
                <a:latin typeface="Times New Roman Bold" panose="02020603050405020304" charset="0"/>
                <a:cs typeface="Times New Roman Bold" panose="02020603050405020304" charset="0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 flipV="1">
              <a:off x="16178" y="7703"/>
              <a:ext cx="2575" cy="1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16386" y="9482"/>
              <a:ext cx="2575" cy="1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11"/>
            <p:cNvCxnSpPr/>
            <p:nvPr/>
          </p:nvCxnSpPr>
          <p:spPr>
            <a:xfrm>
              <a:off x="18346" y="6935"/>
              <a:ext cx="0" cy="73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 стрелкой 19"/>
            <p:cNvCxnSpPr/>
            <p:nvPr/>
          </p:nvCxnSpPr>
          <p:spPr>
            <a:xfrm flipV="1">
              <a:off x="18346" y="9530"/>
              <a:ext cx="0" cy="76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8331" y="7737"/>
              <a:ext cx="15" cy="176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Прямоугольник 25"/>
            <p:cNvSpPr/>
            <p:nvPr/>
          </p:nvSpPr>
          <p:spPr>
            <a:xfrm>
              <a:off x="18346" y="8348"/>
              <a:ext cx="1207" cy="7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ru-RU" sz="1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h</a:t>
              </a:r>
              <a:r>
                <a:rPr lang="ru-RU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=250 мкм</a:t>
              </a:r>
              <a:endParaRPr lang="ru-RU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4" name="Text Box 73"/>
          <p:cNvSpPr txBox="1"/>
          <p:nvPr/>
        </p:nvSpPr>
        <p:spPr>
          <a:xfrm>
            <a:off x="335280" y="767080"/>
            <a:ext cx="3638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en-US" sz="1400" b="1">
                <a:latin typeface="Times New Roman Bold" panose="02020603050405020304" charset="0"/>
                <a:cs typeface="Times New Roman Bold" panose="02020603050405020304" charset="0"/>
              </a:rPr>
              <a:t> технологический цикл</a:t>
            </a:r>
            <a:endParaRPr lang="ru-RU" altLang="en-US" sz="14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75" name="Text Box 74"/>
          <p:cNvSpPr txBox="1"/>
          <p:nvPr/>
        </p:nvSpPr>
        <p:spPr>
          <a:xfrm>
            <a:off x="8184515" y="767080"/>
            <a:ext cx="3638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en-US" sz="1400" b="1">
                <a:latin typeface="Times New Roman Bold" panose="02020603050405020304" charset="0"/>
                <a:cs typeface="Times New Roman Bold" panose="02020603050405020304" charset="0"/>
              </a:rPr>
              <a:t> технологический цикл</a:t>
            </a:r>
            <a:endParaRPr lang="ru-RU" altLang="en-US" sz="14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76" name="Text Box 75"/>
          <p:cNvSpPr txBox="1"/>
          <p:nvPr/>
        </p:nvSpPr>
        <p:spPr>
          <a:xfrm>
            <a:off x="11631930" y="6278245"/>
            <a:ext cx="560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3</a:t>
            </a:r>
            <a:endParaRPr lang="ru-RU" altLang="en-US"/>
          </a:p>
        </p:txBody>
      </p:sp>
      <p:pic>
        <p:nvPicPr>
          <p:cNvPr id="77" name="Picture 76" descr="№11_2 мкм_без хлораммония 200-220 мкм"/>
          <p:cNvPicPr>
            <a:picLocks noChangeAspect="1"/>
          </p:cNvPicPr>
          <p:nvPr/>
        </p:nvPicPr>
        <p:blipFill>
          <a:blip r:embed="rId5">
            <a:grayscl/>
            <a:lum bright="30000" contrast="84000"/>
          </a:blip>
          <a:stretch>
            <a:fillRect/>
          </a:stretch>
        </p:blipFill>
        <p:spPr>
          <a:xfrm>
            <a:off x="4806315" y="2349500"/>
            <a:ext cx="2874010" cy="2874010"/>
          </a:xfrm>
          <a:prstGeom prst="rect">
            <a:avLst/>
          </a:prstGeom>
        </p:spPr>
      </p:pic>
      <p:sp>
        <p:nvSpPr>
          <p:cNvPr id="78" name="Oval 77"/>
          <p:cNvSpPr/>
          <p:nvPr/>
        </p:nvSpPr>
        <p:spPr>
          <a:xfrm>
            <a:off x="8616315" y="4403725"/>
            <a:ext cx="952500" cy="928370"/>
          </a:xfrm>
          <a:prstGeom prst="ellipse">
            <a:avLst/>
          </a:prstGeom>
          <a:noFill/>
          <a:ln w="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79" name="Straight Arrow Connector 78"/>
          <p:cNvCxnSpPr/>
          <p:nvPr/>
        </p:nvCxnSpPr>
        <p:spPr>
          <a:xfrm flipH="1" flipV="1">
            <a:off x="7607935" y="4149090"/>
            <a:ext cx="1080135" cy="504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Снимок экрана 2025-03-09 в 21.24.15"/>
          <p:cNvPicPr>
            <a:picLocks noChangeAspect="1"/>
          </p:cNvPicPr>
          <p:nvPr/>
        </p:nvPicPr>
        <p:blipFill>
          <a:blip r:embed="rId6"/>
          <a:srcRect t="39861" b="18611"/>
          <a:stretch>
            <a:fillRect/>
          </a:stretch>
        </p:blipFill>
        <p:spPr>
          <a:xfrm>
            <a:off x="3000375" y="2732405"/>
            <a:ext cx="575310" cy="7747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942590" y="2503805"/>
            <a:ext cx="929005" cy="233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ru-RU" sz="10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200 </a:t>
            </a:r>
            <a:r>
              <a:rPr lang="ru-RU" altLang="en-US" sz="10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мкм</a:t>
            </a:r>
            <a:endParaRPr lang="ru-RU" altLang="en-US" sz="1000" b="1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8" name="Picture 7" descr="Снимок экрана 2025-03-09 в 21.24.15"/>
          <p:cNvPicPr>
            <a:picLocks noChangeAspect="1"/>
          </p:cNvPicPr>
          <p:nvPr/>
        </p:nvPicPr>
        <p:blipFill>
          <a:blip r:embed="rId6"/>
          <a:srcRect t="39861" b="18611"/>
          <a:stretch>
            <a:fillRect/>
          </a:stretch>
        </p:blipFill>
        <p:spPr>
          <a:xfrm>
            <a:off x="2898775" y="5892165"/>
            <a:ext cx="575310" cy="77470"/>
          </a:xfrm>
          <a:prstGeom prst="rect">
            <a:avLst/>
          </a:prstGeom>
        </p:spPr>
      </p:pic>
      <p:sp>
        <p:nvSpPr>
          <p:cNvPr id="23" name="Text Box 22"/>
          <p:cNvSpPr txBox="1"/>
          <p:nvPr/>
        </p:nvSpPr>
        <p:spPr>
          <a:xfrm>
            <a:off x="2898775" y="5661660"/>
            <a:ext cx="866140" cy="2159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ru-RU" altLang="en-US" sz="10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100</a:t>
            </a:r>
            <a:r>
              <a:rPr lang="en-US" altLang="ru-RU" sz="10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en-US" sz="10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мкм</a:t>
            </a:r>
            <a:endParaRPr lang="ru-RU" altLang="en-US" sz="1000" b="1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34" name="Text Box 33"/>
          <p:cNvSpPr txBox="1"/>
          <p:nvPr/>
        </p:nvSpPr>
        <p:spPr>
          <a:xfrm>
            <a:off x="10828020" y="2780665"/>
            <a:ext cx="695325" cy="215265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t">
            <a:noAutofit/>
          </a:bodyPr>
          <a:p>
            <a:r>
              <a:rPr lang="ru-RU" altLang="en-US" sz="10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100</a:t>
            </a:r>
            <a:r>
              <a:rPr lang="en-US" altLang="ru-RU" sz="10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en-US" sz="10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мкм</a:t>
            </a:r>
            <a:endParaRPr lang="ru-RU" altLang="en-US" sz="1000" b="1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35" name="Picture 34" descr="Снимок экрана 2025-03-09 в 21.24.15"/>
          <p:cNvPicPr>
            <a:picLocks noChangeAspect="1"/>
          </p:cNvPicPr>
          <p:nvPr/>
        </p:nvPicPr>
        <p:blipFill>
          <a:blip r:embed="rId6"/>
          <a:srcRect t="39861" b="18611"/>
          <a:stretch>
            <a:fillRect/>
          </a:stretch>
        </p:blipFill>
        <p:spPr>
          <a:xfrm>
            <a:off x="10537825" y="5857875"/>
            <a:ext cx="863600" cy="115570"/>
          </a:xfrm>
          <a:prstGeom prst="rect">
            <a:avLst/>
          </a:prstGeom>
        </p:spPr>
      </p:pic>
      <p:sp>
        <p:nvSpPr>
          <p:cNvPr id="36" name="Text Box 35"/>
          <p:cNvSpPr txBox="1"/>
          <p:nvPr/>
        </p:nvSpPr>
        <p:spPr>
          <a:xfrm>
            <a:off x="10704195" y="5655310"/>
            <a:ext cx="695325" cy="215265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t">
            <a:noAutofit/>
          </a:bodyPr>
          <a:p>
            <a:r>
              <a:rPr lang="ru-RU" altLang="en-US" sz="10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200</a:t>
            </a:r>
            <a:r>
              <a:rPr lang="en-US" altLang="ru-RU" sz="10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en-US" sz="10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мкм</a:t>
            </a:r>
            <a:endParaRPr lang="ru-RU" altLang="en-US" sz="1000" b="1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37" name="Text Box 36"/>
          <p:cNvSpPr txBox="1"/>
          <p:nvPr/>
        </p:nvSpPr>
        <p:spPr>
          <a:xfrm>
            <a:off x="6336665" y="4545330"/>
            <a:ext cx="695325" cy="215265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t">
            <a:noAutofit/>
          </a:bodyPr>
          <a:p>
            <a:r>
              <a:rPr lang="ru-RU" altLang="en-US" sz="10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10</a:t>
            </a:r>
            <a:r>
              <a:rPr lang="en-US" altLang="ru-RU" sz="10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ru-RU" altLang="en-US" sz="10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мкм</a:t>
            </a:r>
            <a:endParaRPr lang="ru-RU" altLang="en-US" sz="1000" b="1" dirty="0" smtClean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39" name="Picture 38" descr="Снимок экрана 2025-03-09 в 21.24.15"/>
          <p:cNvPicPr>
            <a:picLocks noChangeAspect="1"/>
          </p:cNvPicPr>
          <p:nvPr/>
        </p:nvPicPr>
        <p:blipFill>
          <a:blip r:embed="rId6"/>
          <a:srcRect t="39861" b="18611"/>
          <a:stretch>
            <a:fillRect/>
          </a:stretch>
        </p:blipFill>
        <p:spPr>
          <a:xfrm>
            <a:off x="6264910" y="4753610"/>
            <a:ext cx="863600" cy="1155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655820" y="5332095"/>
            <a:ext cx="3638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Преимущественная межслойная диффузия</a:t>
            </a:r>
            <a:endParaRPr lang="ru-RU" altLang="en-US" sz="1400" b="1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ext Box 5"/>
          <p:cNvSpPr txBox="1"/>
          <p:nvPr/>
        </p:nvSpPr>
        <p:spPr>
          <a:xfrm>
            <a:off x="7392670" y="113411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sz="2000" b="1" spc="-1" dirty="0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У8+08Х18Н10</a:t>
            </a:r>
            <a:endParaRPr lang="ru-RU" sz="2000" b="1" spc="-1" dirty="0">
              <a:solidFill>
                <a:srgbClr val="00000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703705" y="119697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sz="2000" b="1" spc="-1" dirty="0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08Х18+08Х18Н10</a:t>
            </a:r>
            <a:endParaRPr lang="ru-RU" sz="2000" b="1" spc="-1" dirty="0">
              <a:solidFill>
                <a:srgbClr val="00000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8" name="Заголовок 1"/>
          <p:cNvSpPr txBox="1"/>
          <p:nvPr/>
        </p:nvSpPr>
        <p:spPr>
          <a:xfrm>
            <a:off x="695845" y="-171716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Влияние </a:t>
            </a:r>
            <a:r>
              <a:rPr lang="en-US" altLang="ru-RU" sz="2000" b="1" spc="-1" dirty="0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толщины ламинарного слоя</a:t>
            </a:r>
            <a:r>
              <a:rPr lang="ru-RU" sz="2000" b="1" spc="-1" dirty="0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 многослойного материала на глубину диффузионного слоя</a:t>
            </a:r>
            <a:endParaRPr lang="ru-RU" sz="2000" b="1" i="1" spc="-1" dirty="0">
              <a:solidFill>
                <a:srgbClr val="000000"/>
              </a:solidFill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sp>
        <p:nvSpPr>
          <p:cNvPr id="49" name="Text Box 48"/>
          <p:cNvSpPr txBox="1"/>
          <p:nvPr/>
        </p:nvSpPr>
        <p:spPr>
          <a:xfrm>
            <a:off x="11352530" y="6093460"/>
            <a:ext cx="560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4</a:t>
            </a:r>
            <a:endParaRPr lang="ru-RU" altLang="en-US"/>
          </a:p>
        </p:txBody>
      </p:sp>
      <p:pic>
        <p:nvPicPr>
          <p:cNvPr id="2" name="Picture 1" descr="Снимок экрана 2025-05-25 в 23.08.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525" y="1772920"/>
            <a:ext cx="5591810" cy="3756025"/>
          </a:xfrm>
          <a:prstGeom prst="rect">
            <a:avLst/>
          </a:prstGeom>
        </p:spPr>
      </p:pic>
      <p:pic>
        <p:nvPicPr>
          <p:cNvPr id="3" name="Picture 2" descr="Снимок экрана 2025-05-25 в 23.09.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100" y="1772920"/>
            <a:ext cx="5480050" cy="38265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918" y="116191"/>
            <a:ext cx="8579296" cy="732457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Возможное применение многослойных материалов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31361" y="1052736"/>
            <a:ext cx="4212873" cy="1821001"/>
            <a:chOff x="0" y="0"/>
            <a:chExt cx="5425440" cy="2276475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0" y="0"/>
              <a:ext cx="5425440" cy="2276475"/>
              <a:chOff x="0" y="0"/>
              <a:chExt cx="5425440" cy="2276475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0" y="0"/>
                <a:ext cx="5425440" cy="2276475"/>
                <a:chOff x="0" y="0"/>
                <a:chExt cx="5425440" cy="2276475"/>
              </a:xfrm>
            </p:grpSpPr>
            <p:pic>
              <p:nvPicPr>
                <p:cNvPr id="8" name="Рисунок 7" descr="https://www.promobud.ua/uimages/frezi-derevoobrabativayushie-dlya-izgotovleniya-fasonnih-mno-139108b.jpg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8100"/>
                  <a:ext cx="2522855" cy="221615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</p:pic>
            <p:pic>
              <p:nvPicPr>
                <p:cNvPr id="9" name="Рисунок 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85160" y="0"/>
                  <a:ext cx="2240280" cy="2276475"/>
                </a:xfrm>
                <a:prstGeom prst="rect">
                  <a:avLst/>
                </a:prstGeom>
                <a:ln w="28575">
                  <a:solidFill>
                    <a:schemeClr val="tx1"/>
                  </a:solidFill>
                </a:ln>
              </p:spPr>
            </p:pic>
          </p:grpSp>
          <p:sp>
            <p:nvSpPr>
              <p:cNvPr id="7" name="Овал 6"/>
              <p:cNvSpPr/>
              <p:nvPr/>
            </p:nvSpPr>
            <p:spPr>
              <a:xfrm>
                <a:off x="1478280" y="434340"/>
                <a:ext cx="502920" cy="48006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ru-RU"/>
              </a:p>
            </p:txBody>
          </p:sp>
        </p:grpSp>
        <p:cxnSp>
          <p:nvCxnSpPr>
            <p:cNvPr id="5" name="Прямая со стрелкой 4"/>
            <p:cNvCxnSpPr/>
            <p:nvPr/>
          </p:nvCxnSpPr>
          <p:spPr>
            <a:xfrm>
              <a:off x="2004060" y="723900"/>
              <a:ext cx="1173480" cy="1143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-1042575" y="2925068"/>
            <a:ext cx="5508104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kern="150" dirty="0">
                <a:latin typeface="Times New Roman" panose="02020603050405020304" pitchFamily="18" charset="0"/>
                <a:ea typeface="Andale Sans UI"/>
                <a:cs typeface="Tahoma" panose="020B0804030504040204" pitchFamily="34" charset="0"/>
              </a:rPr>
              <a:t>Вставка для фрезы </a:t>
            </a:r>
            <a:endParaRPr lang="ru-RU" sz="1600" kern="150" dirty="0">
              <a:latin typeface="Times New Roman" panose="02020603050405020304" pitchFamily="18" charset="0"/>
              <a:ea typeface="Andale Sans UI"/>
              <a:cs typeface="Tahoma" panose="020B0804030504040204" pitchFamily="34" charset="0"/>
            </a:endParaRPr>
          </a:p>
        </p:txBody>
      </p:sp>
      <p:pic>
        <p:nvPicPr>
          <p:cNvPr id="1026" name="Picture 2" descr="C:\Users\Fromthedeep\Desktop\b2a7e0eaebd082e6b856e503c31deef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94" y="3986748"/>
            <a:ext cx="3924737" cy="174650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79843" y="5805366"/>
            <a:ext cx="3532637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Направляющие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0" descr="3д вид 2 шестерня+оси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07989" y="980180"/>
            <a:ext cx="3268838" cy="2206609"/>
          </a:xfrm>
          <a:prstGeom prst="rect">
            <a:avLst/>
          </a:prstGeom>
          <a:noFill/>
        </p:spPr>
      </p:pic>
      <p:grpSp>
        <p:nvGrpSpPr>
          <p:cNvPr id="15" name="Group 45"/>
          <p:cNvGrpSpPr/>
          <p:nvPr/>
        </p:nvGrpSpPr>
        <p:grpSpPr bwMode="auto">
          <a:xfrm>
            <a:off x="7392089" y="3319393"/>
            <a:ext cx="3529012" cy="2233612"/>
            <a:chOff x="113" y="2703"/>
            <a:chExt cx="2223" cy="1407"/>
          </a:xfrm>
        </p:grpSpPr>
        <p:grpSp>
          <p:nvGrpSpPr>
            <p:cNvPr id="16" name="Group 43"/>
            <p:cNvGrpSpPr/>
            <p:nvPr/>
          </p:nvGrpSpPr>
          <p:grpSpPr bwMode="auto">
            <a:xfrm>
              <a:off x="113" y="2703"/>
              <a:ext cx="2223" cy="1407"/>
              <a:chOff x="113" y="2703"/>
              <a:chExt cx="2223" cy="1407"/>
            </a:xfrm>
          </p:grpSpPr>
          <p:pic>
            <p:nvPicPr>
              <p:cNvPr id="18" name="Picture 41" descr="зуб_2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13" y="2703"/>
                <a:ext cx="2223" cy="1407"/>
              </a:xfrm>
              <a:prstGeom prst="rect">
                <a:avLst/>
              </a:prstGeom>
              <a:noFill/>
            </p:spPr>
          </p:pic>
          <p:sp useBgFill="1">
            <p:nvSpPr>
              <p:cNvPr id="19" name="Text Box 42"/>
              <p:cNvSpPr txBox="1">
                <a:spLocks noChangeArrowheads="1"/>
              </p:cNvSpPr>
              <p:nvPr/>
            </p:nvSpPr>
            <p:spPr bwMode="auto">
              <a:xfrm>
                <a:off x="385" y="3067"/>
                <a:ext cx="285" cy="232"/>
              </a:xfrm>
              <a:prstGeom prst="rect">
                <a:avLst/>
              </a:prstGeom>
              <a:ln w="9525">
                <a:noFill/>
                <a:miter lim="800000"/>
              </a:ln>
              <a:effectLst/>
            </p:spPr>
            <p:txBody>
              <a:bodyPr>
                <a:spAutoFit/>
              </a:bodyPr>
              <a:lstStyle/>
              <a:p>
                <a:endParaRPr lang="ru-RU"/>
              </a:p>
            </p:txBody>
          </p:sp>
        </p:grpSp>
        <p:sp>
          <p:nvSpPr>
            <p:cNvPr id="17" name="Text Box 44"/>
            <p:cNvSpPr txBox="1">
              <a:spLocks noChangeArrowheads="1"/>
            </p:cNvSpPr>
            <p:nvPr/>
          </p:nvSpPr>
          <p:spPr bwMode="auto">
            <a:xfrm>
              <a:off x="249" y="3407"/>
              <a:ext cx="259" cy="23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 N</a:t>
              </a:r>
              <a:endParaRPr lang="ru-RU"/>
            </a:p>
          </p:txBody>
        </p:sp>
      </p:grp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7752270" y="5300910"/>
            <a:ext cx="3600450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 Regular" panose="02020603050405020304" charset="0"/>
                <a:cs typeface="Times New Roman Regular" panose="02020603050405020304" charset="0"/>
              </a:rPr>
              <a:t>Схема поверхности зуба элемента зацепления</a:t>
            </a:r>
            <a:endParaRPr lang="ru-RU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49" name="Text Box 48"/>
          <p:cNvSpPr txBox="1"/>
          <p:nvPr/>
        </p:nvSpPr>
        <p:spPr>
          <a:xfrm>
            <a:off x="11352530" y="6093460"/>
            <a:ext cx="560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5</a:t>
            </a:r>
            <a:endParaRPr lang="ru-RU" altLang="en-US"/>
          </a:p>
        </p:txBody>
      </p:sp>
      <p:sp>
        <p:nvSpPr>
          <p:cNvPr id="12" name="Oval 11"/>
          <p:cNvSpPr/>
          <p:nvPr/>
        </p:nvSpPr>
        <p:spPr>
          <a:xfrm>
            <a:off x="2136140" y="4077335"/>
            <a:ext cx="431800" cy="4318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2" idx="7"/>
          </p:cNvCxnSpPr>
          <p:nvPr/>
        </p:nvCxnSpPr>
        <p:spPr>
          <a:xfrm flipV="1">
            <a:off x="2504440" y="2997200"/>
            <a:ext cx="1143635" cy="11436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0" name="Picture 19" descr="Снимок экрана 2025-03-09 в 22.54.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270625" y="2910840"/>
            <a:ext cx="1539240" cy="156654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8472170" y="3772535"/>
            <a:ext cx="431800" cy="4318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7896225" y="3860800"/>
            <a:ext cx="575945" cy="1257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Заголовок 1"/>
          <p:cNvSpPr txBox="1"/>
          <p:nvPr/>
        </p:nvSpPr>
        <p:spPr>
          <a:xfrm>
            <a:off x="1055370" y="-27940"/>
            <a:ext cx="9797415" cy="861695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3600" b="0" strike="noStrike" spc="-1">
                <a:solidFill>
                  <a:srgbClr val="00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Триботехнические испытания</a:t>
            </a:r>
            <a:endParaRPr lang="ru-RU" sz="3600" b="0" strike="noStrike" spc="-1">
              <a:solidFill>
                <a:srgbClr val="00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1028" name="Picture 4" descr="https://sun9-44.userapi.com/impg/xZqY1_4L1SDFMg58NcD2_LbqL8QeV9RQfQXiEg/kWG_6kFv8mw.jpg?size=960x1280&amp;quality=95&amp;sign=5927d52d29258f779ac74ad7b1c6e813&amp;type=album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60" y="1510665"/>
            <a:ext cx="3565525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919605" y="1520825"/>
            <a:ext cx="872490" cy="79819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3" name="Picture 12" descr="Снимок экрана 2025-03-11 в 00.39.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260000">
            <a:off x="6074410" y="4292600"/>
            <a:ext cx="2013585" cy="1541780"/>
          </a:xfrm>
          <a:prstGeom prst="rect">
            <a:avLst/>
          </a:prstGeom>
        </p:spPr>
      </p:pic>
      <p:pic>
        <p:nvPicPr>
          <p:cNvPr id="14" name="Picture 13" descr="Снимок экрана 2025-03-11 в 00.37.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0000">
            <a:off x="5445760" y="1047750"/>
            <a:ext cx="2740660" cy="2740660"/>
          </a:xfrm>
          <a:prstGeom prst="rect">
            <a:avLst/>
          </a:prstGeom>
        </p:spPr>
      </p:pic>
      <p:pic>
        <p:nvPicPr>
          <p:cNvPr id="15" name="Picture 14" descr="Снимок экрана 2025-03-11 в 00.41.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475" y="1209040"/>
            <a:ext cx="1065530" cy="274066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240145" y="1196975"/>
            <a:ext cx="1092835" cy="1064895"/>
          </a:xfrm>
          <a:prstGeom prst="ellipse">
            <a:avLst/>
          </a:prstGeom>
          <a:noFill/>
          <a:ln w="95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endCxn id="16" idx="2"/>
          </p:cNvCxnSpPr>
          <p:nvPr/>
        </p:nvCxnSpPr>
        <p:spPr>
          <a:xfrm flipV="1">
            <a:off x="2927350" y="1729740"/>
            <a:ext cx="3312795" cy="1873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392035" y="1628775"/>
            <a:ext cx="158432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Text Box 22"/>
          <p:cNvSpPr txBox="1"/>
          <p:nvPr/>
        </p:nvSpPr>
        <p:spPr>
          <a:xfrm>
            <a:off x="5743893" y="6165215"/>
            <a:ext cx="267398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00000"/>
              </a:lnSpc>
            </a:pPr>
            <a:r>
              <a:rPr lang="en-US" altLang="ru-RU" spc="-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Индикатор часового типа</a:t>
            </a:r>
            <a:endParaRPr lang="en-US" altLang="ru-RU" spc="-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8255953" y="3933190"/>
            <a:ext cx="304101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00000"/>
              </a:lnSpc>
            </a:pPr>
            <a:r>
              <a:rPr lang="en-US" altLang="ru-RU" sz="1600" spc="-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Датчик линейного перемещения </a:t>
            </a:r>
            <a:endParaRPr lang="en-US" altLang="ru-RU" sz="1600" spc="-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en-US" altLang="ru-RU" sz="1600" spc="-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ЛИР17</a:t>
            </a:r>
            <a:endParaRPr lang="en-US" altLang="ru-RU" sz="1600" spc="-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27760" y="908685"/>
            <a:ext cx="4767580" cy="37465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pPr algn="ctr">
              <a:lnSpc>
                <a:spcPct val="100000"/>
              </a:lnSpc>
            </a:pPr>
            <a:r>
              <a:rPr lang="en-US" altLang="ru-RU" sz="1600" spc="-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Общий вид модернизированной </a:t>
            </a:r>
            <a:endParaRPr lang="en-US" altLang="ru-RU" sz="1600" spc="-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en-US" altLang="ru-RU" sz="1600" spc="-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машины Шкода-Савина</a:t>
            </a:r>
            <a:endParaRPr lang="en-US" altLang="ru-RU" sz="1600" spc="-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9" name="Text Box 48"/>
          <p:cNvSpPr txBox="1"/>
          <p:nvPr/>
        </p:nvSpPr>
        <p:spPr>
          <a:xfrm>
            <a:off x="11352530" y="6093460"/>
            <a:ext cx="560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/>
              <a:t>6</a:t>
            </a:r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960" y="85005"/>
            <a:ext cx="10515240" cy="1325160"/>
          </a:xfrm>
        </p:spPr>
        <p:txBody>
          <a:bodyPr/>
          <a:p>
            <a:pPr algn="ctr"/>
            <a:r>
              <a:rPr lang="ru-RU" sz="2400" b="1" strike="noStrike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Определение триботехнических характеристик </a:t>
            </a:r>
            <a:br>
              <a:rPr lang="ru-RU" sz="2800" b="0" strike="noStrike" spc="-1">
                <a:solidFill>
                  <a:srgbClr val="000000"/>
                </a:solidFill>
                <a:latin typeface="Times New Roman Regular" panose="02020603050405020304" charset="0"/>
                <a:cs typeface="Times New Roman Regular" panose="02020603050405020304" charset="0"/>
              </a:rPr>
            </a:br>
            <a:endParaRPr lang="ru-RU" sz="2800" b="0" strike="noStrike" spc="-1">
              <a:solidFill>
                <a:srgbClr val="00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5" name="Прямоугольник 2"/>
          <p:cNvSpPr/>
          <p:nvPr/>
        </p:nvSpPr>
        <p:spPr>
          <a:xfrm>
            <a:off x="2855595" y="1412875"/>
            <a:ext cx="5233035" cy="64262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p>
            <a:pPr algn="ctr">
              <a:lnSpc>
                <a:spcPct val="100000"/>
              </a:lnSpc>
            </a:pPr>
            <a:r>
              <a:rPr lang="ru-RU" b="0" strike="noStrike" spc="-1">
                <a:latin typeface="Times New Roman Regular" panose="02020603050405020304" charset="0"/>
                <a:cs typeface="Times New Roman Regular" panose="02020603050405020304" charset="0"/>
              </a:rPr>
              <a:t>Используя </a:t>
            </a:r>
            <a:r>
              <a:rPr lang="ru-RU" b="1" u="sng" strike="noStrike" spc="-1">
                <a:latin typeface="Times New Roman Bold" panose="02020603050405020304" charset="0"/>
                <a:cs typeface="Times New Roman Bold" panose="02020603050405020304" charset="0"/>
              </a:rPr>
              <a:t>значение</a:t>
            </a:r>
            <a:r>
              <a:rPr lang="ru-RU" b="1" u="sng" strike="noStrike" spc="-1">
                <a:latin typeface="Times New Roman Bold" panose="02020603050405020304" charset="0"/>
                <a:cs typeface="Times New Roman Bold" panose="02020603050405020304" charset="0"/>
              </a:rPr>
              <a:t> линейного заглубления h</a:t>
            </a:r>
            <a:r>
              <a:rPr lang="en-US" altLang="ru-RU" b="0" strike="noStrike" spc="-1">
                <a:latin typeface="Times New Roman Regular" panose="02020603050405020304" charset="0"/>
                <a:cs typeface="Times New Roman Regular" panose="02020603050405020304" charset="0"/>
              </a:rPr>
              <a:t>, </a:t>
            </a:r>
            <a:r>
              <a:rPr lang="ru-RU" altLang="en-US" b="0" strike="noStrike" spc="-1">
                <a:latin typeface="Times New Roman Regular" panose="02020603050405020304" charset="0"/>
                <a:cs typeface="Times New Roman Regular" panose="02020603050405020304" charset="0"/>
              </a:rPr>
              <a:t>возможно определить</a:t>
            </a:r>
            <a:endParaRPr lang="ru-RU" altLang="en-US" b="0" strike="noStrike" spc="-1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135505" y="2269490"/>
            <a:ext cx="866140" cy="590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303520" y="2204720"/>
            <a:ext cx="1905" cy="7200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103745" y="2204720"/>
            <a:ext cx="720725" cy="4324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2"/>
          <p:cNvSpPr/>
          <p:nvPr/>
        </p:nvSpPr>
        <p:spPr>
          <a:xfrm>
            <a:off x="839470" y="3134995"/>
            <a:ext cx="2242820" cy="36576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p>
            <a:pPr algn="ctr">
              <a:lnSpc>
                <a:spcPct val="100000"/>
              </a:lnSpc>
            </a:pPr>
            <a:r>
              <a:rPr lang="ru-RU" b="0" strike="noStrike" spc="-1">
                <a:latin typeface="Times New Roman Regular" panose="02020603050405020304" charset="0"/>
                <a:cs typeface="Times New Roman Regular" panose="02020603050405020304" charset="0"/>
              </a:rPr>
              <a:t>Объемный износ</a:t>
            </a:r>
            <a:endParaRPr lang="ru-RU" b="0" strike="noStrike" spc="-1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2" name="Прямоугольник 2"/>
          <p:cNvSpPr/>
          <p:nvPr/>
        </p:nvSpPr>
        <p:spPr>
          <a:xfrm>
            <a:off x="4367530" y="2996565"/>
            <a:ext cx="2092325" cy="64262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p>
            <a:pPr algn="ctr">
              <a:lnSpc>
                <a:spcPct val="100000"/>
              </a:lnSpc>
            </a:pPr>
            <a:r>
              <a:rPr lang="ru-RU" b="0" strike="noStrike" spc="-1">
                <a:latin typeface="Times New Roman Regular" panose="02020603050405020304" charset="0"/>
                <a:cs typeface="Times New Roman Regular" panose="02020603050405020304" charset="0"/>
              </a:rPr>
              <a:t>Интенсивность изнашивания</a:t>
            </a:r>
            <a:endParaRPr lang="ru-RU" b="0" strike="noStrike" spc="-1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3" name="Прямоугольник 2"/>
          <p:cNvSpPr/>
          <p:nvPr/>
        </p:nvSpPr>
        <p:spPr>
          <a:xfrm>
            <a:off x="7392035" y="2789555"/>
            <a:ext cx="2092325" cy="64262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p>
            <a:pPr algn="ctr">
              <a:lnSpc>
                <a:spcPct val="100000"/>
              </a:lnSpc>
            </a:pPr>
            <a:r>
              <a:rPr lang="ru-RU" b="0" strike="noStrike" spc="-1">
                <a:latin typeface="Times New Roman Regular" panose="02020603050405020304" charset="0"/>
                <a:cs typeface="Times New Roman Regular" panose="02020603050405020304" charset="0"/>
              </a:rPr>
              <a:t>Скорость изнашивания</a:t>
            </a:r>
            <a:endParaRPr lang="ru-RU" b="0" strike="noStrike" spc="-1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32" name="Picture 32" descr="Снимок экрана 2024-06-18 в 16.44.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935" y="3789045"/>
            <a:ext cx="2712085" cy="170624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263525" y="5590222"/>
            <a:ext cx="5080000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449580"/>
            <a:r>
              <a:rPr lang="en-US" sz="1400" b="1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S</a:t>
            </a:r>
            <a:r>
              <a:rPr lang="en-US" sz="1200" b="1" baseline="-25000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ABC</a:t>
            </a:r>
            <a:r>
              <a:rPr lang="en-US" sz="1400" b="1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= R</a:t>
            </a:r>
            <a:r>
              <a:rPr lang="en-US" sz="1400" b="1" baseline="30000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2</a:t>
            </a:r>
            <a:r>
              <a:rPr lang="en-US" sz="1400" b="1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arccos(1-h/R) - (R-h)((2Rh-h</a:t>
            </a:r>
            <a:r>
              <a:rPr lang="en-US" sz="1400" b="1" baseline="30000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2</a:t>
            </a:r>
            <a:r>
              <a:rPr lang="en-US" sz="1400" b="1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))</a:t>
            </a:r>
            <a:r>
              <a:rPr lang="en-US" sz="1400" b="1" baseline="30000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1/2</a:t>
            </a:r>
            <a:r>
              <a:rPr lang="ru-RU" altLang="en-US" sz="1400" b="1" baseline="30000">
                <a:solidFill>
                  <a:srgbClr val="00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endParaRPr lang="ru-RU" altLang="en-US" sz="1400" b="1">
              <a:solidFill>
                <a:srgbClr val="00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767080" y="5949315"/>
            <a:ext cx="27012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b="1" i="1">
                <a:solidFill>
                  <a:schemeClr val="tx1"/>
                </a:solidFill>
                <a:latin typeface="Times New Roman Bold Italic" panose="02020603050405020304" charset="0"/>
                <a:cs typeface="Times New Roman Bold Italic" panose="02020603050405020304" charset="0"/>
              </a:rPr>
              <a:t>V = Sb</a:t>
            </a:r>
            <a:r>
              <a:rPr lang="ru-RU" altLang="en-US" sz="1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 - объемный износ, </a:t>
            </a:r>
            <a:r>
              <a:rPr lang="ru-RU" altLang="en-US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мм</a:t>
            </a:r>
            <a:r>
              <a:rPr lang="ru-RU" altLang="en-US" sz="1400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ru-RU" sz="1400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endParaRPr lang="en-US" altLang="ru-RU" sz="14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0" indent="0"/>
            <a:r>
              <a:rPr lang="en-US" altLang="ru-RU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en-US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 b</a:t>
            </a:r>
            <a:r>
              <a:rPr lang="en-US" altLang="ru-RU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ш</a:t>
            </a:r>
            <a:r>
              <a:rPr lang="ru-RU" altLang="en-US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ирина диска</a:t>
            </a:r>
            <a:endParaRPr lang="ru-RU" altLang="en-US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4367530" y="3724592"/>
            <a:ext cx="5080000" cy="20916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/>
            <a:r>
              <a:rPr lang="ru-RU" b="1" i="1">
                <a:solidFill>
                  <a:schemeClr val="tx1"/>
                </a:solidFill>
                <a:latin typeface="Times New Roman Bold Italic" panose="02020603050405020304" charset="0"/>
                <a:cs typeface="Times New Roman Bold Italic" panose="02020603050405020304" charset="0"/>
              </a:rPr>
              <a:t>I</a:t>
            </a:r>
            <a:r>
              <a:rPr lang="en-US" altLang="ru-RU" b="1" i="1">
                <a:solidFill>
                  <a:schemeClr val="tx1"/>
                </a:solidFill>
                <a:latin typeface="Times New Roman Bold Italic" panose="02020603050405020304" charset="0"/>
                <a:cs typeface="Times New Roman Bold Italic" panose="02020603050405020304" charset="0"/>
              </a:rPr>
              <a:t> = V/l</a:t>
            </a:r>
            <a:r>
              <a:rPr lang="en-US" altLang="ru-RU" b="1">
                <a:solidFill>
                  <a:schemeClr val="tx1"/>
                </a:solidFill>
                <a:latin typeface="Times New Roman Bold" panose="02020603050405020304" charset="0"/>
                <a:cs typeface="Times New Roman Bold" panose="02020603050405020304" charset="0"/>
              </a:rPr>
              <a:t>, </a:t>
            </a:r>
            <a:r>
              <a:rPr lang="ru-RU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мм</a:t>
            </a:r>
            <a:r>
              <a:rPr lang="ru-RU" altLang="en-US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ru-RU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/м</a:t>
            </a:r>
            <a:endParaRPr lang="en-US" altLang="ru-RU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0" indent="0"/>
            <a:r>
              <a:rPr lang="en-US" alt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- </a:t>
            </a:r>
            <a:r>
              <a:rPr lang="ru-RU" alt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путь трения</a:t>
            </a:r>
            <a:endParaRPr lang="ru-RU" alt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ru-RU" altLang="en-US" sz="16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0" indent="0"/>
            <a:r>
              <a:rPr lang="en-US" altLang="ru-RU" sz="1600" b="1" i="1">
                <a:solidFill>
                  <a:schemeClr val="tx1"/>
                </a:solidFill>
                <a:latin typeface="Times New Roman Bold Italic" panose="02020603050405020304" charset="0"/>
                <a:cs typeface="Times New Roman Bold Italic" panose="02020603050405020304" charset="0"/>
              </a:rPr>
              <a:t>l =2</a:t>
            </a:r>
            <a:r>
              <a:rPr lang="ru-RU" altLang="en-US" sz="1600" b="1" i="1">
                <a:solidFill>
                  <a:schemeClr val="tx1"/>
                </a:solidFill>
                <a:latin typeface="Times New Roman Bold Italic" panose="02020603050405020304" charset="0"/>
                <a:cs typeface="Times New Roman Bold Italic" panose="02020603050405020304" charset="0"/>
              </a:rPr>
              <a:t>ПR∙</a:t>
            </a:r>
            <a:r>
              <a:rPr lang="en-US" altLang="ru-RU" sz="1600" b="1" i="1">
                <a:solidFill>
                  <a:schemeClr val="tx1"/>
                </a:solidFill>
                <a:latin typeface="Times New Roman Bold Italic" panose="02020603050405020304" charset="0"/>
                <a:cs typeface="Times New Roman Bold Italic" panose="02020603050405020304" charset="0"/>
              </a:rPr>
              <a:t>t∙ω</a:t>
            </a:r>
            <a:endParaRPr lang="en-US" altLang="ru-RU" sz="16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0" indent="0"/>
            <a:endParaRPr lang="en-US" altLang="ru-RU" sz="1600" b="1">
              <a:solidFill>
                <a:schemeClr val="tx1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 marL="0" indent="0"/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ω - </a:t>
            </a: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угловая скорость вращения</a:t>
            </a:r>
            <a:endParaRPr lang="ru-RU" altLang="en-US" sz="1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/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диска</a:t>
            </a: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c</a:t>
            </a:r>
            <a:r>
              <a:rPr lang="en-US" altLang="ru-RU" sz="1600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-1</a:t>
            </a:r>
            <a:endParaRPr lang="en-US" altLang="ru-RU" sz="1600" baseline="30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/>
            <a:r>
              <a:rPr lang="en-US" alt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 - </a:t>
            </a:r>
            <a:r>
              <a:rPr lang="ru-RU" altLang="en-US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время испытания</a:t>
            </a:r>
            <a:endParaRPr lang="ru-RU" alt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960235" y="3832860"/>
            <a:ext cx="4868545" cy="2844800"/>
            <a:chOff x="10961" y="6036"/>
            <a:chExt cx="7667" cy="4480"/>
          </a:xfrm>
        </p:grpSpPr>
        <p:pic>
          <p:nvPicPr>
            <p:cNvPr id="18" name="Picture 1" descr="IMG_256"/>
            <p:cNvPicPr>
              <a:picLocks noChangeAspect="1"/>
            </p:cNvPicPr>
            <p:nvPr/>
          </p:nvPicPr>
          <p:blipFill>
            <a:blip r:embed="rId2">
              <a:lum contrast="36000"/>
            </a:blip>
            <a:stretch>
              <a:fillRect/>
            </a:stretch>
          </p:blipFill>
          <p:spPr>
            <a:xfrm>
              <a:off x="11641" y="6036"/>
              <a:ext cx="6672" cy="39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" name="Text Box 18"/>
            <p:cNvSpPr txBox="1"/>
            <p:nvPr/>
          </p:nvSpPr>
          <p:spPr>
            <a:xfrm>
              <a:off x="15950" y="9936"/>
              <a:ext cx="267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ru-RU" b="1">
                  <a:solidFill>
                    <a:srgbClr val="FF0000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l - </a:t>
              </a:r>
              <a:r>
                <a:rPr lang="ru-RU" altLang="en-US" b="1">
                  <a:solidFill>
                    <a:srgbClr val="FF0000"/>
                  </a:solidFill>
                  <a:latin typeface="Times New Roman Bold" panose="02020603050405020304" charset="0"/>
                  <a:cs typeface="Times New Roman Bold" panose="02020603050405020304" charset="0"/>
                </a:rPr>
                <a:t>путь трения</a:t>
              </a:r>
              <a:endParaRPr lang="ru-RU" altLang="en-US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endParaRPr>
            </a:p>
          </p:txBody>
        </p:sp>
        <p:sp>
          <p:nvSpPr>
            <p:cNvPr id="20" name="Text Box 19"/>
            <p:cNvSpPr txBox="1"/>
            <p:nvPr/>
          </p:nvSpPr>
          <p:spPr>
            <a:xfrm>
              <a:off x="10961" y="6420"/>
              <a:ext cx="1473" cy="14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0" indent="0"/>
              <a:r>
                <a:rPr lang="ru-RU" altLang="en-US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I</a:t>
              </a:r>
              <a:r>
                <a:rPr lang="en-US" altLang="ru-RU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lang="ru-RU" altLang="en-US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мм</a:t>
              </a:r>
              <a:r>
                <a:rPr lang="ru-RU" altLang="en-US" baseline="30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3</a:t>
              </a:r>
              <a:r>
                <a:rPr lang="ru-RU" altLang="en-US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/м</a:t>
              </a:r>
              <a:endParaRPr lang="ru-RU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  <a:p>
              <a:pPr marL="0" indent="0"/>
              <a:r>
                <a:rPr lang="en-US" altLang="ru-RU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</a:t>
              </a:r>
              <a:r>
                <a:rPr lang="ru-RU" altLang="en-US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,</a:t>
              </a:r>
              <a:r>
                <a:rPr lang="en-US" altLang="ru-RU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ru-RU" altLang="en-US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мм</a:t>
              </a:r>
              <a:r>
                <a:rPr lang="ru-RU" altLang="en-US" baseline="30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3</a:t>
              </a:r>
              <a:endParaRPr lang="en-US" alt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23" name="Text Box 22"/>
          <p:cNvSpPr txBox="1"/>
          <p:nvPr/>
        </p:nvSpPr>
        <p:spPr>
          <a:xfrm>
            <a:off x="8040053" y="3429000"/>
            <a:ext cx="304863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00000"/>
              </a:lnSpc>
            </a:pPr>
            <a:r>
              <a:rPr lang="ru-RU" sz="1400" b="1" spc="-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Построить кривую изнашивания в </a:t>
            </a:r>
            <a:endParaRPr lang="ru-RU" sz="1400" b="1" spc="-1"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ru-RU" sz="1400" b="1" spc="-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различных координатах</a:t>
            </a:r>
            <a:endParaRPr lang="ru-RU" sz="1400" b="1" spc="-1"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pic>
        <p:nvPicPr>
          <p:cNvPr id="24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" y="741045"/>
            <a:ext cx="1821815" cy="197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Box 24"/>
          <p:cNvSpPr txBox="1"/>
          <p:nvPr/>
        </p:nvSpPr>
        <p:spPr>
          <a:xfrm>
            <a:off x="623571" y="2708910"/>
            <a:ext cx="129286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00000"/>
              </a:lnSpc>
            </a:pPr>
            <a:r>
              <a:rPr lang="ru-RU" altLang="en-US" sz="1400" b="1" spc="-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Чертеж диска</a:t>
            </a:r>
            <a:endParaRPr lang="ru-RU" altLang="en-US" sz="1400" b="1" spc="-1"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8256270" y="1701165"/>
            <a:ext cx="864235" cy="259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"/>
          <p:cNvSpPr/>
          <p:nvPr/>
        </p:nvSpPr>
        <p:spPr>
          <a:xfrm>
            <a:off x="9192895" y="1408430"/>
            <a:ext cx="2092325" cy="64262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p>
            <a:pPr algn="ctr">
              <a:lnSpc>
                <a:spcPct val="100000"/>
              </a:lnSpc>
            </a:pPr>
            <a:r>
              <a:rPr lang="ru-RU" b="0" strike="noStrike" spc="-1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Напряжения в зоне контакте</a:t>
            </a:r>
            <a:endParaRPr lang="ru-RU" b="0" strike="noStrike" spc="-1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8" name="Text Box 27"/>
          <p:cNvSpPr txBox="1"/>
          <p:nvPr/>
        </p:nvSpPr>
        <p:spPr>
          <a:xfrm>
            <a:off x="9568815" y="2061210"/>
            <a:ext cx="147764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indent="0" algn="l"/>
            <a:r>
              <a:rPr lang="ru-RU" b="1" i="1">
                <a:latin typeface="Times New Roman Bold Italic" panose="02020603050405020304" charset="0"/>
                <a:cs typeface="Times New Roman Bold Italic" panose="02020603050405020304" charset="0"/>
                <a:sym typeface="+mn-ea"/>
              </a:rPr>
              <a:t>σ</a:t>
            </a:r>
            <a:r>
              <a:rPr lang="en-US" altLang="ru-RU" b="1" i="1">
                <a:latin typeface="Times New Roman Bold Italic" panose="02020603050405020304" charset="0"/>
                <a:cs typeface="Times New Roman Bold Italic" panose="02020603050405020304" charset="0"/>
                <a:sym typeface="+mn-ea"/>
              </a:rPr>
              <a:t> = </a:t>
            </a:r>
            <a:r>
              <a:rPr lang="ru-RU" altLang="en-US" b="1" i="1">
                <a:latin typeface="Times New Roman Bold Italic" panose="02020603050405020304" charset="0"/>
                <a:cs typeface="Times New Roman Bold Italic" panose="02020603050405020304" charset="0"/>
                <a:sym typeface="+mn-ea"/>
              </a:rPr>
              <a:t>F/</a:t>
            </a:r>
            <a:r>
              <a:rPr lang="en-US" altLang="ru-RU" b="1" i="1">
                <a:latin typeface="Times New Roman Bold Italic" panose="02020603050405020304" charset="0"/>
                <a:cs typeface="Times New Roman Bold Italic" panose="02020603050405020304" charset="0"/>
                <a:sym typeface="+mn-ea"/>
              </a:rPr>
              <a:t>S</a:t>
            </a:r>
            <a:r>
              <a:rPr lang="en-US" altLang="ru-RU" b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, 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</a:t>
            </a:r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Па</a:t>
            </a:r>
            <a:endParaRPr lang="ru-RU" altLang="en-US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9" name="Text Box 48"/>
          <p:cNvSpPr txBox="1"/>
          <p:nvPr/>
        </p:nvSpPr>
        <p:spPr>
          <a:xfrm>
            <a:off x="11712575" y="6453505"/>
            <a:ext cx="560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7</a:t>
            </a:r>
            <a:endParaRPr lang="ru-RU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36"/>
          <p:cNvGrpSpPr/>
          <p:nvPr/>
        </p:nvGrpSpPr>
        <p:grpSpPr>
          <a:xfrm>
            <a:off x="6816090" y="1412875"/>
            <a:ext cx="3105785" cy="4317365"/>
            <a:chOff x="12411" y="0"/>
            <a:chExt cx="1781175" cy="2371725"/>
          </a:xfrm>
        </p:grpSpPr>
        <p:pic>
          <p:nvPicPr>
            <p:cNvPr id="365491977" name="Рисунок 34"/>
            <p:cNvPicPr>
              <a:picLocks noChangeAspect="1"/>
            </p:cNvPicPr>
            <p:nvPr/>
          </p:nvPicPr>
          <p:blipFill>
            <a:blip r:embed="rId1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411" y="0"/>
              <a:ext cx="1781175" cy="23717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35986888" name="Прямая соединительная линия 35"/>
            <p:cNvCxnSpPr/>
            <p:nvPr/>
          </p:nvCxnSpPr>
          <p:spPr>
            <a:xfrm flipH="1">
              <a:off x="1171575" y="1828800"/>
              <a:ext cx="457200" cy="4000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63180668" name="Рисунок 27"/>
          <p:cNvPicPr>
            <a:picLocks noChangeAspect="1" noChangeArrowheads="1"/>
          </p:cNvPicPr>
          <p:nvPr/>
        </p:nvPicPr>
        <p:blipFill>
          <a:blip r:embed="rId2">
            <a:grayscl/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9560" y="1557020"/>
            <a:ext cx="3478530" cy="43834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Straight Arrow Connector 26"/>
          <p:cNvCxnSpPr/>
          <p:nvPr/>
        </p:nvCxnSpPr>
        <p:spPr>
          <a:xfrm flipH="1">
            <a:off x="3719830" y="1805940"/>
            <a:ext cx="1097280" cy="47117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170" y="-43180"/>
            <a:ext cx="10076815" cy="1143000"/>
          </a:xfrm>
        </p:spPr>
        <p:txBody>
          <a:bodyPr>
            <a:normAutofit/>
          </a:bodyPr>
          <a:lstStyle/>
          <a:p>
            <a:pPr algn="ctr"/>
            <a:r>
              <a:rPr lang="ru-RU" altLang="ru-RU" sz="2000" b="1" dirty="0">
                <a:latin typeface="Times New Roman Bold" panose="02020603050405020304" charset="0"/>
                <a:cs typeface="Times New Roman Bold" panose="02020603050405020304" charset="0"/>
              </a:rPr>
              <a:t>Методика проведения испытаний для определения </a:t>
            </a:r>
            <a:r>
              <a:rPr lang="ru-RU" altLang="ru-RU" sz="2000" b="1" dirty="0" err="1">
                <a:latin typeface="Times New Roman Bold" panose="02020603050405020304" charset="0"/>
                <a:cs typeface="Times New Roman Bold" panose="02020603050405020304" charset="0"/>
              </a:rPr>
              <a:t>триботехнических </a:t>
            </a:r>
            <a:r>
              <a:rPr lang="ru-RU" altLang="ru-RU" sz="2000" b="1" dirty="0">
                <a:latin typeface="Times New Roman Bold" panose="02020603050405020304" charset="0"/>
                <a:cs typeface="Times New Roman Bold" panose="02020603050405020304" charset="0"/>
              </a:rPr>
              <a:t>характеристик</a:t>
            </a:r>
            <a:endParaRPr lang="ru-RU" altLang="ru-RU" sz="2000" b="1" dirty="0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4" name="TextBox 19"/>
          <p:cNvSpPr txBox="1"/>
          <p:nvPr/>
        </p:nvSpPr>
        <p:spPr>
          <a:xfrm>
            <a:off x="344170" y="6021070"/>
            <a:ext cx="11092180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ru-RU" altLang="en-US" b="1" dirty="0">
                <a:latin typeface="Times New Roman Bold" panose="02020603050405020304" charset="0"/>
                <a:cs typeface="Times New Roman Bold" panose="02020603050405020304" charset="0"/>
              </a:rPr>
              <a:t>Испытания проводились на многослойных материалах после газового азотирования при нагрузке 5</a:t>
            </a:r>
            <a:r>
              <a:rPr lang="en-US" altLang="ru-RU" b="1" dirty="0">
                <a:latin typeface="Times New Roman Bold" panose="02020603050405020304" charset="0"/>
                <a:cs typeface="Times New Roman Bold" panose="02020603050405020304" charset="0"/>
              </a:rPr>
              <a:t>, 10</a:t>
            </a:r>
            <a:r>
              <a:rPr lang="ru-RU" altLang="en-US" b="1" dirty="0">
                <a:latin typeface="Times New Roman Bold" panose="02020603050405020304" charset="0"/>
                <a:cs typeface="Times New Roman Bold" panose="02020603050405020304" charset="0"/>
              </a:rPr>
              <a:t>,</a:t>
            </a:r>
            <a:r>
              <a:rPr lang="en-US" altLang="ru-RU" b="1" dirty="0">
                <a:latin typeface="Times New Roman Bold" panose="02020603050405020304" charset="0"/>
                <a:cs typeface="Times New Roman Bold" panose="02020603050405020304" charset="0"/>
              </a:rPr>
              <a:t> 1</a:t>
            </a:r>
            <a:r>
              <a:rPr lang="ru-RU" altLang="en-US" b="1" dirty="0">
                <a:latin typeface="Times New Roman Bold" panose="02020603050405020304" charset="0"/>
                <a:cs typeface="Times New Roman Bold" panose="02020603050405020304" charset="0"/>
              </a:rPr>
              <a:t>5</a:t>
            </a:r>
            <a:r>
              <a:rPr lang="en-US" altLang="ru-RU" b="1" dirty="0">
                <a:latin typeface="Times New Roman Bold" panose="02020603050405020304" charset="0"/>
                <a:cs typeface="Times New Roman Bold" panose="02020603050405020304" charset="0"/>
              </a:rPr>
              <a:t> </a:t>
            </a:r>
            <a:r>
              <a:rPr lang="ru-RU" altLang="en-US" b="1" dirty="0">
                <a:latin typeface="Times New Roman Bold" panose="02020603050405020304" charset="0"/>
                <a:cs typeface="Times New Roman Bold" panose="02020603050405020304" charset="0"/>
              </a:rPr>
              <a:t>кг в среде 0</a:t>
            </a:r>
            <a:r>
              <a:rPr lang="en-US" altLang="ru-RU" b="1" dirty="0">
                <a:latin typeface="Times New Roman Bold" panose="02020603050405020304" charset="0"/>
                <a:cs typeface="Times New Roman Bold" panose="02020603050405020304" charset="0"/>
              </a:rPr>
              <a:t>,5 % р</a:t>
            </a:r>
            <a:r>
              <a:rPr lang="ru-RU" altLang="en-US" b="1" dirty="0">
                <a:latin typeface="Times New Roman Bold" panose="02020603050405020304" charset="0"/>
                <a:cs typeface="Times New Roman Bold" panose="02020603050405020304" charset="0"/>
              </a:rPr>
              <a:t>аствора </a:t>
            </a:r>
            <a:r>
              <a:rPr lang="en-US" altLang="ru-RU" b="1" dirty="0">
                <a:latin typeface="Times New Roman Bold" panose="02020603050405020304" charset="0"/>
                <a:cs typeface="Times New Roman Bold" panose="02020603050405020304" charset="0"/>
              </a:rPr>
              <a:t>KCrO</a:t>
            </a:r>
            <a:r>
              <a:rPr lang="en-US" altLang="ru-RU" sz="1400" b="1" dirty="0">
                <a:latin typeface="Times New Roman Bold" panose="02020603050405020304" charset="0"/>
                <a:cs typeface="Times New Roman Bold" panose="02020603050405020304" charset="0"/>
              </a:rPr>
              <a:t>4</a:t>
            </a:r>
            <a:r>
              <a:rPr lang="ru-RU" altLang="en-US" b="1" dirty="0">
                <a:latin typeface="Times New Roman Bold" panose="02020603050405020304" charset="0"/>
                <a:cs typeface="Times New Roman Bold" panose="02020603050405020304" charset="0"/>
              </a:rPr>
              <a:t> в дистилированной воде</a:t>
            </a:r>
            <a:endParaRPr lang="ru-RU" altLang="en-US" b="1" dirty="0"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49" name="Text Box 48"/>
          <p:cNvSpPr txBox="1"/>
          <p:nvPr/>
        </p:nvSpPr>
        <p:spPr>
          <a:xfrm>
            <a:off x="11352530" y="6093460"/>
            <a:ext cx="560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8</a:t>
            </a:r>
            <a:endParaRPr lang="ru-RU" altLang="en-US"/>
          </a:p>
        </p:txBody>
      </p:sp>
      <p:sp>
        <p:nvSpPr>
          <p:cNvPr id="19" name="Text Box 18"/>
          <p:cNvSpPr txBox="1"/>
          <p:nvPr/>
        </p:nvSpPr>
        <p:spPr>
          <a:xfrm>
            <a:off x="4799965" y="1268730"/>
            <a:ext cx="147510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altLang="ru-RU" b="1" dirty="0" err="1">
                <a:latin typeface="Times New Roman Bold" panose="02020603050405020304" charset="0"/>
                <a:cs typeface="Times New Roman Bold" panose="02020603050405020304" charset="0"/>
                <a:sym typeface="+mn-ea"/>
              </a:rPr>
              <a:t>Диск из ВК8</a:t>
            </a:r>
            <a:endParaRPr lang="ru-RU" altLang="ru-RU" b="1" dirty="0" err="1">
              <a:latin typeface="Times New Roman Bold" panose="02020603050405020304" charset="0"/>
              <a:cs typeface="Times New Roman Bold" panose="02020603050405020304" charset="0"/>
              <a:sym typeface="+mn-ea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311900" y="1772920"/>
            <a:ext cx="1296670" cy="575945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Text Box 4"/>
          <p:cNvSpPr txBox="1"/>
          <p:nvPr/>
        </p:nvSpPr>
        <p:spPr>
          <a:xfrm>
            <a:off x="119380" y="4940935"/>
            <a:ext cx="1717675" cy="9753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ru-RU" altLang="en-US" sz="1600" i="1" dirty="0">
                <a:latin typeface="Times New Roman Italic" panose="02020603050405020304" charset="0"/>
                <a:cs typeface="Times New Roman Italic" panose="02020603050405020304" charset="0"/>
                <a:sym typeface="+mn-ea"/>
              </a:rPr>
              <a:t>*изображение микроструктуры увеличено</a:t>
            </a:r>
            <a:endParaRPr lang="ru-RU" altLang="en-US" sz="1600" i="1" dirty="0">
              <a:latin typeface="Times New Roman Italic" panose="02020603050405020304" charset="0"/>
              <a:cs typeface="Times New Roman Italic" panose="02020603050405020304" charset="0"/>
              <a:sym typeface="+mn-ea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631950" y="4940935"/>
            <a:ext cx="431800" cy="2882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5280</Words>
  <Application>WPS Presentation</Application>
  <PresentationFormat>Широкоэкранный</PresentationFormat>
  <Paragraphs>537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41" baseType="lpstr">
      <vt:lpstr>Arial</vt:lpstr>
      <vt:lpstr>SimSun</vt:lpstr>
      <vt:lpstr>Wingdings</vt:lpstr>
      <vt:lpstr>Calibri Light</vt:lpstr>
      <vt:lpstr>Helvetica Neue</vt:lpstr>
      <vt:lpstr>Calibri</vt:lpstr>
      <vt:lpstr>Times New Roman</vt:lpstr>
      <vt:lpstr>Symbol</vt:lpstr>
      <vt:lpstr>Arial</vt:lpstr>
      <vt:lpstr>Times New Roman Regular</vt:lpstr>
      <vt:lpstr>Times New Roman Bold</vt:lpstr>
      <vt:lpstr>Times New Roman</vt:lpstr>
      <vt:lpstr>Calibri</vt:lpstr>
      <vt:lpstr>Times New Roman Italic</vt:lpstr>
      <vt:lpstr>Andale Sans UI</vt:lpstr>
      <vt:lpstr>Thonburi</vt:lpstr>
      <vt:lpstr>Tahoma</vt:lpstr>
      <vt:lpstr>Times New Roman Bold Italic</vt:lpstr>
      <vt:lpstr>Times New Roman Regular</vt:lpstr>
      <vt:lpstr>SimSun</vt:lpstr>
      <vt:lpstr>汉仪书宋二KW</vt:lpstr>
      <vt:lpstr>Microsoft YaHei</vt:lpstr>
      <vt:lpstr>汉仪旗黑</vt:lpstr>
      <vt:lpstr>Arial Unicode MS</vt:lpstr>
      <vt:lpstr>Kingsoft Sign</vt:lpstr>
      <vt:lpstr>Office Theme</vt:lpstr>
      <vt:lpstr>Office Theme</vt:lpstr>
      <vt:lpstr>PowerPoint 演示文稿</vt:lpstr>
      <vt:lpstr>Схема технологического маршрута получения многослойных материалов</vt:lpstr>
      <vt:lpstr>Материалы и методы исследования</vt:lpstr>
      <vt:lpstr>PowerPoint 演示文稿</vt:lpstr>
      <vt:lpstr>PowerPoint 演示文稿</vt:lpstr>
      <vt:lpstr>Возможное применение многослойных материалов</vt:lpstr>
      <vt:lpstr>PowerPoint 演示文稿</vt:lpstr>
      <vt:lpstr>Определение триботехнических характеристик  </vt:lpstr>
      <vt:lpstr>Методика проведения испытаний для определения триботехнических характеристик</vt:lpstr>
      <vt:lpstr>PowerPoint 演示文稿</vt:lpstr>
      <vt:lpstr>PowerPoint 演示文稿</vt:lpstr>
      <vt:lpstr>Возможное применение многослойных материалов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</dc:title>
  <dc:creator>Ксения Поликевич</dc:creator>
  <cp:lastModifiedBy>WPS_1725964554</cp:lastModifiedBy>
  <cp:revision>559</cp:revision>
  <dcterms:created xsi:type="dcterms:W3CDTF">2026-05-27T09:03:32Z</dcterms:created>
  <dcterms:modified xsi:type="dcterms:W3CDTF">2026-05-27T09:03:32Z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24</vt:i4>
  </property>
  <property fmtid="{D5CDD505-2E9C-101B-9397-08002B2CF9AE}" pid="4" name="KSOProductBuildVer">
    <vt:lpwstr>1033-6.11.0.8608</vt:lpwstr>
  </property>
  <property fmtid="{D5CDD505-2E9C-101B-9397-08002B2CF9AE}" pid="5" name="ICV">
    <vt:lpwstr>5E2C20D4D81CA7F0E552156AE3B0D202_43</vt:lpwstr>
  </property>
</Properties>
</file>