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7" r:id="rId3"/>
    <p:sldId id="256" r:id="rId4"/>
    <p:sldId id="284" r:id="rId5"/>
    <p:sldId id="290" r:id="rId6"/>
    <p:sldId id="299" r:id="rId7"/>
    <p:sldId id="300" r:id="rId8"/>
    <p:sldId id="291" r:id="rId9"/>
    <p:sldId id="274" r:id="rId10"/>
    <p:sldId id="277" r:id="rId11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7BB7FB4-71F3-411C-AC63-1505FE35B2C4}">
          <p14:sldIdLst>
            <p14:sldId id="257"/>
            <p14:sldId id="256"/>
            <p14:sldId id="284"/>
            <p14:sldId id="290"/>
            <p14:sldId id="299"/>
            <p14:sldId id="300"/>
            <p14:sldId id="291"/>
            <p14:sldId id="274"/>
            <p14:sldId id="277"/>
          </p14:sldIdLst>
        </p14:section>
        <p14:section name="Раздел без заголовка" id="{404B3C48-F340-4C81-8FF5-44903823D7D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61" autoAdjust="0"/>
    <p:restoredTop sz="85900" autoAdjust="0"/>
  </p:normalViewPr>
  <p:slideViewPr>
    <p:cSldViewPr snapToGrid="0">
      <p:cViewPr varScale="1">
        <p:scale>
          <a:sx n="112" d="100"/>
          <a:sy n="112" d="100"/>
        </p:scale>
        <p:origin x="208" y="5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526217091721224E-2"/>
          <c:y val="6.2829512649503844E-2"/>
          <c:w val="0.86750849404518204"/>
          <c:h val="0.91338977062983251"/>
        </c:manualLayout>
      </c:layout>
      <c:scatterChart>
        <c:scatterStyle val="lineMarker"/>
        <c:varyColors val="0"/>
        <c:ser>
          <c:idx val="0"/>
          <c:order val="0"/>
          <c:tx>
            <c:v>Правой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19357121818120229"/>
                  <c:y val="0.1708172044665738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 = 1,2761x - 0,8759</a:t>
                    </a:r>
                    <a:br>
                      <a:rPr lang="en-US" sz="1800" b="1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</a:br>
                    <a:r>
                      <a:rPr lang="en-US" sz="1800" b="1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R² = 0,9757</a:t>
                    </a:r>
                    <a:endParaRPr lang="en-US" sz="1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'pH12,5_Глубина'!$J$5:$J$9</c:f>
              <c:numCache>
                <c:formatCode>General</c:formatCode>
                <c:ptCount val="5"/>
                <c:pt idx="0">
                  <c:v>0.35830000000000001</c:v>
                </c:pt>
                <c:pt idx="1">
                  <c:v>0.50829999999999997</c:v>
                </c:pt>
                <c:pt idx="2">
                  <c:v>0.6583</c:v>
                </c:pt>
                <c:pt idx="3">
                  <c:v>0.79100000000000004</c:v>
                </c:pt>
                <c:pt idx="4">
                  <c:v>0.96830000000000005</c:v>
                </c:pt>
              </c:numCache>
            </c:numRef>
          </c:xVal>
          <c:yVal>
            <c:numRef>
              <c:f>'pH12,5_Глубина'!$G$5:$G$9</c:f>
              <c:numCache>
                <c:formatCode>General</c:formatCode>
                <c:ptCount val="5"/>
                <c:pt idx="0">
                  <c:v>-0.40835946613452878</c:v>
                </c:pt>
                <c:pt idx="1">
                  <c:v>-0.22966767739115279</c:v>
                </c:pt>
                <c:pt idx="2">
                  <c:v>-9.3866136232091113E-2</c:v>
                </c:pt>
                <c:pt idx="3">
                  <c:v>0.20565039386669273</c:v>
                </c:pt>
                <c:pt idx="4">
                  <c:v>0.33771011587975891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2B1-4EAD-9685-BD76C0265C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7542440"/>
        <c:axId val="597543224"/>
      </c:scatterChart>
      <c:valAx>
        <c:axId val="597542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97543224"/>
        <c:crosses val="autoZero"/>
        <c:crossBetween val="midCat"/>
      </c:valAx>
      <c:valAx>
        <c:axId val="597543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97542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0.08762</cdr:x>
      <cdr:y>0.0399</cdr:y>
    </cdr:from>
    <cdr:to>
      <cdr:x>0.3143</cdr:x>
      <cdr:y>0.14118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D4F2EAF2-343F-A09C-E63F-D675FE459D78}"/>
            </a:ext>
          </a:extLst>
        </cdr:cNvPr>
        <cdr:cNvSpPr/>
      </cdr:nvSpPr>
      <cdr:spPr>
        <a:xfrm xmlns:a="http://schemas.openxmlformats.org/drawingml/2006/main">
          <a:off x="338092" y="176728"/>
          <a:ext cx="874643" cy="4485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In(h/</a:t>
          </a:r>
          <a:r>
            <a:rPr lang="en-US" sz="1400" b="1" i="0" dirty="0">
              <a:latin typeface="Cambria Math"/>
              <a:cs typeface="Times New Roman" panose="02020603050405020304" pitchFamily="18" charset="0"/>
            </a:rPr>
            <a:t>𝒉</a:t>
          </a:r>
          <a:r>
            <a:rPr lang="en-US" sz="1400" b="1" i="0" dirty="0">
              <a:latin typeface="Cambria Math" panose="02040503050406030204" pitchFamily="18" charset="0"/>
              <a:cs typeface="Times New Roman" panose="02020603050405020304" pitchFamily="18" charset="0"/>
            </a:rPr>
            <a:t>_</a:t>
          </a:r>
          <a:r>
            <a:rPr lang="ru-RU" sz="1400" b="1" i="0" dirty="0">
              <a:latin typeface="Cambria Math"/>
              <a:cs typeface="Times New Roman" panose="02020603050405020304" pitchFamily="18" charset="0"/>
            </a:rPr>
            <a:t>ср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26A55-3484-4F48-BAD8-DFE0EAF9F628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35327-A3F4-4158-82E4-261611649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96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5327-A3F4-4158-82E4-2616116494B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23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5327-A3F4-4158-82E4-2616116494B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907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5327-A3F4-4158-82E4-2616116494B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012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A2E12-8785-7AF3-69C7-5BEADE316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12BAED-1786-7386-F4E5-9CE78A846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CA587-CAEB-F27B-E0A8-24B604969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1604-FB6B-4D48-AF11-A0CBFC204756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6FD78D-DB41-D7A6-9B87-3BBC958E2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916F88-206B-3E1D-B206-5BF16EED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0BAF-481B-4907-BDE9-407800AD6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251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BBA1D-9DAA-7F12-51F8-6AE170DE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16A1A3-C8FD-D70F-2DD9-6B237994F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026A21-73A0-9A12-64A2-AEAD1414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956F9-C171-4447-8241-237283F07802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C467C-B70C-4AFE-8ADF-887B4F603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E9A4B-6E45-6673-7129-36676FCFE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0BAF-481B-4907-BDE9-407800AD6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035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4775790-9BFF-2972-A128-949DFD80DB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089EEE-7344-C3FD-037C-3CF70705F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4E912E-857A-92DC-782B-2B661046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3986-85C4-460C-8A6E-2B70C820D94A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1F29CF-E55C-9AF3-A189-0C3F16C25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D8147F-B2FC-4B5F-9EB1-3893434FD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0BAF-481B-4907-BDE9-407800AD6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44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315E-9D8F-496A-93B4-9165C74AD193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729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FFB71-9088-4935-8D49-34BE3839CBEE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230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3ADA-0DE1-4648-BDED-2EF5F4D943CC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490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B4CA-E88B-440B-AC5A-6A71808CEF7F}" type="datetime1">
              <a:rPr lang="ru-RU" smtClean="0"/>
              <a:t>27.05.2026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220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D3F7-E5A1-4292-8FC6-A3BA31CF4B27}" type="datetime1">
              <a:rPr lang="ru-RU" smtClean="0"/>
              <a:t>27.05.2026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955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F55C-7E15-475A-8F24-27EC94B47E40}" type="datetime1">
              <a:rPr lang="ru-RU" smtClean="0"/>
              <a:t>27.05.2026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771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DF80-A781-47F3-B0A3-A3F1D5F70A37}" type="datetime1">
              <a:rPr lang="ru-RU" smtClean="0"/>
              <a:t>27.05.2026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000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9887-74C2-48E7-BF88-48281C1C53E4}" type="datetime1">
              <a:rPr lang="ru-RU" smtClean="0"/>
              <a:t>27.05.2026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615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CB0AB-2056-06FA-C3F9-9AAC5508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28A8BD-215F-A20E-55BD-9708A64AD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18FEF1-EE0C-8319-5247-58C228F0E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E893-956C-4A62-9CC9-89D91F565297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BC25D5-3694-88E9-441E-3D6E0B972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0E0F48-058E-D4C4-28DE-C92A98C0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0BAF-481B-4907-BDE9-407800AD6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262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0903-F6D4-4492-A839-49FC53BDD56E}" type="datetime1">
              <a:rPr lang="ru-RU" smtClean="0"/>
              <a:t>27.05.2026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292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FA0C-EEEB-4433-B9C6-136D24919BB8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371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CCF2E-2B16-46E4-92A0-84202A5DCE3E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2F6E2-0908-4D29-8778-2BC2E0C33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74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2F1E-4B7A-A9D2-15D4-EED0C6F87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A9CE12-EC94-5F46-DAA3-BA448B396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39EF50-8D88-9FCF-4FC2-B3BFB7B1A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713C-9844-48E8-95E1-8E13237828C0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449B39-BCF9-09D9-1DBA-12484888E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B17F03-EEBF-2F28-2797-12BAF472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0BAF-481B-4907-BDE9-407800AD6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54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47393-9E30-9850-1C82-30FCCC775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181A8A-EA24-11E6-F915-383E872ED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33AF6A-6AFE-E13B-F397-A6ACD7C93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04D879-B16B-B3A0-55E9-26F6E6A3B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4444-B2D8-4DA4-9426-81088C8764A0}" type="datetime1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623C75-D43F-847B-ABC3-3A4D8DCD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C9B1DF-A734-88AA-FDE9-BF58E98D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0BAF-481B-4907-BDE9-407800AD6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110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2C16D-18DA-C7E2-0926-DDDDD5228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0E410C-E3C6-85AE-394C-98CC36304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447525-D696-409A-91F2-9819E6B10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CB573B-B17B-F13A-864A-EFA1226D3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B15BC9-B149-3324-4DC1-3D0F4110BE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8293599-7FCD-C069-51EB-A63F9E555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422E8-CA20-4F73-A043-3290A5554F44}" type="datetime1">
              <a:rPr lang="ru-RU" smtClean="0"/>
              <a:t>27.05.2026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623C008-E375-91AC-F74A-5EA2A6B4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0E94ED-B6D7-C663-5E4B-5BB9785F5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0BAF-481B-4907-BDE9-407800AD6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48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F9C57-A6E2-EAD0-1E14-2EAB5722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3EF8914-5944-169D-F0CB-1F9D90F5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4F350-D7B7-479D-B78F-A044F3FAAFB0}" type="datetime1">
              <a:rPr lang="ru-RU" smtClean="0"/>
              <a:t>27.05.2026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660E0B-19C8-42AB-E20A-51DE67C2B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ACAC5B-7F97-EAD1-F3BE-C8EC9C552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0BAF-481B-4907-BDE9-407800AD6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74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1EFDC4F-0810-E93A-8DD3-89C6E4C32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E5CF-CB21-41B2-ABF0-8AF7B0E38A88}" type="datetime1">
              <a:rPr lang="ru-RU" smtClean="0"/>
              <a:t>27.05.2026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653CA5-BD06-E307-4BC2-7635C3CF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D430E5-FFB1-4B02-D569-2900E44C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0BAF-481B-4907-BDE9-407800AD6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67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E491E-140B-1C1B-A971-61970817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045A79-5FA3-F798-EB11-FFA279234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F4BDF1-577B-4C09-56BF-187D7C6D8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1BC2D4-7908-BDD4-8F80-C57A8F5EA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C05C0-1B74-4A6E-8902-D0C6FFAA21A8}" type="datetime1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5AF039-B7D8-CBFD-4877-1B1ECB1E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FCCEAB-1DCC-0F46-1EF3-2A8E0383D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0BAF-481B-4907-BDE9-407800AD6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4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A59E3-8111-C265-150C-0701359C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C6FA87A-56AD-3F85-F5E0-1341A2758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E3FFAA-501C-C410-FB29-D6D575EE8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C8B7A9-4D2F-96C6-EF87-361620FA2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096C-6161-4A33-8484-B1EDA66B2886}" type="datetime1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887AB-96F5-3A2C-624E-B90A66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7A9934-78CE-B6E0-838F-DD144D997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0BAF-481B-4907-BDE9-407800AD6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47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EA422-0E34-8025-D404-2B529B10E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A06EEC-5BFB-2690-428B-608BF6189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231B3-D498-9BF5-D265-3EF82AC63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C006C-C125-4A16-903D-017BF3B138E4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EF21CE-77C6-8F0F-363C-DE0DACF8B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553D3-A1EC-F46C-6F61-88F9E732E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20BAF-481B-4907-BDE9-407800AD6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78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8881-46DF-4F2C-9AD5-786349BE6757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F6E2-0908-4D29-8778-2BC2E0C33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34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6.wdp"/><Relationship Id="rId4" Type="http://schemas.openxmlformats.org/officeDocument/2006/relationships/image" Target="../media/image13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8771" y="3060404"/>
            <a:ext cx="11116086" cy="2666623"/>
          </a:xfrm>
          <a:prstGeom prst="rect">
            <a:avLst/>
          </a:prstGeom>
          <a:noFill/>
        </p:spPr>
        <p:txBody>
          <a:bodyPr wrap="square" lIns="65274" tIns="32637" rIns="65274" bIns="32637" rtlCol="0">
            <a:spAutoFit/>
          </a:bodyPr>
          <a:lstStyle>
            <a:defPPr>
              <a:defRPr lang="ru-RU"/>
            </a:defPPr>
            <a:lvl1pPr>
              <a:defRPr sz="2300">
                <a:solidFill>
                  <a:schemeClr val="bg1"/>
                </a:solidFill>
                <a:latin typeface="Gilroy" pitchFamily="50" charset="-52"/>
              </a:defRPr>
            </a:lvl1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</a:t>
            </a:r>
            <a:r>
              <a:rPr lang="en-US" sz="24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					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Чжо</a:t>
            </a:r>
            <a:r>
              <a:rPr lang="ru-RU" sz="24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Тхет Вин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200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Ваграмян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Тигран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Ашотович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200">
              <a:defRPr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	  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д.т.н., профессор, заведующий кафедрой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ИМиЗК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200">
              <a:defRPr/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200">
              <a:defRPr/>
            </a:pP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200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Калинкина А.А., Чжо Тхет Вин, Гуня А.А.,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Жирухин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Д.А., Ваграмян Т.А.</a:t>
            </a:r>
            <a:endParaRPr lang="en-MM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200">
              <a:defRPr/>
            </a:pP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200">
              <a:defRPr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61A40-E9EE-47F4-90C2-A740FAAF9B33}"/>
              </a:ext>
            </a:extLst>
          </p:cNvPr>
          <p:cNvSpPr txBox="1"/>
          <p:nvPr/>
        </p:nvSpPr>
        <p:spPr>
          <a:xfrm>
            <a:off x="454402" y="1668488"/>
            <a:ext cx="11470455" cy="13234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Доклад</a:t>
            </a:r>
            <a:r>
              <a:rPr kumimoji="0" lang="ru-RU" sz="2400" b="1" i="0" u="none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 Влияние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выравнивающую способность электролита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меднения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ОЭДФ 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D61A40-E9EE-47F4-90C2-A740FAAF9B33}"/>
              </a:ext>
            </a:extLst>
          </p:cNvPr>
          <p:cNvSpPr txBox="1"/>
          <p:nvPr/>
        </p:nvSpPr>
        <p:spPr>
          <a:xfrm>
            <a:off x="548034" y="349953"/>
            <a:ext cx="11283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научно-практическая конференция </a:t>
            </a:r>
          </a:p>
          <a:p>
            <a:pPr lvl="0" algn="ctr" defTabSz="457200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«Материаловедение, формообразующие технологии и оборудование 2026»</a:t>
            </a:r>
          </a:p>
          <a:p>
            <a:pPr lvl="0" algn="ctr" defTabSz="457200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ICMSSTE-2026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4BB335-9777-F0B0-7D48-0EFC528B9987}"/>
              </a:ext>
            </a:extLst>
          </p:cNvPr>
          <p:cNvSpPr txBox="1"/>
          <p:nvPr/>
        </p:nvSpPr>
        <p:spPr>
          <a:xfrm>
            <a:off x="3688948" y="5344846"/>
            <a:ext cx="8245110" cy="989241"/>
          </a:xfrm>
          <a:prstGeom prst="rect">
            <a:avLst/>
          </a:prstGeom>
          <a:noFill/>
        </p:spPr>
        <p:txBody>
          <a:bodyPr wrap="square" lIns="65274" tIns="32637" rIns="65274" bIns="32637" rtlCol="0">
            <a:spAutoFit/>
          </a:bodyPr>
          <a:lstStyle/>
          <a:p>
            <a:pPr algn="just" defTabSz="457200">
              <a:defRPr/>
            </a:pPr>
            <a:r>
              <a:rPr lang="en-MM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РХТУ им. Д.И. Менделеева, г. Москва, Россия </a:t>
            </a:r>
          </a:p>
          <a:p>
            <a:pPr marR="0" lvl="0" indent="0" algn="just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Цифровых технологий и химического инжиниринга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ЦиТХИн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R="0" lvl="0" indent="0" algn="just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инновационных материалов и защиты от коррозии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ИМиЗК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92FC07-6583-114B-DDD7-4F49F29B5456}"/>
              </a:ext>
            </a:extLst>
          </p:cNvPr>
          <p:cNvSpPr txBox="1"/>
          <p:nvPr/>
        </p:nvSpPr>
        <p:spPr>
          <a:xfrm>
            <a:off x="4686300" y="6396535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Ялта, Россия 202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Российский химико-технологический университет (РХТУ) им. Д.И. Менделеева...  - Российский химико-технологический университет (РХТУ) им. Д.И. Менделеева">
            <a:extLst>
              <a:ext uri="{FF2B5EF4-FFF2-40B4-BE49-F238E27FC236}">
                <a16:creationId xmlns:a16="http://schemas.microsoft.com/office/drawing/2014/main" id="{09C58DAC-B9A7-6F24-DDFB-BE1F2FCA7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348" y="5124158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82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7EF6A82E-2A92-2481-7069-FDBFD5E23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344" y="152400"/>
            <a:ext cx="11382756" cy="626110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ru-RU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Электрохимическое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меднение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используется в электронике и приборостроении для получения проводящих покрытий, а также в машиностроении для обеспечения свинчиваемости в резьбовых соединениях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искробезопасности в окислительных средах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Равномерность медных покрытий необходима для защиты от науглероживания при цементации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Комплексные цианидные электролиты позволяют наносить медные покрытия непосредственно на сталь и обладают высокой микрорассеивающей способностью, однако нежелательны вследствие высокой токсичности. Электроосаждение меди из щелочного бесцианидного электролита на основе оксиэтилидендифосфоновой кислоты позволяет получать равномерные и хорошо сцепленные со стальной основой медные покрытия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По литературным данным, рН может влиять на устойчивость комплекса ОЭДФ с ионами меди, а значит, и на микрораспределение </a:t>
            </a: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электроосажденной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меди.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</a:t>
            </a:r>
            <a:endParaRPr lang="en-US" sz="9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влияния 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pH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на выравнивающую способность электролита </a:t>
            </a: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меднения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на основе  </a:t>
            </a: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оксиэтилендифосфоновой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 кислоты.</a:t>
            </a:r>
          </a:p>
          <a:p>
            <a:pPr marL="0" indent="0" algn="just">
              <a:lnSpc>
                <a:spcPct val="160000"/>
              </a:lnSpc>
              <a:buNone/>
            </a:pP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C738095-34DE-418E-9990-066853218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1071" y="6492875"/>
            <a:ext cx="2743200" cy="365125"/>
          </a:xfrm>
        </p:spPr>
        <p:txBody>
          <a:bodyPr/>
          <a:lstStyle/>
          <a:p>
            <a:fld id="{3BC20BAF-481B-4907-BDE9-407800AD69CE}" type="slidenum">
              <a:rPr 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fld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322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6"/>
            <a:ext cx="10515600" cy="66823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Получение покрытий из щелочного электролита</a:t>
            </a:r>
            <a:endParaRPr lang="en-US" sz="3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83700" y="6356350"/>
            <a:ext cx="2743200" cy="365125"/>
          </a:xfrm>
        </p:spPr>
        <p:txBody>
          <a:bodyPr/>
          <a:lstStyle/>
          <a:p>
            <a:fld id="{3BC20BAF-481B-4907-BDE9-407800AD69CE}" type="slidenum">
              <a:rPr 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fld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kokya\Desktop\8х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82" y="4584700"/>
            <a:ext cx="11483462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6721" y="5210959"/>
            <a:ext cx="3133082" cy="789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Медное покрытие из щелочного электролита 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2855405" y="4957451"/>
            <a:ext cx="744222" cy="565061"/>
          </a:xfrm>
          <a:prstGeom prst="straightConnector1">
            <a:avLst/>
          </a:prstGeom>
          <a:ln w="34925" cmpd="sng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2855405" y="5517350"/>
            <a:ext cx="744222" cy="252336"/>
          </a:xfrm>
          <a:prstGeom prst="straightConnector1">
            <a:avLst/>
          </a:prstGeom>
          <a:ln w="34925" cmpd="sng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0247952" y="5262246"/>
            <a:ext cx="602018" cy="170076"/>
          </a:xfrm>
          <a:prstGeom prst="straightConnector1">
            <a:avLst/>
          </a:prstGeom>
          <a:ln w="34925" cmpd="sng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4708812" y="5275600"/>
            <a:ext cx="3284648" cy="444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Медная копия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0275248" y="5432322"/>
            <a:ext cx="602018" cy="301719"/>
          </a:xfrm>
          <a:prstGeom prst="straightConnector1">
            <a:avLst/>
          </a:prstGeom>
          <a:ln w="34925" cmpd="sng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10550880" y="5239982"/>
            <a:ext cx="1096705" cy="8354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dirty="0"/>
          </a:p>
        </p:txBody>
      </p:sp>
      <p:pic>
        <p:nvPicPr>
          <p:cNvPr id="3" name="Рисунок 16" descr="C:\Users\kalinkina.a.a\Desktop\Куликова Лера\Ni\Ni_profil__greben_2000_PR_3d.jpeg">
            <a:extLst>
              <a:ext uri="{FF2B5EF4-FFF2-40B4-BE49-F238E27FC236}">
                <a16:creationId xmlns:a16="http://schemas.microsoft.com/office/drawing/2014/main" id="{3724F956-AE5C-E1A3-0BF2-00450A1D518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t="30709" r="11797" b="20604"/>
          <a:stretch/>
        </p:blipFill>
        <p:spPr bwMode="auto">
          <a:xfrm>
            <a:off x="390526" y="1347788"/>
            <a:ext cx="4939030" cy="29702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71166E8A-F58D-466E-64E8-B735EE1908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45781130"/>
                  </p:ext>
                </p:extLst>
              </p:nvPr>
            </p:nvGraphicFramePr>
            <p:xfrm>
              <a:off x="5566823" y="631225"/>
              <a:ext cx="6184218" cy="34581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092109">
                      <a:extLst>
                        <a:ext uri="{9D8B030D-6E8A-4147-A177-3AD203B41FA5}">
                          <a16:colId xmlns:a16="http://schemas.microsoft.com/office/drawing/2014/main" val="3578765633"/>
                        </a:ext>
                      </a:extLst>
                    </a:gridCol>
                    <a:gridCol w="3092109">
                      <a:extLst>
                        <a:ext uri="{9D8B030D-6E8A-4147-A177-3AD203B41FA5}">
                          <a16:colId xmlns:a16="http://schemas.microsoft.com/office/drawing/2014/main" val="3099926115"/>
                        </a:ext>
                      </a:extLst>
                    </a:gridCol>
                  </a:tblGrid>
                  <a:tr h="79693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ru-RU" sz="18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Состав электролита</a:t>
                          </a:r>
                          <a:endParaRPr lang="en-MM" sz="1800" b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ru-RU" sz="18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Условия проведения процесса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13708925"/>
                      </a:ext>
                    </a:extLst>
                  </a:tr>
                  <a:tr h="266117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US" sz="14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MM" sz="1400" b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ru-RU" sz="14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КОН </a:t>
                          </a:r>
                          <a:r>
                            <a:rPr lang="en-US" sz="14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- 327,5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MM" sz="14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MM" sz="1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г/</m:t>
                                  </m:r>
                                </m:e>
                                <m:sub>
                                  <m:r>
                                    <a:rPr lang="en-MM" sz="1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500 мл</m:t>
                                  </m:r>
                                </m:sub>
                              </m:sSub>
                            </m:oMath>
                          </a14:m>
                          <a:endParaRPr lang="en-MM" sz="1400" b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US" sz="14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</a:t>
                          </a:r>
                          <a:r>
                            <a:rPr lang="en-US" sz="1400" b="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14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 (OH) (H</a:t>
                          </a:r>
                          <a:r>
                            <a:rPr lang="en-US" sz="1400" b="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</a:t>
                          </a:r>
                          <a:r>
                            <a:rPr lang="en-US" sz="1400" b="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14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sz="1400" b="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175,1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MM" sz="14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MM" sz="1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г/</m:t>
                                  </m:r>
                                </m:e>
                                <m:sub>
                                  <m:r>
                                    <a:rPr lang="en-MM" sz="1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л</m:t>
                                  </m:r>
                                </m:sub>
                              </m:sSub>
                            </m:oMath>
                          </a14:m>
                          <a:endParaRPr lang="en-MM" sz="1400" b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US" sz="14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CuCO</a:t>
                          </a:r>
                          <a:r>
                            <a:rPr lang="en-US" sz="1400" b="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14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.Cu(OH)</a:t>
                          </a:r>
                          <a:r>
                            <a:rPr lang="en-US" sz="1400" b="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4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13,06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MM" sz="14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MM" sz="1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г/</m:t>
                                  </m:r>
                                </m:e>
                                <m:sub>
                                  <m:r>
                                    <a:rPr lang="en-MM" sz="1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л</m:t>
                                  </m:r>
                                </m:sub>
                              </m:sSub>
                            </m:oMath>
                          </a14:m>
                          <a:endParaRPr lang="en-MM" sz="1400" b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US" sz="14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MM" sz="1400" b="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US" sz="14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MM" sz="1400" b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 = 50-55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Symbol" pitchFamily="2" charset="2"/>
                            </a:rPr>
                            <a:t>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C,</a:t>
                          </a:r>
                          <a:endParaRPr lang="en-MM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ru-RU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Symbol" pitchFamily="2" charset="2"/>
                            </a:rPr>
                            <a:t></a:t>
                          </a:r>
                          <a:r>
                            <a:rPr lang="ru-RU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12 мкм</a:t>
                          </a:r>
                          <a:endParaRPr lang="en-MM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Symbol" pitchFamily="2" charset="2"/>
                            </a:rPr>
                            <a:t></a:t>
                          </a:r>
                          <a:r>
                            <a:rPr lang="ru-RU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57 </a:t>
                          </a:r>
                          <a:r>
                            <a:rPr lang="ru-RU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мин 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ru-RU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с</a:t>
                          </a:r>
                          <a:endParaRPr lang="en-MM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en-US" sz="14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ru-RU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1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MM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MM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А/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MM" sz="14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MM" sz="1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дм</m:t>
                                      </m:r>
                                    </m:e>
                                    <m:sup>
                                      <m:r>
                                        <a:rPr lang="en-MM" sz="1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endParaRPr lang="en-MM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ru-RU" sz="14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Темостатирование</a:t>
                          </a:r>
                          <a:endParaRPr lang="en-MM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ru-RU" sz="1400" b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«Нагрев с перемешиванием в </a:t>
                          </a:r>
                          <a:r>
                            <a:rPr lang="ru-RU" sz="1400" b="0" dirty="0" err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термостатируемой</a:t>
                          </a:r>
                          <a:r>
                            <a:rPr lang="ru-RU" sz="1400" b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рубашечная ячейка»</a:t>
                          </a:r>
                          <a:endParaRPr lang="en-MM" sz="14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10865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71166E8A-F58D-466E-64E8-B735EE1908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45781130"/>
                  </p:ext>
                </p:extLst>
              </p:nvPr>
            </p:nvGraphicFramePr>
            <p:xfrm>
              <a:off x="5566823" y="631225"/>
              <a:ext cx="6184218" cy="34581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092109">
                      <a:extLst>
                        <a:ext uri="{9D8B030D-6E8A-4147-A177-3AD203B41FA5}">
                          <a16:colId xmlns:a16="http://schemas.microsoft.com/office/drawing/2014/main" val="3578765633"/>
                        </a:ext>
                      </a:extLst>
                    </a:gridCol>
                    <a:gridCol w="3092109">
                      <a:extLst>
                        <a:ext uri="{9D8B030D-6E8A-4147-A177-3AD203B41FA5}">
                          <a16:colId xmlns:a16="http://schemas.microsoft.com/office/drawing/2014/main" val="3099926115"/>
                        </a:ext>
                      </a:extLst>
                    </a:gridCol>
                  </a:tblGrid>
                  <a:tr h="79693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ru-RU" sz="18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Состав электролита</a:t>
                          </a:r>
                          <a:endParaRPr lang="en-MM" sz="1800" b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  <a:buNone/>
                          </a:pPr>
                          <a:r>
                            <a:rPr lang="ru-RU" sz="18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Условия проведения процесса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13708925"/>
                      </a:ext>
                    </a:extLst>
                  </a:tr>
                  <a:tr h="2661178">
                    <a:tc>
                      <a:txBody>
                        <a:bodyPr/>
                        <a:lstStyle/>
                        <a:p>
                          <a:endParaRPr lang="en-MM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410" t="-31429" r="-100820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MM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410" t="-31429" r="-820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086596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AD7FE43-FB42-C9C5-D25F-29F6FD1D6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038966"/>
              </p:ext>
            </p:extLst>
          </p:nvPr>
        </p:nvGraphicFramePr>
        <p:xfrm>
          <a:off x="5566823" y="4119940"/>
          <a:ext cx="6184218" cy="4341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0703">
                  <a:extLst>
                    <a:ext uri="{9D8B030D-6E8A-4147-A177-3AD203B41FA5}">
                      <a16:colId xmlns:a16="http://schemas.microsoft.com/office/drawing/2014/main" val="176408195"/>
                    </a:ext>
                  </a:extLst>
                </a:gridCol>
                <a:gridCol w="1030703">
                  <a:extLst>
                    <a:ext uri="{9D8B030D-6E8A-4147-A177-3AD203B41FA5}">
                      <a16:colId xmlns:a16="http://schemas.microsoft.com/office/drawing/2014/main" val="2030563820"/>
                    </a:ext>
                  </a:extLst>
                </a:gridCol>
                <a:gridCol w="1030703">
                  <a:extLst>
                    <a:ext uri="{9D8B030D-6E8A-4147-A177-3AD203B41FA5}">
                      <a16:colId xmlns:a16="http://schemas.microsoft.com/office/drawing/2014/main" val="3632515672"/>
                    </a:ext>
                  </a:extLst>
                </a:gridCol>
                <a:gridCol w="1030703">
                  <a:extLst>
                    <a:ext uri="{9D8B030D-6E8A-4147-A177-3AD203B41FA5}">
                      <a16:colId xmlns:a16="http://schemas.microsoft.com/office/drawing/2014/main" val="1611650346"/>
                    </a:ext>
                  </a:extLst>
                </a:gridCol>
                <a:gridCol w="1030703">
                  <a:extLst>
                    <a:ext uri="{9D8B030D-6E8A-4147-A177-3AD203B41FA5}">
                      <a16:colId xmlns:a16="http://schemas.microsoft.com/office/drawing/2014/main" val="1198207632"/>
                    </a:ext>
                  </a:extLst>
                </a:gridCol>
                <a:gridCol w="1030703">
                  <a:extLst>
                    <a:ext uri="{9D8B030D-6E8A-4147-A177-3AD203B41FA5}">
                      <a16:colId xmlns:a16="http://schemas.microsoft.com/office/drawing/2014/main" val="3700044026"/>
                    </a:ext>
                  </a:extLst>
                </a:gridCol>
              </a:tblGrid>
              <a:tr h="4341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endParaRPr lang="en-MM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en-MM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MM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endParaRPr lang="en-MM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MM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en-MM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8903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550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45031" y="6383049"/>
            <a:ext cx="444500" cy="365125"/>
          </a:xfrm>
        </p:spPr>
        <p:txBody>
          <a:bodyPr/>
          <a:lstStyle/>
          <a:p>
            <a:fld id="{3BC20BAF-481B-4907-BDE9-407800AD69CE}" type="slidenum">
              <a:rPr 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fld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1DEBAF8-F117-0188-D447-12671C8AA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405"/>
            <a:ext cx="12192000" cy="93027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выравнивающей способности электролита с учетом первичного распределения потенциала и тока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Объект 5">
                <a:extLst>
                  <a:ext uri="{FF2B5EF4-FFF2-40B4-BE49-F238E27FC236}">
                    <a16:creationId xmlns:a16="http://schemas.microsoft.com/office/drawing/2014/main" id="{5A4DE614-809C-4C9D-ABA9-6992D63F30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0573" y="945111"/>
                <a:ext cx="11573896" cy="1384154"/>
              </a:xfrm>
              <a:noFill/>
            </p:spPr>
            <p:txBody>
              <a:bodyPr>
                <a:normAutofit fontScale="25000" lnSpcReduction="20000"/>
              </a:bodyPr>
              <a:lstStyle/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6400" b="1" dirty="0">
                    <a:latin typeface="Times New Roman" pitchFamily="18" charset="0"/>
                    <a:cs typeface="Times New Roman" pitchFamily="18" charset="0"/>
                  </a:rPr>
                  <a:t>Расчет показателя выравнивающей способности</a:t>
                </a:r>
                <a:r>
                  <a:rPr lang="en-US" sz="6400" b="1" dirty="0">
                    <a:latin typeface="Times New Roman" pitchFamily="18" charset="0"/>
                    <a:cs typeface="Times New Roman" pitchFamily="18" charset="0"/>
                  </a:rPr>
                  <a:t>*</a:t>
                </a:r>
                <a:br>
                  <a:rPr lang="ru-RU" sz="2400" b="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ru-RU" sz="72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ru-RU" sz="5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𝑙𝑛</m:t>
                    </m:r>
                    <m:d>
                      <m:dPr>
                        <m:ctrlPr>
                          <a:rPr lang="ru-RU" sz="5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5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sz="5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5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ru-RU" sz="5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5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ru-RU" sz="5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ср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ru-RU" sz="5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56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ru-RU" sz="56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𝑷</m:t>
                    </m:r>
                    <m:r>
                      <a:rPr lang="ru-RU" sz="56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ru-RU" sz="5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𝑙𝑛</m:t>
                    </m:r>
                    <m:d>
                      <m:dPr>
                        <m:ctrlPr>
                          <a:rPr lang="ru-RU" sz="5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560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ru-RU" sz="5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5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sz="5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5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ru-RU" sz="5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5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ru-RU" sz="5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ср</m:t>
                                </m:r>
                              </m:sub>
                              <m:sup>
                                <m:r>
                                  <a:rPr lang="ru-RU" sz="5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ru-RU" sz="5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+В</m:t>
                    </m:r>
                  </m:oMath>
                </a14:m>
                <a:r>
                  <a:rPr lang="en-US" sz="5600" dirty="0"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:r>
                  <a:rPr lang="ru-RU" sz="5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5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5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5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ru-RU" sz="56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5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5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lang="ru-RU" sz="5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и</m:t>
                    </m:r>
                  </m:oMath>
                </a14:m>
                <a:r>
                  <a:rPr lang="ru-RU" sz="5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5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5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e>
                      <m:sub>
                        <m:r>
                          <a:rPr lang="en-US" sz="5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  <m:sup>
                        <m:r>
                          <a:rPr lang="en-US" sz="5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ru-RU" sz="5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ru-RU" sz="5600" dirty="0">
                    <a:latin typeface="Times New Roman" pitchFamily="18" charset="0"/>
                    <a:cs typeface="Times New Roman" pitchFamily="18" charset="0"/>
                  </a:rPr>
                  <a:t> локальная толщина и</a:t>
                </a:r>
                <a:r>
                  <a:rPr lang="en-US" sz="5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5600" dirty="0">
                    <a:latin typeface="Times New Roman" pitchFamily="18" charset="0"/>
                    <a:cs typeface="Times New Roman" pitchFamily="18" charset="0"/>
                  </a:rPr>
                  <a:t>плотность тока при первичном распределении соответственно,</a:t>
                </a:r>
                <a:r>
                  <a:rPr lang="en-US" sz="5600" dirty="0">
                    <a:latin typeface="Times New Roman" pitchFamily="18" charset="0"/>
                    <a:cs typeface="Times New Roman" pitchFamily="18" charset="0"/>
                  </a:rPr>
                  <a:t> P </a:t>
                </a:r>
                <a14:m>
                  <m:oMath xmlns:m="http://schemas.openxmlformats.org/officeDocument/2006/math">
                    <m:r>
                      <a:rPr lang="ru-RU" sz="5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5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5600" dirty="0">
                    <a:latin typeface="Times New Roman" pitchFamily="18" charset="0"/>
                    <a:cs typeface="Times New Roman" pitchFamily="18" charset="0"/>
                  </a:rPr>
                  <a:t>показатель выравнивающей способности </a:t>
                </a:r>
                <a:endParaRPr lang="en-US" sz="56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48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ru-RU" sz="5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В</m:t>
                    </m:r>
                  </m:oMath>
                </a14:m>
                <a:r>
                  <a:rPr lang="en-US" sz="5600" dirty="0">
                    <a:latin typeface="Times New Roman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5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56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sz="5600" dirty="0">
                    <a:latin typeface="Times New Roman" pitchFamily="18" charset="0"/>
                    <a:cs typeface="Times New Roman" pitchFamily="18" charset="0"/>
                  </a:rPr>
                  <a:t>константа.</a:t>
                </a: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56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56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endParaRPr lang="en-US" sz="5600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ru-RU" sz="7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7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5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ru-RU" sz="5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ru-RU" sz="29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 algn="ctr">
                  <a:buNone/>
                </a:pPr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Объект 5">
                <a:extLst>
                  <a:ext uri="{FF2B5EF4-FFF2-40B4-BE49-F238E27FC236}">
                    <a16:creationId xmlns:a16="http://schemas.microsoft.com/office/drawing/2014/main" id="{5A4DE614-809C-4C9D-ABA9-6992D63F30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0573" y="945111"/>
                <a:ext cx="11573896" cy="1384154"/>
              </a:xfrm>
              <a:blipFill>
                <a:blip r:embed="rId2"/>
                <a:stretch>
                  <a:fillRect l="-329" t="-3636" b="-12727"/>
                </a:stretch>
              </a:blipFill>
            </p:spPr>
            <p:txBody>
              <a:bodyPr/>
              <a:lstStyle/>
              <a:p>
                <a:r>
                  <a:rPr lang="en-MM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7" name="Диаграмма 209">
            <a:extLst>
              <a:ext uri="{FF2B5EF4-FFF2-40B4-BE49-F238E27FC236}">
                <a16:creationId xmlns:a16="http://schemas.microsoft.com/office/drawing/2014/main" id="{5748396F-DFAB-43F0-89D3-8BDF4EDB2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2611530"/>
              </p:ext>
            </p:extLst>
          </p:nvPr>
        </p:nvGraphicFramePr>
        <p:xfrm>
          <a:off x="6564280" y="2345259"/>
          <a:ext cx="4457703" cy="3638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585100-2BB8-5D6A-C4FD-BD675B19DE0B}"/>
                  </a:ext>
                </a:extLst>
              </p:cNvPr>
              <p:cNvSpPr txBox="1"/>
              <p:nvPr/>
            </p:nvSpPr>
            <p:spPr>
              <a:xfrm>
                <a:off x="9951720" y="3703118"/>
                <a:ext cx="1070263" cy="327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In</m:t>
                        </m:r>
                        <m:r>
                          <m:rPr>
                            <m:nor/>
                          </m:rPr>
                          <a:rPr lang="en-US" sz="1400" b="1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1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𝒊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/_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  <m:sub>
                        <m:r>
                          <a:rPr lang="ru-RU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ср</m:t>
                        </m:r>
                      </m:sub>
                      <m:sup>
                        <m:r>
                          <a:rPr lang="ru-RU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MM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MM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585100-2BB8-5D6A-C4FD-BD675B19D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1720" y="3703118"/>
                <a:ext cx="1070263" cy="327077"/>
              </a:xfrm>
              <a:prstGeom prst="rect">
                <a:avLst/>
              </a:prstGeom>
              <a:blipFill>
                <a:blip r:embed="rId4"/>
                <a:stretch>
                  <a:fillRect t="-7407" b="-11111"/>
                </a:stretch>
              </a:blipFill>
            </p:spPr>
            <p:txBody>
              <a:bodyPr/>
              <a:lstStyle/>
              <a:p>
                <a:r>
                  <a:rPr lang="en-MM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AFB543A0-B383-8B14-F730-80FAD946A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767" y="2395214"/>
            <a:ext cx="3983066" cy="35904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6053D-AD49-B1E5-1DD6-DAEFAE8A63C5}"/>
              </a:ext>
            </a:extLst>
          </p:cNvPr>
          <p:cNvSpPr/>
          <p:nvPr/>
        </p:nvSpPr>
        <p:spPr>
          <a:xfrm>
            <a:off x="163156" y="6058202"/>
            <a:ext cx="1145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*A.A. Kosarev, A.A. Kalinkina, S.S. Kruglikov, T.A. Vagramyan, V.E. Kasatkin,  Effect of macro- and microthrowing power of the electrolyte on the uniformity of distribution of electroplated copper in through-holes for PCB, Journal of Solid State Electrochemistry, 2021, 25, № 5, 1491-1501.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46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D652A-8F89-4A52-8194-BD4DD8A99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82" y="85578"/>
            <a:ext cx="11752118" cy="863600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поперечных шлифов медных покрытий, полученных при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6,5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а,в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12,5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б,г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112">
            <a:extLst>
              <a:ext uri="{FF2B5EF4-FFF2-40B4-BE49-F238E27FC236}">
                <a16:creationId xmlns:a16="http://schemas.microsoft.com/office/drawing/2014/main" id="{5D361D1E-87F8-3C95-E62A-4586ABE5A65B}"/>
              </a:ext>
            </a:extLst>
          </p:cNvPr>
          <p:cNvSpPr/>
          <p:nvPr/>
        </p:nvSpPr>
        <p:spPr>
          <a:xfrm>
            <a:off x="1392070" y="1043347"/>
            <a:ext cx="993065" cy="3882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 = -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0,4</a:t>
            </a:r>
            <a:endParaRPr lang="en-MM" sz="2400" b="1" dirty="0">
              <a:effectLst/>
              <a:latin typeface="Pyidaungsu"/>
              <a:ea typeface="Calibri" panose="020F0502020204030204" pitchFamily="34" charset="0"/>
            </a:endParaRPr>
          </a:p>
        </p:txBody>
      </p:sp>
      <p:sp>
        <p:nvSpPr>
          <p:cNvPr id="12" name="Прямоугольник 112">
            <a:extLst>
              <a:ext uri="{FF2B5EF4-FFF2-40B4-BE49-F238E27FC236}">
                <a16:creationId xmlns:a16="http://schemas.microsoft.com/office/drawing/2014/main" id="{676411BD-3499-2CE3-3EDE-47FF6190E032}"/>
              </a:ext>
            </a:extLst>
          </p:cNvPr>
          <p:cNvSpPr/>
          <p:nvPr/>
        </p:nvSpPr>
        <p:spPr>
          <a:xfrm>
            <a:off x="1392070" y="3952912"/>
            <a:ext cx="993065" cy="3882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 = -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0,5</a:t>
            </a:r>
            <a:endParaRPr lang="en-MM" sz="2400" b="1" dirty="0">
              <a:effectLst/>
              <a:latin typeface="Pyidaungsu"/>
              <a:ea typeface="Calibri" panose="020F0502020204030204" pitchFamily="34" charset="0"/>
            </a:endParaRPr>
          </a:p>
        </p:txBody>
      </p:sp>
      <p:sp>
        <p:nvSpPr>
          <p:cNvPr id="13" name="Прямоугольник 112">
            <a:extLst>
              <a:ext uri="{FF2B5EF4-FFF2-40B4-BE49-F238E27FC236}">
                <a16:creationId xmlns:a16="http://schemas.microsoft.com/office/drawing/2014/main" id="{700E7474-0447-B6F7-ACB0-19FD0F354240}"/>
              </a:ext>
            </a:extLst>
          </p:cNvPr>
          <p:cNvSpPr/>
          <p:nvPr/>
        </p:nvSpPr>
        <p:spPr>
          <a:xfrm>
            <a:off x="9780928" y="3952912"/>
            <a:ext cx="993065" cy="3882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 = -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1,4</a:t>
            </a:r>
            <a:endParaRPr lang="en-MM" sz="2400" b="1" dirty="0">
              <a:effectLst/>
              <a:latin typeface="Pyidaungsu"/>
              <a:ea typeface="Calibri" panose="020F0502020204030204" pitchFamily="34" charset="0"/>
            </a:endParaRPr>
          </a:p>
        </p:txBody>
      </p:sp>
      <p:sp>
        <p:nvSpPr>
          <p:cNvPr id="14" name="Прямоугольник 112">
            <a:extLst>
              <a:ext uri="{FF2B5EF4-FFF2-40B4-BE49-F238E27FC236}">
                <a16:creationId xmlns:a16="http://schemas.microsoft.com/office/drawing/2014/main" id="{BA5DB097-7D4C-F634-640C-010F4D66414B}"/>
              </a:ext>
            </a:extLst>
          </p:cNvPr>
          <p:cNvSpPr/>
          <p:nvPr/>
        </p:nvSpPr>
        <p:spPr>
          <a:xfrm>
            <a:off x="9806865" y="1047241"/>
            <a:ext cx="993065" cy="3882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 = -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1,2</a:t>
            </a:r>
            <a:endParaRPr lang="en-MM" sz="2400" b="1" dirty="0">
              <a:effectLst/>
              <a:latin typeface="Pyidaungsu"/>
              <a:ea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400E61-E536-604C-7443-C6AA5437D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22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148" y="3952912"/>
            <a:ext cx="3103385" cy="264142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A3F06A-1C3B-7A85-AB69-55E81A36A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424" y="949178"/>
            <a:ext cx="3267429" cy="2760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C14D1B-5A95-2297-F7BF-97464F89CE9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51"/>
                    </a14:imgEffect>
                    <a14:imgEffect>
                      <a14:saturation sat="120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423" y="3825299"/>
            <a:ext cx="3267429" cy="27881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13E557-E8F6-7907-D3E1-07FEFC1655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4000"/>
                    </a14:imgEffect>
                    <a14:imgEffect>
                      <a14:colorTemperature colorTemp="6460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147" y="949178"/>
            <a:ext cx="3267429" cy="2767605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7D866B7-B50F-8AE7-187F-810FE0EC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5031" y="6383049"/>
            <a:ext cx="444500" cy="365125"/>
          </a:xfrm>
        </p:spPr>
        <p:txBody>
          <a:bodyPr/>
          <a:lstStyle/>
          <a:p>
            <a:fld id="{3BC20BAF-481B-4907-BDE9-407800AD69CE}" type="slidenum">
              <a:rPr 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fld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794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6491D-1AFE-4E1A-A3BB-DEF2C003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94" y="-48348"/>
            <a:ext cx="11114809" cy="998063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поперечных шлифов медных покрытий, полученных при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а,в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9,5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б,г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26310CF-26AB-40A1-A98F-3A1AAFDDC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colorTemperature colorTemp="11002"/>
                    </a14:imgEffect>
                    <a14:imgEffect>
                      <a14:saturation sat="248000"/>
                    </a14:imgEffect>
                    <a14:imgEffect>
                      <a14:brightnessContrast bright="6000" contras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6799" y="862496"/>
            <a:ext cx="3234943" cy="2706280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CF352D-676B-4D58-B163-0DFEA6D2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9962" y="862496"/>
            <a:ext cx="3209610" cy="27062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4B7770-7A3A-4798-BEEA-FE5B9FBCD9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8000"/>
                    </a14:imgEffect>
                    <a14:imgEffect>
                      <a14:saturation sat="66000"/>
                    </a14:imgEffect>
                    <a14:imgEffect>
                      <a14:brightnessContrast bright="14000" contras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0475" y="3652732"/>
            <a:ext cx="3234943" cy="27626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D35F78-DCEF-4217-8926-E06D536A6D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50000"/>
                    </a14:imgEffect>
                    <a14:imgEffect>
                      <a14:brightnessContrast bright="11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6295" y="3621733"/>
            <a:ext cx="3233278" cy="2706280"/>
          </a:xfrm>
          <a:prstGeom prst="rect">
            <a:avLst/>
          </a:prstGeom>
        </p:spPr>
      </p:pic>
      <p:sp>
        <p:nvSpPr>
          <p:cNvPr id="3" name="Прямоугольник 112">
            <a:extLst>
              <a:ext uri="{FF2B5EF4-FFF2-40B4-BE49-F238E27FC236}">
                <a16:creationId xmlns:a16="http://schemas.microsoft.com/office/drawing/2014/main" id="{DC9B53F1-FDF3-8663-661A-F06BA806ACFA}"/>
              </a:ext>
            </a:extLst>
          </p:cNvPr>
          <p:cNvSpPr/>
          <p:nvPr/>
        </p:nvSpPr>
        <p:spPr>
          <a:xfrm>
            <a:off x="8096507" y="3652732"/>
            <a:ext cx="993065" cy="3882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 = -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0,4</a:t>
            </a:r>
            <a:endParaRPr lang="en-MM" sz="2400" b="1" dirty="0">
              <a:effectLst/>
              <a:latin typeface="Pyidaungsu"/>
              <a:ea typeface="Calibri" panose="020F0502020204030204" pitchFamily="34" charset="0"/>
            </a:endParaRPr>
          </a:p>
        </p:txBody>
      </p:sp>
      <p:sp>
        <p:nvSpPr>
          <p:cNvPr id="10" name="Прямоугольник 112">
            <a:extLst>
              <a:ext uri="{FF2B5EF4-FFF2-40B4-BE49-F238E27FC236}">
                <a16:creationId xmlns:a16="http://schemas.microsoft.com/office/drawing/2014/main" id="{D0B1F573-7A7B-7EEA-45C9-BB0E1A8F1F21}"/>
              </a:ext>
            </a:extLst>
          </p:cNvPr>
          <p:cNvSpPr/>
          <p:nvPr/>
        </p:nvSpPr>
        <p:spPr>
          <a:xfrm>
            <a:off x="8096506" y="3028447"/>
            <a:ext cx="993065" cy="3882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 = -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0,4</a:t>
            </a:r>
            <a:endParaRPr lang="en-MM" sz="2400" b="1" dirty="0">
              <a:effectLst/>
              <a:latin typeface="Pyidaungsu"/>
              <a:ea typeface="Calibri" panose="020F0502020204030204" pitchFamily="34" charset="0"/>
            </a:endParaRPr>
          </a:p>
        </p:txBody>
      </p:sp>
      <p:sp>
        <p:nvSpPr>
          <p:cNvPr id="11" name="Прямоугольник 112">
            <a:extLst>
              <a:ext uri="{FF2B5EF4-FFF2-40B4-BE49-F238E27FC236}">
                <a16:creationId xmlns:a16="http://schemas.microsoft.com/office/drawing/2014/main" id="{021393A3-61DB-FBC8-32EC-C5266427DD32}"/>
              </a:ext>
            </a:extLst>
          </p:cNvPr>
          <p:cNvSpPr/>
          <p:nvPr/>
        </p:nvSpPr>
        <p:spPr>
          <a:xfrm>
            <a:off x="4406619" y="3726102"/>
            <a:ext cx="690568" cy="3882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 =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MM" sz="2400" b="1" dirty="0">
              <a:effectLst/>
              <a:latin typeface="Pyidaungsu"/>
              <a:ea typeface="Calibri" panose="020F0502020204030204" pitchFamily="34" charset="0"/>
            </a:endParaRPr>
          </a:p>
        </p:txBody>
      </p:sp>
      <p:sp>
        <p:nvSpPr>
          <p:cNvPr id="12" name="Прямоугольник 112">
            <a:extLst>
              <a:ext uri="{FF2B5EF4-FFF2-40B4-BE49-F238E27FC236}">
                <a16:creationId xmlns:a16="http://schemas.microsoft.com/office/drawing/2014/main" id="{1C3B3EC6-4339-2EFD-0220-ED3BF4A98DF6}"/>
              </a:ext>
            </a:extLst>
          </p:cNvPr>
          <p:cNvSpPr/>
          <p:nvPr/>
        </p:nvSpPr>
        <p:spPr>
          <a:xfrm>
            <a:off x="4397595" y="882313"/>
            <a:ext cx="708616" cy="3882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 =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endParaRPr lang="en-MM" sz="2400" b="1" dirty="0">
              <a:effectLst/>
              <a:latin typeface="Pyidaungsu"/>
              <a:ea typeface="Calibri" panose="020F050202020403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F1403EE-5D99-67BB-6151-A529A79A2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5031" y="6383049"/>
            <a:ext cx="444500" cy="365125"/>
          </a:xfrm>
        </p:spPr>
        <p:txBody>
          <a:bodyPr/>
          <a:lstStyle/>
          <a:p>
            <a:fld id="{3BC20BAF-481B-4907-BDE9-407800AD69CE}" type="slidenum">
              <a:rPr 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fld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90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E4DB0-A8C7-16F4-E7EF-3EA372E24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205"/>
            <a:ext cx="10515600" cy="12144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выравнивающей способности Р в канавках разного геометрического масштаба</a:t>
            </a:r>
            <a:br>
              <a:rPr lang="en-MM" dirty="0"/>
            </a:br>
            <a:endParaRPr lang="en-MM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1225ECB-BADF-627B-D528-B20A0ED76F5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58900"/>
          <a:ext cx="10515601" cy="45084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7731">
                  <a:extLst>
                    <a:ext uri="{9D8B030D-6E8A-4147-A177-3AD203B41FA5}">
                      <a16:colId xmlns:a16="http://schemas.microsoft.com/office/drawing/2014/main" val="3113421637"/>
                    </a:ext>
                  </a:extLst>
                </a:gridCol>
                <a:gridCol w="2264512">
                  <a:extLst>
                    <a:ext uri="{9D8B030D-6E8A-4147-A177-3AD203B41FA5}">
                      <a16:colId xmlns:a16="http://schemas.microsoft.com/office/drawing/2014/main" val="2467789832"/>
                    </a:ext>
                  </a:extLst>
                </a:gridCol>
                <a:gridCol w="2911679">
                  <a:extLst>
                    <a:ext uri="{9D8B030D-6E8A-4147-A177-3AD203B41FA5}">
                      <a16:colId xmlns:a16="http://schemas.microsoft.com/office/drawing/2014/main" val="1469594938"/>
                    </a:ext>
                  </a:extLst>
                </a:gridCol>
                <a:gridCol w="2911679">
                  <a:extLst>
                    <a:ext uri="{9D8B030D-6E8A-4147-A177-3AD203B41FA5}">
                      <a16:colId xmlns:a16="http://schemas.microsoft.com/office/drawing/2014/main" val="2712813628"/>
                    </a:ext>
                  </a:extLst>
                </a:gridCol>
              </a:tblGrid>
              <a:tr h="643898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en-MM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 рН</a:t>
                      </a:r>
                      <a:endParaRPr lang="en-MM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</a:t>
                      </a:r>
                      <a:endParaRPr lang="en-MM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MM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219916"/>
                  </a:ext>
                </a:extLst>
              </a:tr>
              <a:tr h="644100">
                <a:tc vMerge="1">
                  <a:txBody>
                    <a:bodyPr/>
                    <a:lstStyle/>
                    <a:p>
                      <a:endParaRPr lang="en-MM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MM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Глубина 35 мкм</a:t>
                      </a:r>
                      <a:endParaRPr lang="en-MM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Глубина 70 мкм</a:t>
                      </a:r>
                      <a:endParaRPr lang="en-MM" sz="2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3497767"/>
                  </a:ext>
                </a:extLst>
              </a:tr>
              <a:tr h="6441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MM" sz="2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en-MM" sz="2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-0,40</a:t>
                      </a:r>
                      <a:endParaRPr lang="en-MM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-0,57</a:t>
                      </a:r>
                      <a:endParaRPr lang="en-MM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6769158"/>
                  </a:ext>
                </a:extLst>
              </a:tr>
              <a:tr h="6441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MM" sz="2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en-MM" sz="2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en-MM" sz="2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-0,42</a:t>
                      </a:r>
                      <a:endParaRPr lang="en-MM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2155741"/>
                  </a:ext>
                </a:extLst>
              </a:tr>
              <a:tr h="6441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MM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endParaRPr lang="en-MM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en-MM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-0,27</a:t>
                      </a:r>
                      <a:endParaRPr lang="en-MM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8788496"/>
                  </a:ext>
                </a:extLst>
              </a:tr>
              <a:tr h="6441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MM" sz="2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lang="en-MM" sz="2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-0,56</a:t>
                      </a:r>
                      <a:endParaRPr lang="en-MM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-0,60</a:t>
                      </a:r>
                      <a:endParaRPr lang="en-MM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3738350"/>
                  </a:ext>
                </a:extLst>
              </a:tr>
              <a:tr h="6441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MM" sz="2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en-MM" sz="2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-1,32</a:t>
                      </a:r>
                      <a:endParaRPr lang="en-MM" sz="2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-1,26</a:t>
                      </a:r>
                      <a:endParaRPr lang="en-MM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1461052"/>
                  </a:ext>
                </a:extLst>
              </a:tr>
            </a:tbl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6C9FE63-0468-4C6E-D75F-0D681BE0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5031" y="6383049"/>
            <a:ext cx="444500" cy="365125"/>
          </a:xfrm>
        </p:spPr>
        <p:txBody>
          <a:bodyPr/>
          <a:lstStyle/>
          <a:p>
            <a:fld id="{3BC20BAF-481B-4907-BDE9-407800AD69CE}" type="slidenum">
              <a:rPr 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fld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041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7EDE136-B152-88B4-F074-7D6D2F48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9CB70EC-6184-2347-1951-A82E3D2A2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893" y="1098839"/>
            <a:ext cx="9788978" cy="5576598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рН 6,5 из электролита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меднения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ОЭДФ формируются хрупкие трещиноватые покрытия с заметной отрицательной выравнивающей способностью. 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наибольших рН 12,5 проявление сильного эффекта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антивыравнивания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сопровождается образованием сфероидных наростов на кромках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непрокрытых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участков на дне канавок.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Выравнивающая способность несколько возрастает при рН электролита 8, однако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микровыступах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формируются дефекты в виде наростов. 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выравнивающей способности Р принимает наибольшее значение при рН электролита около 9,5.  На сглаженном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микропрофиле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разного масштаба получаются гладкие равномерные покрытия; в треугольных канавках возрастание глубины канавки от 35 до 70 мкм приводит к появлению небольшой отрицательной выравнивающей способности. 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Электролит на основе ОЭДФ с рН около 9,5 может быть использован для получения равномерных медных покрытий на углеродистой стали с наибольшей высотой профиля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более 35 мкм. 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Российский химико-технологический университет (РХТУ) им. Д.И. Менделеева...  - Российский химико-технологический университет (РХТУ) им. Д.И. Менделеева">
            <a:extLst>
              <a:ext uri="{FF2B5EF4-FFF2-40B4-BE49-F238E27FC236}">
                <a16:creationId xmlns:a16="http://schemas.microsoft.com/office/drawing/2014/main" id="{E987BB2A-4B9E-8407-D46F-E1E108580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871" y="921385"/>
            <a:ext cx="1422400" cy="14224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D970E5-D8E3-1A62-0354-0891E9314B69}"/>
              </a:ext>
            </a:extLst>
          </p:cNvPr>
          <p:cNvCxnSpPr>
            <a:cxnSpLocks/>
          </p:cNvCxnSpPr>
          <p:nvPr/>
        </p:nvCxnSpPr>
        <p:spPr>
          <a:xfrm>
            <a:off x="922020" y="931516"/>
            <a:ext cx="10347960" cy="6985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50ADE46-EBB7-278F-B7E3-0379F9D1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5031" y="6383049"/>
            <a:ext cx="444500" cy="365125"/>
          </a:xfrm>
        </p:spPr>
        <p:txBody>
          <a:bodyPr/>
          <a:lstStyle/>
          <a:p>
            <a:fld id="{3BC20BAF-481B-4907-BDE9-407800AD69CE}" type="slidenum">
              <a:rPr 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fld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641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3AEEA-50AE-288D-5169-FB0467A2B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12230100" cy="6858000"/>
          </a:xfrm>
          <a:prstGeom prst="rect">
            <a:avLst/>
          </a:prstGeom>
        </p:spPr>
      </p:pic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EC134C58-AB1C-A549-C5EC-92735A0F3106}"/>
              </a:ext>
            </a:extLst>
          </p:cNvPr>
          <p:cNvSpPr txBox="1">
            <a:spLocks/>
          </p:cNvSpPr>
          <p:nvPr/>
        </p:nvSpPr>
        <p:spPr>
          <a:xfrm>
            <a:off x="-114300" y="0"/>
            <a:ext cx="7264400" cy="2427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471548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6411</TotalTime>
  <Words>767</Words>
  <Application>Microsoft Macintosh PowerPoint</Application>
  <PresentationFormat>Widescreen</PresentationFormat>
  <Paragraphs>115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Pyidaungsu</vt:lpstr>
      <vt:lpstr>Times New Roman</vt:lpstr>
      <vt:lpstr>Тема Office</vt:lpstr>
      <vt:lpstr>1_Тема Office</vt:lpstr>
      <vt:lpstr>PowerPoint Presentation</vt:lpstr>
      <vt:lpstr>PowerPoint Presentation</vt:lpstr>
      <vt:lpstr>Получение покрытий из щелочного электролита</vt:lpstr>
      <vt:lpstr>Определение выравнивающей способности электролита с учетом первичного распределения потенциала и тока</vt:lpstr>
      <vt:lpstr>Фотографии поперечных шлифов медных покрытий, полученных при pH 6,5 (а,в) и pH 12,5 (б,г)</vt:lpstr>
      <vt:lpstr>Фотографии поперечных шлифов медных покрытий, полученных при pH 8 (а,в) и pH 9,5 (б,г)</vt:lpstr>
      <vt:lpstr>Показатель выравнивающей способности Р в канавках разного геометрического масштаба </vt:lpstr>
      <vt:lpstr>Выводы: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Куликова</dc:creator>
  <cp:lastModifiedBy>Kyaw Thet Win</cp:lastModifiedBy>
  <cp:revision>289</cp:revision>
  <cp:lastPrinted>2026-04-20T12:29:37Z</cp:lastPrinted>
  <dcterms:created xsi:type="dcterms:W3CDTF">2025-06-17T20:26:05Z</dcterms:created>
  <dcterms:modified xsi:type="dcterms:W3CDTF">2026-05-27T12:33:11Z</dcterms:modified>
</cp:coreProperties>
</file>