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316" r:id="rId5"/>
    <p:sldId id="263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84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43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1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1014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695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90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0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133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75D9E-42FD-4ABD-A8AC-94B40A0B1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9AB3F-A5B9-40D6-B60E-3E9A7052BA84}" type="datetimeFigureOut">
              <a:rPr lang="ru-RU"/>
              <a:pPr>
                <a:defRPr/>
              </a:pPr>
              <a:t>14.05.2021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84F5C-C235-4D60-8232-DF5C9480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D2C11-E47E-4136-8533-F2D846A6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3EC4-3ED4-4DF8-BB2A-D7668129D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979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7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6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6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50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2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1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74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0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2AE6E2F-20DE-4B16-8AF3-1EDC5A015185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2A4D79-4D44-479D-A98B-1DB62FBF4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8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F8A8A-6546-444B-8B4A-BEA1271739A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9146" y="2362061"/>
            <a:ext cx="11805137" cy="25771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  износостойкости   резцов  с твердосплавными пластинами за счет диффузионного дискретного оксидирования </a:t>
            </a:r>
            <a:br>
              <a:rPr lang="ru-RU" sz="3200" dirty="0"/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71BAE39-3467-4509-8CC2-96AC488D0457}"/>
              </a:ext>
            </a:extLst>
          </p:cNvPr>
          <p:cNvSpPr/>
          <p:nvPr/>
        </p:nvSpPr>
        <p:spPr>
          <a:xfrm>
            <a:off x="791308" y="3206799"/>
            <a:ext cx="10234246" cy="303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A. Chekalova, A. V. Zhuravlev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MOSCOW Polytechnic University, Moscow, Russian Federation</a:t>
            </a:r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A43AFA-394A-4329-94DE-9191A6EA3196}"/>
              </a:ext>
            </a:extLst>
          </p:cNvPr>
          <p:cNvSpPr/>
          <p:nvPr/>
        </p:nvSpPr>
        <p:spPr>
          <a:xfrm>
            <a:off x="193430" y="707454"/>
            <a:ext cx="11805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wear resistance of cutting tools with carbide inserts due to diffusion discrete oxidation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7853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400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2CE7A6-35DD-47B0-AADC-9FA99A25D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6"/>
          <a:stretch/>
        </p:blipFill>
        <p:spPr>
          <a:xfrm>
            <a:off x="5481535" y="1600274"/>
            <a:ext cx="6541214" cy="42378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7EFADC-44A5-40A6-BFCA-815643AB10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" r="10351"/>
          <a:stretch/>
        </p:blipFill>
        <p:spPr>
          <a:xfrm rot="5400000">
            <a:off x="-82650" y="1777677"/>
            <a:ext cx="5303593" cy="4533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F81973-9314-4892-BE13-163958011488}"/>
              </a:ext>
            </a:extLst>
          </p:cNvPr>
          <p:cNvSpPr txBox="1"/>
          <p:nvPr/>
        </p:nvSpPr>
        <p:spPr>
          <a:xfrm>
            <a:off x="2880465" y="310511"/>
            <a:ext cx="914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 модель диффузионного упрочнения</a:t>
            </a:r>
          </a:p>
        </p:txBody>
      </p:sp>
    </p:spTree>
    <p:extLst>
      <p:ext uri="{BB962C8B-B14F-4D97-AF65-F5344CB8AC3E}">
        <p14:creationId xmlns:p14="http://schemas.microsoft.com/office/powerpoint/2010/main" val="225533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102-romashov\Рабочий стол\ыава.jpg">
            <a:extLst>
              <a:ext uri="{FF2B5EF4-FFF2-40B4-BE49-F238E27FC236}">
                <a16:creationId xmlns:a16="http://schemas.microsoft.com/office/drawing/2014/main" id="{7E63E731-8529-443B-8E7F-6E3AA91A6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95" y="442504"/>
            <a:ext cx="2366367" cy="178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E8BBB9D3-A24B-4BCD-9855-5EF9A6D3B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903" y="36256"/>
            <a:ext cx="191767" cy="38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24" tIns="47462" rIns="94924" bIns="474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75"/>
          </a:p>
        </p:txBody>
      </p:sp>
      <p:sp>
        <p:nvSpPr>
          <p:cNvPr id="17412" name="Rectangle 11">
            <a:extLst>
              <a:ext uri="{FF2B5EF4-FFF2-40B4-BE49-F238E27FC236}">
                <a16:creationId xmlns:a16="http://schemas.microsoft.com/office/drawing/2014/main" id="{C65F2766-9150-49D5-B987-72BE5C893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903" y="264707"/>
            <a:ext cx="191767" cy="38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924" tIns="47462" rIns="94924" bIns="47462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75"/>
          </a:p>
        </p:txBody>
      </p:sp>
      <p:sp>
        <p:nvSpPr>
          <p:cNvPr id="17413" name="Прямоугольник 25">
            <a:extLst>
              <a:ext uri="{FF2B5EF4-FFF2-40B4-BE49-F238E27FC236}">
                <a16:creationId xmlns:a16="http://schemas.microsoft.com/office/drawing/2014/main" id="{31150ECE-1AF0-4A61-86BD-8EA15A63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388" y="35719"/>
            <a:ext cx="9141023" cy="46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4" tIns="47462" rIns="94924" bIns="4746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Дискретный оксидный слой на поверхности твердого сплава</a:t>
            </a:r>
          </a:p>
        </p:txBody>
      </p:sp>
      <p:pic>
        <p:nvPicPr>
          <p:cNvPr id="17414" name="Picture 2" descr="C:\Users\user\Desktop\чекалова ДОКТОРСКАЯ\OZON.POKR\sentr pokr x5000-sei.jpg">
            <a:extLst>
              <a:ext uri="{FF2B5EF4-FFF2-40B4-BE49-F238E27FC236}">
                <a16:creationId xmlns:a16="http://schemas.microsoft.com/office/drawing/2014/main" id="{FAB7D7F0-D774-4782-BF72-F70B88D5D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04" y="420648"/>
            <a:ext cx="2460129" cy="182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вал 28">
            <a:extLst>
              <a:ext uri="{FF2B5EF4-FFF2-40B4-BE49-F238E27FC236}">
                <a16:creationId xmlns:a16="http://schemas.microsoft.com/office/drawing/2014/main" id="{F0E81783-00BC-4491-8DA5-2D3CB082A200}"/>
              </a:ext>
            </a:extLst>
          </p:cNvPr>
          <p:cNvSpPr/>
          <p:nvPr/>
        </p:nvSpPr>
        <p:spPr>
          <a:xfrm>
            <a:off x="4333876" y="1632645"/>
            <a:ext cx="382488" cy="367605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24" tIns="47462" rIns="94924" bIns="47462" anchor="ctr"/>
          <a:lstStyle/>
          <a:p>
            <a:pPr algn="ctr">
              <a:defRPr/>
            </a:pPr>
            <a:endParaRPr lang="ru-RU" sz="1688"/>
          </a:p>
        </p:txBody>
      </p:sp>
      <p:sp>
        <p:nvSpPr>
          <p:cNvPr id="30" name="Стрелка вниз 29">
            <a:extLst>
              <a:ext uri="{FF2B5EF4-FFF2-40B4-BE49-F238E27FC236}">
                <a16:creationId xmlns:a16="http://schemas.microsoft.com/office/drawing/2014/main" id="{F082EF8E-B602-4712-A503-2FBDEFC1E823}"/>
              </a:ext>
            </a:extLst>
          </p:cNvPr>
          <p:cNvSpPr/>
          <p:nvPr/>
        </p:nvSpPr>
        <p:spPr>
          <a:xfrm rot="16200000">
            <a:off x="4909841" y="1416844"/>
            <a:ext cx="369094" cy="80069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924" tIns="47462" rIns="94924" bIns="47462" anchor="ctr"/>
          <a:lstStyle/>
          <a:p>
            <a:pPr algn="ctr">
              <a:defRPr/>
            </a:pPr>
            <a:endParaRPr lang="ru-RU" sz="1688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5A04873E-01AC-4623-821D-228DCC20FD62}"/>
              </a:ext>
            </a:extLst>
          </p:cNvPr>
          <p:cNvGraphicFramePr>
            <a:graphicFrameLocks noGrp="1"/>
          </p:cNvGraphicFramePr>
          <p:nvPr/>
        </p:nvGraphicFramePr>
        <p:xfrm>
          <a:off x="6974087" y="5895082"/>
          <a:ext cx="3921621" cy="8379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7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6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8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Объект</a:t>
                      </a:r>
                    </a:p>
                  </a:txBody>
                  <a:tcPr marL="4645" marR="4645" marT="4351" marB="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</a:t>
                      </a: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</a:t>
                      </a: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Ta</a:t>
                      </a: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ВК10ХОМ (справ. Данные)</a:t>
                      </a:r>
                    </a:p>
                  </a:txBody>
                  <a:tcPr marL="4645" marR="4645" marT="4351" marB="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Участок «Спектр 1»</a:t>
                      </a:r>
                      <a:endParaRPr lang="ru-RU" sz="10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5" marR="4645" marT="4351" marB="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9,6%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88,7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Участок</a:t>
                      </a:r>
                      <a:r>
                        <a:rPr lang="en-US" sz="10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«Спектр 4»</a:t>
                      </a:r>
                      <a:endParaRPr lang="ru-RU" sz="10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645" marR="4645" marT="4351" marB="435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14.7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9.0%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76.3%</a:t>
                      </a:r>
                      <a:endParaRPr lang="ru-RU" sz="1100" b="0" i="0" u="non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2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0159" marR="10159" marT="9523" marB="95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99A6E066-AF93-4D64-BA0D-2182891DF571}"/>
              </a:ext>
            </a:extLst>
          </p:cNvPr>
          <p:cNvGraphicFramePr>
            <a:graphicFrameLocks noGrp="1"/>
          </p:cNvGraphicFramePr>
          <p:nvPr/>
        </p:nvGraphicFramePr>
        <p:xfrm>
          <a:off x="6977064" y="4911328"/>
          <a:ext cx="3918645" cy="860227"/>
        </p:xfrm>
        <a:graphic>
          <a:graphicData uri="http://schemas.openxmlformats.org/drawingml/2006/table">
            <a:tbl>
              <a:tblPr/>
              <a:tblGrid>
                <a:gridCol w="1687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0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937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Глубина бомбардировки ионами  гелия,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нм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Элементы, масс. доли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159" marR="10159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159" marR="10159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0159" marR="10159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Та</a:t>
                      </a:r>
                    </a:p>
                  </a:txBody>
                  <a:tcPr marL="10159" marR="10159" marT="9517" marB="95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4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0,76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0,88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73145" marR="7314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77" name="Прямоугольник 20">
            <a:extLst>
              <a:ext uri="{FF2B5EF4-FFF2-40B4-BE49-F238E27FC236}">
                <a16:creationId xmlns:a16="http://schemas.microsoft.com/office/drawing/2014/main" id="{5AC45581-7506-430A-824B-65CFAE634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707" y="6320731"/>
            <a:ext cx="4702969" cy="28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4" tIns="47462" rIns="94924" bIns="4746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19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поверхностного слоя</a:t>
            </a:r>
          </a:p>
        </p:txBody>
      </p:sp>
      <p:pic>
        <p:nvPicPr>
          <p:cNvPr id="17478" name="Picture 2">
            <a:extLst>
              <a:ext uri="{FF2B5EF4-FFF2-40B4-BE49-F238E27FC236}">
                <a16:creationId xmlns:a16="http://schemas.microsoft.com/office/drawing/2014/main" id="{3C1722CB-7C0B-4793-AE2C-713A85EC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731" y="382489"/>
            <a:ext cx="230088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80" name="Прямоугольник 1">
            <a:extLst>
              <a:ext uri="{FF2B5EF4-FFF2-40B4-BE49-F238E27FC236}">
                <a16:creationId xmlns:a16="http://schemas.microsoft.com/office/drawing/2014/main" id="{2708A67D-A666-4450-AB63-5757602E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4720" y="376536"/>
            <a:ext cx="651867" cy="27994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219">
                <a:latin typeface="Times New Roman" panose="02020603050405020304" pitchFamily="18" charset="0"/>
                <a:cs typeface="Times New Roman" panose="02020603050405020304" pitchFamily="18" charset="0"/>
              </a:rPr>
              <a:t>х 500</a:t>
            </a:r>
          </a:p>
        </p:txBody>
      </p:sp>
      <p:sp>
        <p:nvSpPr>
          <p:cNvPr id="17481" name="Прямоугольник 4">
            <a:extLst>
              <a:ext uri="{FF2B5EF4-FFF2-40B4-BE49-F238E27FC236}">
                <a16:creationId xmlns:a16="http://schemas.microsoft.com/office/drawing/2014/main" id="{02974F5F-C1C2-43B3-A272-A80E82E08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6048" y="770930"/>
            <a:ext cx="785813" cy="4675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19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 </a:t>
            </a:r>
          </a:p>
          <a:p>
            <a:pPr algn="ctr"/>
            <a:r>
              <a:rPr lang="ru-RU" altLang="ru-RU" sz="1219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</a:t>
            </a:r>
            <a:endParaRPr lang="ru-RU" altLang="ru-RU" sz="1219"/>
          </a:p>
        </p:txBody>
      </p:sp>
      <p:sp>
        <p:nvSpPr>
          <p:cNvPr id="17482" name="Прямоугольник 7">
            <a:extLst>
              <a:ext uri="{FF2B5EF4-FFF2-40B4-BE49-F238E27FC236}">
                <a16:creationId xmlns:a16="http://schemas.microsoft.com/office/drawing/2014/main" id="{D2F6174F-25F0-4EB9-8E34-FD9DEC3CC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4" y="2205523"/>
            <a:ext cx="4875609" cy="29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3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Спектрограмма дискретного оксидного слоя</a:t>
            </a:r>
          </a:p>
        </p:txBody>
      </p:sp>
      <p:pic>
        <p:nvPicPr>
          <p:cNvPr id="17483" name="Рисунок 22">
            <a:extLst>
              <a:ext uri="{FF2B5EF4-FFF2-40B4-BE49-F238E27FC236}">
                <a16:creationId xmlns:a16="http://schemas.microsoft.com/office/drawing/2014/main" id="{86032A5E-A60F-49C2-9A4C-077D91EA4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" y="4531349"/>
            <a:ext cx="5557242" cy="177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4" name="Рисунок 10">
            <a:extLst>
              <a:ext uri="{FF2B5EF4-FFF2-40B4-BE49-F238E27FC236}">
                <a16:creationId xmlns:a16="http://schemas.microsoft.com/office/drawing/2014/main" id="{E1EACAD0-2571-4284-9FF9-0BA1DCB0F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" y="2528032"/>
            <a:ext cx="5557242" cy="194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5" name="Рисунок 3">
            <a:extLst>
              <a:ext uri="{FF2B5EF4-FFF2-40B4-BE49-F238E27FC236}">
                <a16:creationId xmlns:a16="http://schemas.microsoft.com/office/drawing/2014/main" id="{9A0E7D13-B8C8-4091-B0DD-B4EF0A364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911" y="357188"/>
            <a:ext cx="593825" cy="32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Рисунок 4">
            <a:extLst>
              <a:ext uri="{FF2B5EF4-FFF2-40B4-BE49-F238E27FC236}">
                <a16:creationId xmlns:a16="http://schemas.microsoft.com/office/drawing/2014/main" id="{C46F27AA-A9F0-4176-A33F-EBF3AB3CD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9"/>
          <a:stretch>
            <a:fillRect/>
          </a:stretch>
        </p:blipFill>
        <p:spPr bwMode="auto">
          <a:xfrm>
            <a:off x="6877348" y="2556867"/>
            <a:ext cx="4055567" cy="221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87" name="Прямоугольник 5">
            <a:extLst>
              <a:ext uri="{FF2B5EF4-FFF2-40B4-BE49-F238E27FC236}">
                <a16:creationId xmlns:a16="http://schemas.microsoft.com/office/drawing/2014/main" id="{0EC05954-B0E1-4BAA-BA4F-2AE2BF818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806" y="2186286"/>
            <a:ext cx="3851672" cy="471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24" tIns="47462" rIns="94924" bIns="47462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толщины оксидного слоя на стали с использованием спектра рассеяния ионов гелия Не</a:t>
            </a:r>
            <a:r>
              <a:rPr lang="ru-RU" altLang="ru-RU" sz="1219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altLang="ru-RU" sz="12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88" name="TextBox 6">
            <a:extLst>
              <a:ext uri="{FF2B5EF4-FFF2-40B4-BE49-F238E27FC236}">
                <a16:creationId xmlns:a16="http://schemas.microsoft.com/office/drawing/2014/main" id="{E987C347-693E-475D-9256-D8BE7DB3C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079" y="3763864"/>
            <a:ext cx="690563" cy="2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ru-RU" altLang="ru-RU" sz="1406" b="1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ru-RU" sz="1406" b="1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ru-RU" altLang="ru-RU" sz="1406" b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E4227503-AB35-48E6-A81A-35398C94A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494" y="120551"/>
            <a:ext cx="8777883" cy="308074"/>
          </a:xfrm>
        </p:spPr>
        <p:txBody>
          <a:bodyPr>
            <a:normAutofit fontScale="90000"/>
          </a:bodyPr>
          <a:lstStyle/>
          <a:p>
            <a:r>
              <a:rPr lang="ru-RU" alt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Фазовый состав дискретного оксидного слоя</a:t>
            </a:r>
          </a:p>
        </p:txBody>
      </p:sp>
      <p:sp>
        <p:nvSpPr>
          <p:cNvPr id="20483" name="Объект 2">
            <a:extLst>
              <a:ext uri="{FF2B5EF4-FFF2-40B4-BE49-F238E27FC236}">
                <a16:creationId xmlns:a16="http://schemas.microsoft.com/office/drawing/2014/main" id="{C78B889A-7D25-45E1-9795-F1188958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278" y="800696"/>
            <a:ext cx="3114973" cy="87362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altLang="ru-RU" sz="1313">
                <a:latin typeface="Times New Roman" panose="02020603050405020304" pitchFamily="18" charset="0"/>
                <a:cs typeface="Times New Roman" panose="02020603050405020304" pitchFamily="18" charset="0"/>
              </a:rPr>
              <a:t>Цвета побежалости дискретного оксидного слоя на поверхности твердого сплава и их соответствие оксидным фазам. </a:t>
            </a:r>
            <a:endParaRPr lang="ru-RU" altLang="ru-RU" sz="1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Рисунок 4">
            <a:extLst>
              <a:ext uri="{FF2B5EF4-FFF2-40B4-BE49-F238E27FC236}">
                <a16:creationId xmlns:a16="http://schemas.microsoft.com/office/drawing/2014/main" id="{F336CBA0-FE9E-468D-B2A9-18A032CF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-497" r="7433"/>
          <a:stretch>
            <a:fillRect/>
          </a:stretch>
        </p:blipFill>
        <p:spPr bwMode="auto">
          <a:xfrm>
            <a:off x="6640712" y="1942208"/>
            <a:ext cx="4122539" cy="40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D681E720-935D-4E32-81CD-64A5C246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2" y="613173"/>
            <a:ext cx="6093023" cy="161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17" descr="Описание: C:\Users\user\Desktop\чекалова ДОКТОРСКАЯ\26оксидирование\26\1strx2500.jpg">
            <a:extLst>
              <a:ext uri="{FF2B5EF4-FFF2-40B4-BE49-F238E27FC236}">
                <a16:creationId xmlns:a16="http://schemas.microsoft.com/office/drawing/2014/main" id="{7978312F-6C96-4F46-B1B7-2435C18F9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64" y="2652117"/>
            <a:ext cx="4033242" cy="347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Прямоугольник 2">
            <a:extLst>
              <a:ext uri="{FF2B5EF4-FFF2-40B4-BE49-F238E27FC236}">
                <a16:creationId xmlns:a16="http://schemas.microsoft.com/office/drawing/2014/main" id="{889EE9F4-7CE0-4B28-ACD9-7F0587366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2595" y="6244829"/>
            <a:ext cx="9045773" cy="30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938"/>
              </a:spcAft>
            </a:pPr>
            <a:r>
              <a:rPr lang="ru-RU" altLang="ru-RU" sz="1313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диаграмма состояния вольфрама  кислород </a:t>
            </a:r>
            <a:r>
              <a:rPr lang="en-US" altLang="ru-RU" sz="1313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ru-RU" sz="1313">
                <a:latin typeface="Times New Roman" panose="02020603050405020304" pitchFamily="18" charset="0"/>
                <a:cs typeface="Times New Roman" panose="02020603050405020304" pitchFamily="18" charset="0"/>
              </a:rPr>
              <a:t>-O дискретного оксидного слоя</a:t>
            </a:r>
            <a:endParaRPr lang="ru-RU" altLang="ru-RU" sz="1313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B465E0-79FA-481E-9032-CF69D4BDF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530" y="930563"/>
            <a:ext cx="5419048" cy="2828571"/>
          </a:xfrm>
          <a:prstGeom prst="rect">
            <a:avLst/>
          </a:prstGeom>
        </p:spPr>
      </p:pic>
      <p:pic>
        <p:nvPicPr>
          <p:cNvPr id="1027" name="Рисунок 3">
            <a:extLst>
              <a:ext uri="{FF2B5EF4-FFF2-40B4-BE49-F238E27FC236}">
                <a16:creationId xmlns:a16="http://schemas.microsoft.com/office/drawing/2014/main" id="{D5EA70F9-0B7E-43A7-BF79-5E2209E72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" t="2493" r="5292"/>
          <a:stretch>
            <a:fillRect/>
          </a:stretch>
        </p:blipFill>
        <p:spPr bwMode="auto">
          <a:xfrm>
            <a:off x="91619" y="745804"/>
            <a:ext cx="4876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8">
            <a:extLst>
              <a:ext uri="{FF2B5EF4-FFF2-40B4-BE49-F238E27FC236}">
                <a16:creationId xmlns:a16="http://schemas.microsoft.com/office/drawing/2014/main" id="{A70AAD2E-692B-46AF-8C88-37664BD1C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7" t="25340" r="33662" b="48502"/>
          <a:stretch>
            <a:fillRect/>
          </a:stretch>
        </p:blipFill>
        <p:spPr bwMode="auto">
          <a:xfrm>
            <a:off x="91619" y="4550096"/>
            <a:ext cx="586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37B841-5FDD-4A49-8174-6307366E06A7}"/>
              </a:ext>
            </a:extLst>
          </p:cNvPr>
          <p:cNvSpPr/>
          <p:nvPr/>
        </p:nvSpPr>
        <p:spPr>
          <a:xfrm>
            <a:off x="141333" y="4167"/>
            <a:ext cx="11916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Кинетика и механизм изнашивания твердосплавных пластин с дискретным оксидным слоем при точении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CD0E36-24EE-4F8E-A735-DB92D8732713}"/>
              </a:ext>
            </a:extLst>
          </p:cNvPr>
          <p:cNvSpPr/>
          <p:nvPr/>
        </p:nvSpPr>
        <p:spPr>
          <a:xfrm>
            <a:off x="6096000" y="5689633"/>
            <a:ext cx="5033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изнашивания твердосплавной пластины  режущего инструмента (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точении стали 40Х (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190 м/мин;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2мм;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0,4 мм/об.): а – без покрытия; б -  с дискретным оксидным слоем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C89992-90C2-4201-99CF-13E5FFED55ED}"/>
              </a:ext>
            </a:extLst>
          </p:cNvPr>
          <p:cNvSpPr/>
          <p:nvPr/>
        </p:nvSpPr>
        <p:spPr>
          <a:xfrm>
            <a:off x="-101525" y="3811432"/>
            <a:ext cx="5661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Обобщенные кривые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полученные при поперечном точении стали 40Х (НВ220) резцом с механическим креплением пластин  из твердого сплава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50М: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=190м/мин;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=0,4мм/об;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=2мм.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418B5F-8848-473D-A905-EF7536F36B4B}"/>
              </a:ext>
            </a:extLst>
          </p:cNvPr>
          <p:cNvSpPr/>
          <p:nvPr/>
        </p:nvSpPr>
        <p:spPr>
          <a:xfrm>
            <a:off x="6232983" y="394993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Обобщенные кривые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1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=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τ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), полученные при продольном точении стали 40Х (НВ220) с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= 110 м/мин;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= 0,175 мм/об;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=1,0 мм резцом с механическим креплением пластин из твердого сплава  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IS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327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B60697-7F13-43B4-82BD-754FB4D30F9A}"/>
              </a:ext>
            </a:extLst>
          </p:cNvPr>
          <p:cNvSpPr/>
          <p:nvPr/>
        </p:nvSpPr>
        <p:spPr>
          <a:xfrm>
            <a:off x="283028" y="689099"/>
            <a:ext cx="11625943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результате исследований установлено, что диффузионный оксидный слой снижает термомеханические нагрузки на контактные площадки инструмента, что чрезвычайно эффективно тормозит изнашивание режущего инструмента. 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Установлено, что твердосплавный режущий инструмент при продольном точении с дискретным оксидированием позволяет повысить износостойкость режущего инструмента в 1,6 – 1,8 раза по сравнению с режущим инструментом без покрытия, а при поперечном точении в 1,3-1,5 раза относительно режущего инструмента без покрытия.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6C5897-046F-4E48-A2C7-7D82CEA6CDB2}"/>
              </a:ext>
            </a:extLst>
          </p:cNvPr>
          <p:cNvSpPr/>
          <p:nvPr/>
        </p:nvSpPr>
        <p:spPr>
          <a:xfrm>
            <a:off x="3767670" y="0"/>
            <a:ext cx="4969930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11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B49D05-C338-43BC-AA79-807E1FBD9214}"/>
              </a:ext>
            </a:extLst>
          </p:cNvPr>
          <p:cNvSpPr/>
          <p:nvPr/>
        </p:nvSpPr>
        <p:spPr>
          <a:xfrm>
            <a:off x="1646856" y="2259595"/>
            <a:ext cx="99533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dirty="0">
                <a:ln w="0">
                  <a:solidFill>
                    <a:schemeClr val="accent4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26839287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256</TotalTime>
  <Words>390</Words>
  <Application>Microsoft Office PowerPoint</Application>
  <PresentationFormat>Широкоэкранный</PresentationFormat>
  <Paragraphs>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Капля</vt:lpstr>
      <vt:lpstr>  Повышение   износостойкости   резцов  с твердосплавными пластинами за счет диффузионного дискретного оксидирования    </vt:lpstr>
      <vt:lpstr>Презентация PowerPoint</vt:lpstr>
      <vt:lpstr>Презентация PowerPoint</vt:lpstr>
      <vt:lpstr>Фазовый состав дискретного оксидного слоя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OF WEAR RESISTANCE OF GEOMETRICALLY-COMPLEX TOOL BY APPLYING A DISCRETE DIFFUSION COATING  ПОВЫШЕНИЕ ИЗНОСОСТОЙКОСТИ СЛОЖНОПРОФИЛЬНОГО ИНСТРУМЕНТА ПУТЕМ НАНЕСЕНИЯ ДИФФУЗИОННОГО ДИСКРЕТНОГО ПОКРЫТИЯ</dc:title>
  <dc:creator>User</dc:creator>
  <cp:lastModifiedBy>User</cp:lastModifiedBy>
  <cp:revision>26</cp:revision>
  <dcterms:created xsi:type="dcterms:W3CDTF">2019-09-06T10:00:41Z</dcterms:created>
  <dcterms:modified xsi:type="dcterms:W3CDTF">2021-05-14T17:25:45Z</dcterms:modified>
</cp:coreProperties>
</file>