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J:\&#1082;&#1091;&#1088;&#1089;&#1086;&#1074;&#1099;&#1077;\&#1042;&#1076;&#1086;&#1074;&#1080;&#1085;\&#1051;&#1080;&#1090;&#1080;&#1081;%20&#1080;%20&#1085;&#1072;&#1090;&#1088;&#1080;&#1081;%20&#1089;&#1082;&#1072;&#1085;&#1080;&#1088;&#1086;&#1074;&#1072;&#1085;&#1080;&#1077;%20&#1087;&#1077;&#1088;&#1077;&#1089;&#1095;&#1080;&#1090;&#1072;&#1085;&#1085;&#1086;&#107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J:\&#1082;&#1091;&#1088;&#1089;&#1086;&#1074;&#1099;&#1077;\&#1042;&#1076;&#1086;&#1074;&#1080;&#1085;\&#1051;&#1080;&#1090;&#1080;&#1081;%20&#1080;%20&#1085;&#1072;&#1090;&#1088;&#1080;&#1081;%20&#1089;&#1082;&#1072;&#1085;&#1080;&#1088;&#1086;&#1074;&#1072;&#1085;&#1080;&#1077;%20&#1087;&#1077;&#1088;&#1077;&#1089;&#1095;&#1080;&#1090;&#1072;&#1085;&#1085;&#1086;&#107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J:\&#1082;&#1091;&#1088;&#1089;&#1086;&#1074;&#1099;&#1077;\&#1042;&#1076;&#1086;&#1074;&#1080;&#1085;\NaLiK%20&#1089;&#1082;&#1072;&#1085;.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Лист1!$B$3:$B$32</c:f>
              <c:numCache>
                <c:formatCode>General</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xVal>
          <c:yVal>
            <c:numRef>
              <c:f>Лист1!$C$3:$C$32</c:f>
              <c:numCache>
                <c:formatCode>General</c:formatCode>
                <c:ptCount val="30"/>
                <c:pt idx="0">
                  <c:v>-4.1909999999999998</c:v>
                </c:pt>
                <c:pt idx="1">
                  <c:v>-4.202</c:v>
                </c:pt>
                <c:pt idx="2">
                  <c:v>-4.2039999999999997</c:v>
                </c:pt>
                <c:pt idx="3">
                  <c:v>-4.2990000000000004</c:v>
                </c:pt>
                <c:pt idx="4">
                  <c:v>-4.202</c:v>
                </c:pt>
                <c:pt idx="5">
                  <c:v>-4.2089999999999996</c:v>
                </c:pt>
                <c:pt idx="6">
                  <c:v>-4.1870000000000003</c:v>
                </c:pt>
                <c:pt idx="7">
                  <c:v>-4.2039999999999997</c:v>
                </c:pt>
                <c:pt idx="8">
                  <c:v>-4.202</c:v>
                </c:pt>
                <c:pt idx="9">
                  <c:v>-4.2009999999999996</c:v>
                </c:pt>
                <c:pt idx="10">
                  <c:v>-4.2119999999999997</c:v>
                </c:pt>
                <c:pt idx="11">
                  <c:v>-4.2149999999999999</c:v>
                </c:pt>
                <c:pt idx="12">
                  <c:v>-4.22</c:v>
                </c:pt>
                <c:pt idx="13">
                  <c:v>-4.2119999999999997</c:v>
                </c:pt>
                <c:pt idx="14">
                  <c:v>-4.2119999999999997</c:v>
                </c:pt>
                <c:pt idx="15">
                  <c:v>-4.2140000000000004</c:v>
                </c:pt>
                <c:pt idx="16">
                  <c:v>-4.3230000000000004</c:v>
                </c:pt>
                <c:pt idx="17">
                  <c:v>-4.3140000000000001</c:v>
                </c:pt>
                <c:pt idx="18">
                  <c:v>-4.3209999999999997</c:v>
                </c:pt>
                <c:pt idx="19">
                  <c:v>-4.2130000000000001</c:v>
                </c:pt>
                <c:pt idx="20">
                  <c:v>-4.2190000000000003</c:v>
                </c:pt>
                <c:pt idx="21">
                  <c:v>-4.22</c:v>
                </c:pt>
                <c:pt idx="22">
                  <c:v>-4.2119999999999997</c:v>
                </c:pt>
                <c:pt idx="23">
                  <c:v>-4.2110000000000003</c:v>
                </c:pt>
                <c:pt idx="24">
                  <c:v>-4.2309999999999999</c:v>
                </c:pt>
                <c:pt idx="25">
                  <c:v>-4.2949999999999999</c:v>
                </c:pt>
                <c:pt idx="26">
                  <c:v>-4.2080000000000002</c:v>
                </c:pt>
                <c:pt idx="27">
                  <c:v>-4.2210000000000001</c:v>
                </c:pt>
                <c:pt idx="28">
                  <c:v>-4.2110000000000003</c:v>
                </c:pt>
                <c:pt idx="29">
                  <c:v>-4.2309999999999999</c:v>
                </c:pt>
              </c:numCache>
            </c:numRef>
          </c:yVal>
          <c:smooth val="1"/>
          <c:extLst>
            <c:ext xmlns:c16="http://schemas.microsoft.com/office/drawing/2014/chart" uri="{C3380CC4-5D6E-409C-BE32-E72D297353CC}">
              <c16:uniqueId val="{00000000-4D2C-46C4-A00C-7A80F878741D}"/>
            </c:ext>
          </c:extLst>
        </c:ser>
        <c:dLbls>
          <c:showLegendKey val="0"/>
          <c:showVal val="0"/>
          <c:showCatName val="0"/>
          <c:showSerName val="0"/>
          <c:showPercent val="0"/>
          <c:showBubbleSize val="0"/>
        </c:dLbls>
        <c:axId val="1184124256"/>
        <c:axId val="1184118016"/>
      </c:scatterChart>
      <c:valAx>
        <c:axId val="118412425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dirty="0" smtClean="0">
                    <a:solidFill>
                      <a:sysClr val="windowText" lastClr="000000"/>
                    </a:solidFill>
                    <a:latin typeface="+mn-lt"/>
                  </a:rPr>
                  <a:t>step</a:t>
                </a:r>
                <a:endParaRPr lang="ru-RU" sz="1400" dirty="0">
                  <a:solidFill>
                    <a:sysClr val="windowText" lastClr="000000"/>
                  </a:solidFill>
                  <a:latin typeface="+mn-lt"/>
                </a:endParaRP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184118016"/>
        <c:crosses val="autoZero"/>
        <c:crossBetween val="midCat"/>
      </c:valAx>
      <c:valAx>
        <c:axId val="11841180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a:solidFill>
                      <a:sysClr val="windowText" lastClr="000000"/>
                    </a:solidFill>
                  </a:rPr>
                  <a:t>E,</a:t>
                </a:r>
                <a:r>
                  <a:rPr lang="en-US" sz="1400" baseline="0">
                    <a:solidFill>
                      <a:sysClr val="windowText" lastClr="000000"/>
                    </a:solidFill>
                  </a:rPr>
                  <a:t> eV</a:t>
                </a:r>
                <a:endParaRPr lang="ru-RU" sz="1400">
                  <a:solidFill>
                    <a:sysClr val="windowText" lastClr="000000"/>
                  </a:solidFill>
                </a:endParaRPr>
              </a:p>
            </c:rich>
          </c:tx>
          <c:layout>
            <c:manualLayout>
              <c:xMode val="edge"/>
              <c:yMode val="edge"/>
              <c:x val="2.0922491678554447E-2"/>
              <c:y val="0.41115960528366224"/>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18412425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Лист1!$E$3:$E$32</c:f>
              <c:numCache>
                <c:formatCode>General</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xVal>
          <c:yVal>
            <c:numRef>
              <c:f>Лист1!$F$3:$F$32</c:f>
              <c:numCache>
                <c:formatCode>General</c:formatCode>
                <c:ptCount val="30"/>
                <c:pt idx="0">
                  <c:v>-3.3580000000000001</c:v>
                </c:pt>
                <c:pt idx="1">
                  <c:v>-3.3610000000000002</c:v>
                </c:pt>
                <c:pt idx="2">
                  <c:v>-3.363</c:v>
                </c:pt>
                <c:pt idx="3">
                  <c:v>-3.3650000000000002</c:v>
                </c:pt>
                <c:pt idx="4">
                  <c:v>-3.3679999999999999</c:v>
                </c:pt>
                <c:pt idx="5">
                  <c:v>-3.468</c:v>
                </c:pt>
                <c:pt idx="6">
                  <c:v>-3.4660000000000002</c:v>
                </c:pt>
                <c:pt idx="7">
                  <c:v>-3.4790000000000001</c:v>
                </c:pt>
                <c:pt idx="8">
                  <c:v>-3.4780000000000002</c:v>
                </c:pt>
                <c:pt idx="9">
                  <c:v>-3.371</c:v>
                </c:pt>
                <c:pt idx="10">
                  <c:v>-3.4609999999999999</c:v>
                </c:pt>
                <c:pt idx="11">
                  <c:v>-3.4609999999999999</c:v>
                </c:pt>
                <c:pt idx="12">
                  <c:v>-3.3109999999999999</c:v>
                </c:pt>
                <c:pt idx="13">
                  <c:v>-3.496</c:v>
                </c:pt>
                <c:pt idx="14">
                  <c:v>-3.4689999999999999</c:v>
                </c:pt>
                <c:pt idx="15">
                  <c:v>-3.3540000000000001</c:v>
                </c:pt>
                <c:pt idx="16">
                  <c:v>-3.379</c:v>
                </c:pt>
                <c:pt idx="17">
                  <c:v>-3.4689999999999999</c:v>
                </c:pt>
                <c:pt idx="18">
                  <c:v>-3.3580000000000001</c:v>
                </c:pt>
                <c:pt idx="19">
                  <c:v>-3.4980000000000002</c:v>
                </c:pt>
                <c:pt idx="20">
                  <c:v>-3.359</c:v>
                </c:pt>
                <c:pt idx="21">
                  <c:v>-3.3580000000000001</c:v>
                </c:pt>
                <c:pt idx="22">
                  <c:v>-3.399</c:v>
                </c:pt>
                <c:pt idx="23">
                  <c:v>-3.3740000000000001</c:v>
                </c:pt>
                <c:pt idx="24">
                  <c:v>-3.3980000000000001</c:v>
                </c:pt>
                <c:pt idx="25">
                  <c:v>-3.3980000000000001</c:v>
                </c:pt>
                <c:pt idx="26">
                  <c:v>-3.3849999999999998</c:v>
                </c:pt>
                <c:pt idx="27">
                  <c:v>-3.3839999999999999</c:v>
                </c:pt>
                <c:pt idx="28">
                  <c:v>-3.3559999999999999</c:v>
                </c:pt>
                <c:pt idx="29">
                  <c:v>-3.34</c:v>
                </c:pt>
              </c:numCache>
            </c:numRef>
          </c:yVal>
          <c:smooth val="1"/>
          <c:extLst>
            <c:ext xmlns:c16="http://schemas.microsoft.com/office/drawing/2014/chart" uri="{C3380CC4-5D6E-409C-BE32-E72D297353CC}">
              <c16:uniqueId val="{00000000-02FA-42D8-9EBB-7D40A22B5ABC}"/>
            </c:ext>
          </c:extLst>
        </c:ser>
        <c:dLbls>
          <c:showLegendKey val="0"/>
          <c:showVal val="0"/>
          <c:showCatName val="0"/>
          <c:showSerName val="0"/>
          <c:showPercent val="0"/>
          <c:showBubbleSize val="0"/>
        </c:dLbls>
        <c:axId val="1247623280"/>
        <c:axId val="1304615168"/>
      </c:scatterChart>
      <c:valAx>
        <c:axId val="124762328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b="0" i="0" baseline="0" dirty="0" smtClean="0">
                    <a:solidFill>
                      <a:schemeClr val="tx1"/>
                    </a:solidFill>
                    <a:effectLst/>
                  </a:rPr>
                  <a:t>step</a:t>
                </a:r>
                <a:endParaRPr lang="ru-RU" sz="1400" dirty="0">
                  <a:solidFill>
                    <a:schemeClr val="tx1"/>
                  </a:solidFill>
                  <a:effectLst/>
                </a:endParaRP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304615168"/>
        <c:crosses val="autoZero"/>
        <c:crossBetween val="midCat"/>
      </c:valAx>
      <c:valAx>
        <c:axId val="13046151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en-US" sz="1400" b="0" i="0" baseline="0">
                    <a:solidFill>
                      <a:sysClr val="windowText" lastClr="000000"/>
                    </a:solidFill>
                    <a:effectLst/>
                  </a:rPr>
                  <a:t>E, eV</a:t>
                </a:r>
                <a:endParaRPr lang="ru-RU" sz="1400">
                  <a:solidFill>
                    <a:sysClr val="windowText" lastClr="000000"/>
                  </a:solidFill>
                  <a:effectLst/>
                </a:endParaRP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24762328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scatterChart>
        <c:scatterStyle val="smoothMarker"/>
        <c:varyColors val="0"/>
        <c:ser>
          <c:idx val="0"/>
          <c:order val="0"/>
          <c:spPr>
            <a:ln w="28575" cap="rnd" cmpd="sng" algn="ctr">
              <a:solidFill>
                <a:schemeClr val="accent3">
                  <a:shade val="95000"/>
                  <a:satMod val="105000"/>
                </a:schemeClr>
              </a:solidFill>
              <a:prstDash val="solid"/>
              <a:round/>
            </a:ln>
            <a:effectLst/>
          </c:spPr>
          <c:marker>
            <c:spPr>
              <a:solidFill>
                <a:schemeClr val="accent3"/>
              </a:solidFill>
              <a:ln w="9525" cap="flat" cmpd="sng" algn="ctr">
                <a:solidFill>
                  <a:schemeClr val="accent3">
                    <a:shade val="95000"/>
                    <a:satMod val="105000"/>
                  </a:schemeClr>
                </a:solidFill>
                <a:prstDash val="solid"/>
                <a:round/>
              </a:ln>
              <a:effectLst/>
            </c:spPr>
          </c:marker>
          <c:xVal>
            <c:numRef>
              <c:f>K!$A$2:$A$40</c:f>
              <c:numCache>
                <c:formatCode>General</c:formatCode>
                <c:ptCount val="3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37</c:v>
                </c:pt>
                <c:pt idx="36">
                  <c:v>38</c:v>
                </c:pt>
                <c:pt idx="37">
                  <c:v>39</c:v>
                </c:pt>
                <c:pt idx="38">
                  <c:v>40</c:v>
                </c:pt>
              </c:numCache>
            </c:numRef>
          </c:xVal>
          <c:yVal>
            <c:numRef>
              <c:f>K!$F$2:$F$40</c:f>
              <c:numCache>
                <c:formatCode>0.00000000</c:formatCode>
                <c:ptCount val="39"/>
                <c:pt idx="0">
                  <c:v>-2.684877530000449</c:v>
                </c:pt>
                <c:pt idx="1">
                  <c:v>-2.6530076999997618</c:v>
                </c:pt>
                <c:pt idx="2">
                  <c:v>-2.683853270000327</c:v>
                </c:pt>
                <c:pt idx="3">
                  <c:v>-2.6838289099996473</c:v>
                </c:pt>
                <c:pt idx="4">
                  <c:v>-2.6866603999997096</c:v>
                </c:pt>
                <c:pt idx="5">
                  <c:v>-2.6577353299999231</c:v>
                </c:pt>
                <c:pt idx="6">
                  <c:v>-2.6571999099996901</c:v>
                </c:pt>
                <c:pt idx="7">
                  <c:v>-2.646229470000435</c:v>
                </c:pt>
                <c:pt idx="8">
                  <c:v>-2.6455484699999943</c:v>
                </c:pt>
                <c:pt idx="9">
                  <c:v>-2.6543438500002594</c:v>
                </c:pt>
                <c:pt idx="10">
                  <c:v>-2.658903829999872</c:v>
                </c:pt>
                <c:pt idx="11">
                  <c:v>-2.6595788699996774</c:v>
                </c:pt>
                <c:pt idx="12">
                  <c:v>-2.6544723999995767</c:v>
                </c:pt>
                <c:pt idx="13">
                  <c:v>-2.6881243199995879</c:v>
                </c:pt>
                <c:pt idx="14">
                  <c:v>-2.6857666200003223</c:v>
                </c:pt>
                <c:pt idx="15">
                  <c:v>-2.6562828200003423</c:v>
                </c:pt>
                <c:pt idx="16">
                  <c:v>-2.6574631599996792</c:v>
                </c:pt>
                <c:pt idx="17">
                  <c:v>-2.6552877800004353</c:v>
                </c:pt>
                <c:pt idx="18">
                  <c:v>-2.6564905100003671</c:v>
                </c:pt>
                <c:pt idx="19">
                  <c:v>-2.6572613099997398</c:v>
                </c:pt>
                <c:pt idx="20">
                  <c:v>-2.6583762600002956</c:v>
                </c:pt>
                <c:pt idx="21">
                  <c:v>-2.6517463999998654</c:v>
                </c:pt>
                <c:pt idx="22">
                  <c:v>-2.6918314200001987</c:v>
                </c:pt>
                <c:pt idx="23">
                  <c:v>-2.6941809800000556</c:v>
                </c:pt>
                <c:pt idx="24">
                  <c:v>-2.6915613700002723</c:v>
                </c:pt>
                <c:pt idx="25">
                  <c:v>-2.6882261399996423</c:v>
                </c:pt>
                <c:pt idx="26">
                  <c:v>-2.6662924800002656</c:v>
                </c:pt>
                <c:pt idx="27">
                  <c:v>-2.6649201000000176</c:v>
                </c:pt>
                <c:pt idx="28">
                  <c:v>-2.6665545300002123</c:v>
                </c:pt>
                <c:pt idx="29">
                  <c:v>-2.6626049300002705</c:v>
                </c:pt>
                <c:pt idx="30">
                  <c:v>-2.6622000999996089</c:v>
                </c:pt>
                <c:pt idx="31">
                  <c:v>-2.6671241300000474</c:v>
                </c:pt>
                <c:pt idx="32">
                  <c:v>-2.6707889899998918</c:v>
                </c:pt>
                <c:pt idx="33">
                  <c:v>-2.6711451299997861</c:v>
                </c:pt>
                <c:pt idx="34">
                  <c:v>-2.6707889899998918</c:v>
                </c:pt>
                <c:pt idx="35">
                  <c:v>-2.6718081299995902</c:v>
                </c:pt>
                <c:pt idx="36">
                  <c:v>-2.67521011000008</c:v>
                </c:pt>
                <c:pt idx="37">
                  <c:v>-2.6711846999996851</c:v>
                </c:pt>
                <c:pt idx="38">
                  <c:v>-2.6739622200002486</c:v>
                </c:pt>
              </c:numCache>
            </c:numRef>
          </c:yVal>
          <c:smooth val="1"/>
          <c:extLst>
            <c:ext xmlns:c16="http://schemas.microsoft.com/office/drawing/2014/chart" uri="{C3380CC4-5D6E-409C-BE32-E72D297353CC}">
              <c16:uniqueId val="{00000000-C234-4A23-97A9-9ABA46B1CD58}"/>
            </c:ext>
          </c:extLst>
        </c:ser>
        <c:dLbls>
          <c:showLegendKey val="0"/>
          <c:showVal val="0"/>
          <c:showCatName val="0"/>
          <c:showSerName val="0"/>
          <c:showPercent val="0"/>
          <c:showBubbleSize val="0"/>
        </c:dLbls>
        <c:axId val="78604160"/>
        <c:axId val="78602240"/>
      </c:scatterChart>
      <c:valAx>
        <c:axId val="78604160"/>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US" sz="1400" b="0" dirty="0" smtClean="0">
                    <a:solidFill>
                      <a:sysClr val="windowText" lastClr="000000"/>
                    </a:solidFill>
                    <a:latin typeface="+mn-lt"/>
                  </a:rPr>
                  <a:t>step</a:t>
                </a:r>
                <a:endParaRPr lang="ru-RU" sz="1400" b="0" dirty="0">
                  <a:solidFill>
                    <a:sysClr val="windowText" lastClr="000000"/>
                  </a:solidFill>
                  <a:latin typeface="+mn-lt"/>
                </a:endParaRPr>
              </a:p>
            </c:rich>
          </c:tx>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crossAx val="78602240"/>
        <c:crosses val="autoZero"/>
        <c:crossBetween val="midCat"/>
      </c:valAx>
      <c:valAx>
        <c:axId val="78602240"/>
        <c:scaling>
          <c:orientation val="minMax"/>
        </c:scaling>
        <c:delete val="0"/>
        <c:axPos val="l"/>
        <c:majorGridlines>
          <c:spPr>
            <a:ln w="9525" cap="flat" cmpd="sng" algn="ctr">
              <a:solidFill>
                <a:schemeClr val="tx1">
                  <a:tint val="75000"/>
                  <a:shade val="95000"/>
                  <a:satMod val="105000"/>
                </a:schemeClr>
              </a:solidFill>
              <a:prstDash val="solid"/>
              <a:round/>
            </a:ln>
            <a:effectLst/>
          </c:spPr>
        </c:majorGridlines>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US" sz="1400" b="0" dirty="0">
                    <a:solidFill>
                      <a:sysClr val="windowText" lastClr="000000"/>
                    </a:solidFill>
                  </a:rPr>
                  <a:t>E, eV</a:t>
                </a:r>
                <a:endParaRPr lang="ru-RU" sz="1400" b="0" dirty="0">
                  <a:solidFill>
                    <a:sysClr val="windowText" lastClr="000000"/>
                  </a:solidFill>
                </a:endParaRPr>
              </a:p>
            </c:rich>
          </c:tx>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ru-RU"/>
            </a:p>
          </c:txPr>
        </c:title>
        <c:numFmt formatCode="0.00" sourceLinked="0"/>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crossAx val="78604160"/>
        <c:crosses val="autoZero"/>
        <c:crossBetween val="midCat"/>
      </c:valAx>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B8B741-10BD-425C-A6C6-22C669943BAA}" type="datetimeFigureOut">
              <a:rPr lang="ru-RU" smtClean="0"/>
              <a:t>07.04.2021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41694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B8B741-10BD-425C-A6C6-22C669943BAA}" type="datetimeFigureOut">
              <a:rPr lang="ru-RU" smtClean="0"/>
              <a:t>07.04.2021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292853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B8B741-10BD-425C-A6C6-22C669943BAA}" type="datetimeFigureOut">
              <a:rPr lang="ru-RU" smtClean="0"/>
              <a:t>07.04.2021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410232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B8B741-10BD-425C-A6C6-22C669943BAA}" type="datetimeFigureOut">
              <a:rPr lang="ru-RU" smtClean="0"/>
              <a:t>07.04.2021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77831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B8B741-10BD-425C-A6C6-22C669943BAA}" type="datetimeFigureOut">
              <a:rPr lang="ru-RU" smtClean="0"/>
              <a:t>07.04.2021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17805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B8B741-10BD-425C-A6C6-22C669943BAA}" type="datetimeFigureOut">
              <a:rPr lang="ru-RU" smtClean="0"/>
              <a:t>07.04.2021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78583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B8B741-10BD-425C-A6C6-22C669943BAA}" type="datetimeFigureOut">
              <a:rPr lang="ru-RU" smtClean="0"/>
              <a:t>07.04.2021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180788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B8B741-10BD-425C-A6C6-22C669943BAA}" type="datetimeFigureOut">
              <a:rPr lang="ru-RU" smtClean="0"/>
              <a:t>07.04.2021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3502901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B8B741-10BD-425C-A6C6-22C669943BAA}" type="datetimeFigureOut">
              <a:rPr lang="ru-RU" smtClean="0"/>
              <a:t>07.04.2021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3517784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B8B741-10BD-425C-A6C6-22C669943BAA}" type="datetimeFigureOut">
              <a:rPr lang="ru-RU" smtClean="0"/>
              <a:t>07.04.2021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241424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B8B741-10BD-425C-A6C6-22C669943BAA}" type="datetimeFigureOut">
              <a:rPr lang="ru-RU" smtClean="0"/>
              <a:t>07.04.2021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669943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8B741-10BD-425C-A6C6-22C669943BAA}" type="datetimeFigureOut">
              <a:rPr lang="ru-RU" smtClean="0"/>
              <a:t>07.04.2021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23A58-325B-406E-9011-9C95ABE277D3}" type="slidenum">
              <a:rPr lang="ru-RU" smtClean="0"/>
              <a:t>‹#›</a:t>
            </a:fld>
            <a:endParaRPr lang="ru-RU"/>
          </a:p>
        </p:txBody>
      </p:sp>
    </p:spTree>
    <p:extLst>
      <p:ext uri="{BB962C8B-B14F-4D97-AF65-F5344CB8AC3E}">
        <p14:creationId xmlns:p14="http://schemas.microsoft.com/office/powerpoint/2010/main" val="3029858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9956" y="1135719"/>
            <a:ext cx="10124901" cy="2123658"/>
          </a:xfrm>
          <a:prstGeom prst="rect">
            <a:avLst/>
          </a:prstGeom>
        </p:spPr>
        <p:txBody>
          <a:bodyPr wrap="square">
            <a:spAutoFit/>
          </a:bodyPr>
          <a:lstStyle/>
          <a:p>
            <a:pPr algn="ctr">
              <a:spcBef>
                <a:spcPts val="7940"/>
              </a:spcBef>
            </a:pPr>
            <a:r>
              <a:rPr lang="en-US" sz="4400" b="1" dirty="0">
                <a:latin typeface="Times New Roman" panose="02020603050405020304" pitchFamily="18" charset="0"/>
                <a:ea typeface="Times New Roman" panose="02020603050405020304" pitchFamily="18" charset="0"/>
                <a:cs typeface="Times New Roman" panose="02020603050405020304" pitchFamily="18" charset="0"/>
              </a:rPr>
              <a:t>Features of sorption and sensory interaction of </a:t>
            </a:r>
            <a:r>
              <a:rPr lang="en-US" sz="4400" b="1" dirty="0" err="1">
                <a:latin typeface="Times New Roman" panose="02020603050405020304" pitchFamily="18" charset="0"/>
                <a:ea typeface="Times New Roman" panose="02020603050405020304" pitchFamily="18" charset="0"/>
                <a:cs typeface="Times New Roman" panose="02020603050405020304" pitchFamily="18" charset="0"/>
              </a:rPr>
              <a:t>boronitride</a:t>
            </a:r>
            <a:r>
              <a:rPr lang="en-US" sz="4400" b="1" dirty="0">
                <a:latin typeface="Times New Roman" panose="02020603050405020304" pitchFamily="18" charset="0"/>
                <a:ea typeface="Times New Roman" panose="02020603050405020304" pitchFamily="18" charset="0"/>
                <a:cs typeface="Times New Roman" panose="02020603050405020304" pitchFamily="18" charset="0"/>
              </a:rPr>
              <a:t> nanotubes with alkali metal atoms</a:t>
            </a:r>
            <a:endParaRPr lang="ru-RU" sz="4400" b="1" dirty="0">
              <a:latin typeface="Times" panose="02020603050405020304" pitchFamily="18"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2640677" y="4272709"/>
            <a:ext cx="6096000" cy="723275"/>
          </a:xfrm>
          <a:prstGeom prst="rect">
            <a:avLst/>
          </a:prstGeom>
        </p:spPr>
        <p:txBody>
          <a:bodyPr>
            <a:spAutoFit/>
          </a:bodyPr>
          <a:lstStyle/>
          <a:p>
            <a:pPr marL="900430">
              <a:spcAft>
                <a:spcPts val="565"/>
              </a:spcAft>
            </a:pPr>
            <a:r>
              <a:rPr lang="en-US" b="1" dirty="0">
                <a:latin typeface="Times" panose="02020603050405020304" pitchFamily="18" charset="0"/>
                <a:ea typeface="Times New Roman" panose="02020603050405020304" pitchFamily="18" charset="0"/>
                <a:cs typeface="Times New Roman" panose="02020603050405020304" pitchFamily="18" charset="0"/>
              </a:rPr>
              <a:t>I Zaporotskova</a:t>
            </a:r>
            <a:r>
              <a:rPr lang="en-US" b="1" baseline="30000" dirty="0">
                <a:latin typeface="Times" panose="02020603050405020304" pitchFamily="18" charset="0"/>
                <a:ea typeface="Times New Roman" panose="02020603050405020304" pitchFamily="18" charset="0"/>
                <a:cs typeface="Times New Roman" panose="02020603050405020304" pitchFamily="18" charset="0"/>
              </a:rPr>
              <a:t>1</a:t>
            </a:r>
            <a:r>
              <a:rPr lang="en-US" b="1" dirty="0">
                <a:latin typeface="Times" panose="02020603050405020304" pitchFamily="18" charset="0"/>
                <a:ea typeface="Times New Roman" panose="02020603050405020304" pitchFamily="18" charset="0"/>
                <a:cs typeface="Times New Roman" panose="02020603050405020304" pitchFamily="18" charset="0"/>
              </a:rPr>
              <a:t> N Boroznina</a:t>
            </a:r>
            <a:r>
              <a:rPr lang="en-US" b="1" baseline="30000" dirty="0">
                <a:latin typeface="Times" panose="02020603050405020304" pitchFamily="18" charset="0"/>
                <a:ea typeface="Times New Roman" panose="02020603050405020304" pitchFamily="18" charset="0"/>
                <a:cs typeface="Times New Roman" panose="02020603050405020304" pitchFamily="18" charset="0"/>
              </a:rPr>
              <a:t>1</a:t>
            </a:r>
            <a:r>
              <a:rPr lang="en-US" b="1" dirty="0">
                <a:latin typeface="Times" panose="02020603050405020304" pitchFamily="18" charset="0"/>
                <a:ea typeface="Times New Roman" panose="02020603050405020304" pitchFamily="18" charset="0"/>
                <a:cs typeface="Times New Roman" panose="02020603050405020304" pitchFamily="18" charset="0"/>
              </a:rPr>
              <a:t> S </a:t>
            </a:r>
            <a:r>
              <a:rPr lang="en-US" b="1" dirty="0" err="1">
                <a:latin typeface="Times" panose="02020603050405020304" pitchFamily="18" charset="0"/>
                <a:ea typeface="Times New Roman" panose="02020603050405020304" pitchFamily="18" charset="0"/>
                <a:cs typeface="Times New Roman" panose="02020603050405020304" pitchFamily="18" charset="0"/>
              </a:rPr>
              <a:t>Boroznin</a:t>
            </a:r>
            <a:endParaRPr lang="ru-RU" b="1" dirty="0">
              <a:latin typeface="Times" panose="02020603050405020304" pitchFamily="18" charset="0"/>
              <a:ea typeface="Times New Roman" panose="02020603050405020304" pitchFamily="18" charset="0"/>
              <a:cs typeface="Times New Roman" panose="02020603050405020304" pitchFamily="18" charset="0"/>
            </a:endParaRPr>
          </a:p>
          <a:p>
            <a:pPr marL="900430">
              <a:spcAft>
                <a:spcPts val="0"/>
              </a:spcAft>
            </a:pPr>
            <a:r>
              <a:rPr lang="en-GB" baseline="30000" dirty="0">
                <a:latin typeface="Times New Roman" panose="02020603050405020304" pitchFamily="18" charset="0"/>
                <a:ea typeface="Times New Roman" panose="02020603050405020304" pitchFamily="18" charset="0"/>
              </a:rPr>
              <a:t>1 </a:t>
            </a:r>
            <a:r>
              <a:rPr lang="en-GB" dirty="0">
                <a:latin typeface="Times New Roman" panose="02020603050405020304" pitchFamily="18" charset="0"/>
                <a:ea typeface="Times New Roman" panose="02020603050405020304" pitchFamily="18" charset="0"/>
              </a:rPr>
              <a:t>Volgograd State University, Volgograd, Russia</a:t>
            </a:r>
            <a:endParaRPr lang="ru-RU"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9794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96488" y="191918"/>
            <a:ext cx="6096000" cy="3785652"/>
          </a:xfrm>
          <a:prstGeom prst="rect">
            <a:avLst/>
          </a:prstGeom>
        </p:spPr>
        <p:txBody>
          <a:bodyPr>
            <a:spAutoFit/>
          </a:bodyPr>
          <a:lstStyle/>
          <a:p>
            <a:pPr algn="just">
              <a:spcAft>
                <a:spcPts val="0"/>
              </a:spcAft>
            </a:pPr>
            <a:r>
              <a:rPr lang="en-US" sz="3000" dirty="0" smtClean="0">
                <a:solidFill>
                  <a:srgbClr val="000000"/>
                </a:solidFill>
                <a:ea typeface="Times New Roman" panose="02020603050405020304" pitchFamily="18" charset="0"/>
                <a:cs typeface="Times New Roman" panose="02020603050405020304" pitchFamily="18" charset="0"/>
              </a:rPr>
              <a:t>	</a:t>
            </a:r>
            <a:r>
              <a:rPr lang="en-US" sz="3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This </a:t>
            </a:r>
            <a:r>
              <a:rPr lang="en-US"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paper presents theoretical studies related to the modeling of the </a:t>
            </a:r>
            <a:r>
              <a:rPr lang="en-US"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boronitride</a:t>
            </a:r>
            <a:r>
              <a:rPr lang="en-US"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modified system and calculations of the energy of the interaction of this system with alkali metal atoms.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Interaction</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energy</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calculations</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a:t>
            </a:r>
            <a:r>
              <a:rPr lang="en-US"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performed</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using</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DFT </a:t>
            </a:r>
            <a:r>
              <a:rPr lang="ru-RU" sz="3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method</a:t>
            </a: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p:txBody>
      </p:sp>
      <p:pic>
        <p:nvPicPr>
          <p:cNvPr id="5" name="Рисунок 4"/>
          <p:cNvPicPr>
            <a:picLocks noChangeAspect="1"/>
          </p:cNvPicPr>
          <p:nvPr/>
        </p:nvPicPr>
        <p:blipFill rotWithShape="1">
          <a:blip r:embed="rId2" cstate="print">
            <a:clrChange>
              <a:clrFrom>
                <a:srgbClr val="8080CC"/>
              </a:clrFrom>
              <a:clrTo>
                <a:srgbClr val="8080CC">
                  <a:alpha val="0"/>
                </a:srgbClr>
              </a:clrTo>
            </a:clrChange>
            <a:extLst>
              <a:ext uri="{28A0092B-C50C-407E-A947-70E740481C1C}">
                <a14:useLocalDpi xmlns:a14="http://schemas.microsoft.com/office/drawing/2010/main" val="0"/>
              </a:ext>
            </a:extLst>
          </a:blip>
          <a:srcRect l="30737" t="26838" r="36007" b="21900"/>
          <a:stretch/>
        </p:blipFill>
        <p:spPr>
          <a:xfrm>
            <a:off x="6392488" y="2438708"/>
            <a:ext cx="5366789" cy="4244769"/>
          </a:xfrm>
          <a:prstGeom prst="rect">
            <a:avLst/>
          </a:prstGeom>
        </p:spPr>
      </p:pic>
    </p:spTree>
    <p:extLst>
      <p:ext uri="{BB962C8B-B14F-4D97-AF65-F5344CB8AC3E}">
        <p14:creationId xmlns:p14="http://schemas.microsoft.com/office/powerpoint/2010/main" val="193892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Диаграмма 6"/>
          <p:cNvGraphicFramePr/>
          <p:nvPr>
            <p:extLst>
              <p:ext uri="{D42A27DB-BD31-4B8C-83A1-F6EECF244321}">
                <p14:modId xmlns:p14="http://schemas.microsoft.com/office/powerpoint/2010/main" val="2831194760"/>
              </p:ext>
            </p:extLst>
          </p:nvPr>
        </p:nvGraphicFramePr>
        <p:xfrm>
          <a:off x="656705" y="349134"/>
          <a:ext cx="4488873" cy="2358045"/>
        </p:xfrm>
        <a:graphic>
          <a:graphicData uri="http://schemas.openxmlformats.org/drawingml/2006/chart">
            <c:chart xmlns:c="http://schemas.openxmlformats.org/drawingml/2006/chart" xmlns:r="http://schemas.openxmlformats.org/officeDocument/2006/relationships" r:id="rId2"/>
          </a:graphicData>
        </a:graphic>
      </p:graphicFrame>
      <p:sp>
        <p:nvSpPr>
          <p:cNvPr id="8" name="Прямоугольник 7"/>
          <p:cNvSpPr/>
          <p:nvPr/>
        </p:nvSpPr>
        <p:spPr>
          <a:xfrm>
            <a:off x="581891" y="2840561"/>
            <a:ext cx="4771506" cy="461665"/>
          </a:xfrm>
          <a:prstGeom prst="rect">
            <a:avLst/>
          </a:prstGeom>
        </p:spPr>
        <p:txBody>
          <a:bodyPr wrap="square">
            <a:spAutoFit/>
          </a:bodyPr>
          <a:lstStyle/>
          <a:p>
            <a:r>
              <a:rPr lang="en-GB" sz="1200" b="1" dirty="0">
                <a:latin typeface="Times New Roman" panose="02020603050405020304" pitchFamily="18" charset="0"/>
                <a:ea typeface="Times New Roman" panose="02020603050405020304" pitchFamily="18" charset="0"/>
              </a:rPr>
              <a:t>Figure </a:t>
            </a:r>
            <a:r>
              <a:rPr lang="ru-RU" sz="1200" b="1" dirty="0">
                <a:latin typeface="Times New Roman" panose="02020603050405020304" pitchFamily="18" charset="0"/>
                <a:ea typeface="Times New Roman" panose="02020603050405020304" pitchFamily="18" charset="0"/>
              </a:rPr>
              <a:t>1. </a:t>
            </a:r>
            <a:r>
              <a:rPr lang="en-US" sz="1200" dirty="0">
                <a:latin typeface="Times New Roman" panose="02020603050405020304" pitchFamily="18" charset="0"/>
                <a:ea typeface="Times New Roman" panose="02020603050405020304" pitchFamily="18" charset="0"/>
              </a:rPr>
              <a:t>Graph of interaction energy versus distance between hydrogen atom of amine group and lithium atom</a:t>
            </a:r>
            <a:endParaRPr lang="ru-RU" sz="1200" dirty="0"/>
          </a:p>
        </p:txBody>
      </p:sp>
      <p:graphicFrame>
        <p:nvGraphicFramePr>
          <p:cNvPr id="9" name="Диаграмма 8"/>
          <p:cNvGraphicFramePr/>
          <p:nvPr>
            <p:extLst>
              <p:ext uri="{D42A27DB-BD31-4B8C-83A1-F6EECF244321}">
                <p14:modId xmlns:p14="http://schemas.microsoft.com/office/powerpoint/2010/main" val="2374874936"/>
              </p:ext>
            </p:extLst>
          </p:nvPr>
        </p:nvGraphicFramePr>
        <p:xfrm>
          <a:off x="6442363" y="289173"/>
          <a:ext cx="4956203" cy="2418006"/>
        </p:xfrm>
        <a:graphic>
          <a:graphicData uri="http://schemas.openxmlformats.org/drawingml/2006/chart">
            <c:chart xmlns:c="http://schemas.openxmlformats.org/drawingml/2006/chart" xmlns:r="http://schemas.openxmlformats.org/officeDocument/2006/relationships" r:id="rId3"/>
          </a:graphicData>
        </a:graphic>
      </p:graphicFrame>
      <p:sp>
        <p:nvSpPr>
          <p:cNvPr id="10" name="Прямоугольник 9"/>
          <p:cNvSpPr/>
          <p:nvPr/>
        </p:nvSpPr>
        <p:spPr>
          <a:xfrm>
            <a:off x="6627060" y="2796607"/>
            <a:ext cx="4771506" cy="461665"/>
          </a:xfrm>
          <a:prstGeom prst="rect">
            <a:avLst/>
          </a:prstGeom>
        </p:spPr>
        <p:txBody>
          <a:bodyPr wrap="square">
            <a:spAutoFit/>
          </a:bodyPr>
          <a:lstStyle/>
          <a:p>
            <a:r>
              <a:rPr lang="en-GB" sz="1200" b="1" dirty="0">
                <a:latin typeface="Times New Roman" panose="02020603050405020304" pitchFamily="18" charset="0"/>
                <a:ea typeface="Times New Roman" panose="02020603050405020304" pitchFamily="18" charset="0"/>
              </a:rPr>
              <a:t>Figure </a:t>
            </a:r>
            <a:r>
              <a:rPr lang="en-GB" sz="1200" b="1" dirty="0" smtClean="0">
                <a:latin typeface="Times New Roman" panose="02020603050405020304" pitchFamily="18" charset="0"/>
                <a:ea typeface="Times New Roman" panose="02020603050405020304" pitchFamily="18" charset="0"/>
              </a:rPr>
              <a:t>2</a:t>
            </a:r>
            <a:r>
              <a:rPr lang="ru-RU" sz="1200" b="1" dirty="0" smtClean="0">
                <a:latin typeface="Times New Roman" panose="02020603050405020304" pitchFamily="18" charset="0"/>
                <a:ea typeface="Times New Roman" panose="02020603050405020304" pitchFamily="18" charset="0"/>
              </a:rPr>
              <a:t>. </a:t>
            </a:r>
            <a:r>
              <a:rPr lang="en-US" sz="1200" dirty="0">
                <a:latin typeface="Times New Roman" panose="02020603050405020304" pitchFamily="18" charset="0"/>
                <a:ea typeface="Times New Roman" panose="02020603050405020304" pitchFamily="18" charset="0"/>
              </a:rPr>
              <a:t>Graph of interaction energy versus distance between hydrogen atom of amine group and </a:t>
            </a:r>
            <a:r>
              <a:rPr lang="en-US" sz="1200" dirty="0" smtClean="0">
                <a:latin typeface="Times New Roman" panose="02020603050405020304" pitchFamily="18" charset="0"/>
                <a:ea typeface="Times New Roman" panose="02020603050405020304" pitchFamily="18" charset="0"/>
              </a:rPr>
              <a:t>sodium </a:t>
            </a:r>
            <a:r>
              <a:rPr lang="en-US" sz="1200" dirty="0">
                <a:latin typeface="Times New Roman" panose="02020603050405020304" pitchFamily="18" charset="0"/>
                <a:ea typeface="Times New Roman" panose="02020603050405020304" pitchFamily="18" charset="0"/>
              </a:rPr>
              <a:t>atom</a:t>
            </a:r>
            <a:endParaRPr lang="ru-RU" sz="1200" dirty="0"/>
          </a:p>
        </p:txBody>
      </p:sp>
      <p:graphicFrame>
        <p:nvGraphicFramePr>
          <p:cNvPr id="11" name="Диаграмма 10"/>
          <p:cNvGraphicFramePr/>
          <p:nvPr>
            <p:extLst>
              <p:ext uri="{D42A27DB-BD31-4B8C-83A1-F6EECF244321}">
                <p14:modId xmlns:p14="http://schemas.microsoft.com/office/powerpoint/2010/main" val="279588274"/>
              </p:ext>
            </p:extLst>
          </p:nvPr>
        </p:nvGraphicFramePr>
        <p:xfrm>
          <a:off x="2820987" y="3435609"/>
          <a:ext cx="5267297" cy="2374987"/>
        </p:xfrm>
        <a:graphic>
          <a:graphicData uri="http://schemas.openxmlformats.org/drawingml/2006/chart">
            <c:chart xmlns:c="http://schemas.openxmlformats.org/drawingml/2006/chart" xmlns:r="http://schemas.openxmlformats.org/officeDocument/2006/relationships" r:id="rId4"/>
          </a:graphicData>
        </a:graphic>
      </p:graphicFrame>
      <p:sp>
        <p:nvSpPr>
          <p:cNvPr id="12" name="Прямоугольник 11"/>
          <p:cNvSpPr/>
          <p:nvPr/>
        </p:nvSpPr>
        <p:spPr>
          <a:xfrm>
            <a:off x="3316778" y="5984758"/>
            <a:ext cx="4771506" cy="461665"/>
          </a:xfrm>
          <a:prstGeom prst="rect">
            <a:avLst/>
          </a:prstGeom>
        </p:spPr>
        <p:txBody>
          <a:bodyPr wrap="square">
            <a:spAutoFit/>
          </a:bodyPr>
          <a:lstStyle/>
          <a:p>
            <a:r>
              <a:rPr lang="en-GB" sz="1200" b="1" dirty="0">
                <a:latin typeface="Times New Roman" panose="02020603050405020304" pitchFamily="18" charset="0"/>
                <a:ea typeface="Times New Roman" panose="02020603050405020304" pitchFamily="18" charset="0"/>
              </a:rPr>
              <a:t>Figure </a:t>
            </a:r>
            <a:r>
              <a:rPr lang="en-GB" sz="1200" b="1" dirty="0" smtClean="0">
                <a:latin typeface="Times New Roman" panose="02020603050405020304" pitchFamily="18" charset="0"/>
                <a:ea typeface="Times New Roman" panose="02020603050405020304" pitchFamily="18" charset="0"/>
              </a:rPr>
              <a:t>3</a:t>
            </a:r>
            <a:r>
              <a:rPr lang="ru-RU" sz="1200" b="1" dirty="0" smtClean="0">
                <a:latin typeface="Times New Roman" panose="02020603050405020304" pitchFamily="18" charset="0"/>
                <a:ea typeface="Times New Roman" panose="02020603050405020304" pitchFamily="18" charset="0"/>
              </a:rPr>
              <a:t>. </a:t>
            </a:r>
            <a:r>
              <a:rPr lang="en-US" sz="1200" dirty="0">
                <a:latin typeface="Times New Roman" panose="02020603050405020304" pitchFamily="18" charset="0"/>
                <a:ea typeface="Times New Roman" panose="02020603050405020304" pitchFamily="18" charset="0"/>
              </a:rPr>
              <a:t>Graph of interaction energy versus distance between hydrogen atom of amine group and </a:t>
            </a:r>
            <a:r>
              <a:rPr lang="en-US" sz="1200" dirty="0" smtClean="0">
                <a:latin typeface="Times New Roman" panose="02020603050405020304" pitchFamily="18" charset="0"/>
                <a:ea typeface="Times New Roman" panose="02020603050405020304" pitchFamily="18" charset="0"/>
              </a:rPr>
              <a:t>potassium </a:t>
            </a:r>
            <a:r>
              <a:rPr lang="en-US" sz="1200" dirty="0">
                <a:latin typeface="Times New Roman" panose="02020603050405020304" pitchFamily="18" charset="0"/>
                <a:ea typeface="Times New Roman" panose="02020603050405020304" pitchFamily="18" charset="0"/>
              </a:rPr>
              <a:t>atom</a:t>
            </a:r>
            <a:endParaRPr lang="ru-RU" sz="1200" dirty="0"/>
          </a:p>
        </p:txBody>
      </p:sp>
    </p:spTree>
    <p:extLst>
      <p:ext uri="{BB962C8B-B14F-4D97-AF65-F5344CB8AC3E}">
        <p14:creationId xmlns:p14="http://schemas.microsoft.com/office/powerpoint/2010/main" val="1882128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794064327"/>
              </p:ext>
            </p:extLst>
          </p:nvPr>
        </p:nvGraphicFramePr>
        <p:xfrm>
          <a:off x="2984269" y="2668385"/>
          <a:ext cx="6035041" cy="3707476"/>
        </p:xfrm>
        <a:graphic>
          <a:graphicData uri="http://schemas.openxmlformats.org/drawingml/2006/table">
            <a:tbl>
              <a:tblPr firstRow="1" firstCol="1" lastRow="1" lastCol="1" bandRow="1" bandCol="1">
                <a:tableStyleId>{5C22544A-7EE6-4342-B048-85BDC9FD1C3A}</a:tableStyleId>
              </a:tblPr>
              <a:tblGrid>
                <a:gridCol w="1285453">
                  <a:extLst>
                    <a:ext uri="{9D8B030D-6E8A-4147-A177-3AD203B41FA5}">
                      <a16:colId xmlns:a16="http://schemas.microsoft.com/office/drawing/2014/main" val="613101754"/>
                    </a:ext>
                  </a:extLst>
                </a:gridCol>
                <a:gridCol w="2374794">
                  <a:extLst>
                    <a:ext uri="{9D8B030D-6E8A-4147-A177-3AD203B41FA5}">
                      <a16:colId xmlns:a16="http://schemas.microsoft.com/office/drawing/2014/main" val="2939655144"/>
                    </a:ext>
                  </a:extLst>
                </a:gridCol>
                <a:gridCol w="2374794">
                  <a:extLst>
                    <a:ext uri="{9D8B030D-6E8A-4147-A177-3AD203B41FA5}">
                      <a16:colId xmlns:a16="http://schemas.microsoft.com/office/drawing/2014/main" val="2673031938"/>
                    </a:ext>
                  </a:extLst>
                </a:gridCol>
              </a:tblGrid>
              <a:tr h="1390303">
                <a:tc gridSpan="3">
                  <a:txBody>
                    <a:bodyPr/>
                    <a:lstStyle/>
                    <a:p>
                      <a:pPr algn="ctr">
                        <a:spcAft>
                          <a:spcPts val="500"/>
                        </a:spcAft>
                      </a:pPr>
                      <a:r>
                        <a:rPr lang="en-US" sz="1800" b="1" dirty="0">
                          <a:solidFill>
                            <a:schemeClr val="tx1"/>
                          </a:solidFill>
                          <a:effectLst/>
                          <a:latin typeface="+mn-lt"/>
                        </a:rPr>
                        <a:t> </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p>
                      <a:pPr algn="ctr">
                        <a:spcAft>
                          <a:spcPts val="500"/>
                        </a:spcAft>
                      </a:pPr>
                      <a:r>
                        <a:rPr lang="en-GB" sz="1800" b="1" dirty="0">
                          <a:solidFill>
                            <a:schemeClr val="tx1"/>
                          </a:solidFill>
                          <a:effectLst/>
                          <a:latin typeface="+mn-lt"/>
                        </a:rPr>
                        <a:t>Table </a:t>
                      </a:r>
                      <a:r>
                        <a:rPr lang="en-US" sz="1800" b="1" dirty="0" smtClean="0">
                          <a:solidFill>
                            <a:schemeClr val="tx1"/>
                          </a:solidFill>
                          <a:effectLst/>
                          <a:latin typeface="+mn-lt"/>
                        </a:rPr>
                        <a:t>1. </a:t>
                      </a:r>
                      <a:r>
                        <a:rPr lang="en-US" sz="1800" b="1" dirty="0">
                          <a:solidFill>
                            <a:schemeClr val="tx1"/>
                          </a:solidFill>
                          <a:effectLst/>
                          <a:latin typeface="+mn-lt"/>
                        </a:rPr>
                        <a:t>The main characteristics of scanning an arbitrary surface containing alkali metal atoms: adsorption distance Rad, interaction energy </a:t>
                      </a:r>
                      <a:r>
                        <a:rPr lang="en-US" sz="1800" b="1" dirty="0" err="1">
                          <a:solidFill>
                            <a:schemeClr val="tx1"/>
                          </a:solidFill>
                          <a:effectLst/>
                          <a:latin typeface="+mn-lt"/>
                        </a:rPr>
                        <a:t>Ead</a:t>
                      </a:r>
                      <a:r>
                        <a:rPr lang="en-US" sz="1800" b="1" dirty="0">
                          <a:solidFill>
                            <a:schemeClr val="tx1"/>
                          </a:solidFill>
                          <a:effectLst/>
                          <a:latin typeface="+mn-lt"/>
                        </a:rPr>
                        <a:t> for Li, Na, K.</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804906557"/>
                  </a:ext>
                </a:extLst>
              </a:tr>
              <a:tr h="926868">
                <a:tc>
                  <a:txBody>
                    <a:bodyPr/>
                    <a:lstStyle/>
                    <a:p>
                      <a:pPr marL="17780" algn="ctr">
                        <a:spcBef>
                          <a:spcPts val="200"/>
                        </a:spcBef>
                        <a:spcAft>
                          <a:spcPts val="200"/>
                        </a:spcAft>
                      </a:pPr>
                      <a:r>
                        <a:rPr lang="en-GB" sz="1800" b="1">
                          <a:solidFill>
                            <a:schemeClr val="tx1"/>
                          </a:solidFill>
                          <a:effectLst/>
                          <a:latin typeface="+mn-lt"/>
                        </a:rPr>
                        <a:t>Atom</a:t>
                      </a:r>
                      <a:endParaRPr lang="ru-RU" sz="18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pPr>
                      <a:r>
                        <a:rPr lang="en-GB" sz="1800" b="1" dirty="0">
                          <a:solidFill>
                            <a:schemeClr val="tx1"/>
                          </a:solidFill>
                          <a:effectLst/>
                          <a:latin typeface="+mn-lt"/>
                        </a:rPr>
                        <a:t>The adsorption distances </a:t>
                      </a:r>
                      <a:r>
                        <a:rPr lang="en-GB" sz="1800" b="1" dirty="0" err="1">
                          <a:solidFill>
                            <a:schemeClr val="tx1"/>
                          </a:solidFill>
                          <a:effectLst/>
                          <a:latin typeface="+mn-lt"/>
                        </a:rPr>
                        <a:t>R</a:t>
                      </a:r>
                      <a:r>
                        <a:rPr lang="en-GB" sz="1800" b="1" baseline="-25000" dirty="0" err="1">
                          <a:solidFill>
                            <a:schemeClr val="tx1"/>
                          </a:solidFill>
                          <a:effectLst/>
                          <a:latin typeface="+mn-lt"/>
                        </a:rPr>
                        <a:t>аd</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pPr>
                      <a:r>
                        <a:rPr lang="en-US" sz="1800" b="1" dirty="0">
                          <a:solidFill>
                            <a:schemeClr val="tx1"/>
                          </a:solidFill>
                          <a:effectLst/>
                          <a:latin typeface="+mn-lt"/>
                        </a:rPr>
                        <a:t>A</a:t>
                      </a:r>
                      <a:r>
                        <a:rPr lang="en-GB" sz="1800" b="1" dirty="0" err="1">
                          <a:solidFill>
                            <a:schemeClr val="tx1"/>
                          </a:solidFill>
                          <a:effectLst/>
                          <a:latin typeface="+mn-lt"/>
                        </a:rPr>
                        <a:t>dsorption</a:t>
                      </a:r>
                      <a:r>
                        <a:rPr lang="en-GB" sz="1800" b="1" dirty="0">
                          <a:solidFill>
                            <a:schemeClr val="tx1"/>
                          </a:solidFill>
                          <a:effectLst/>
                          <a:latin typeface="+mn-lt"/>
                        </a:rPr>
                        <a:t> energies </a:t>
                      </a:r>
                      <a:r>
                        <a:rPr lang="en-GB" sz="1800" b="1" dirty="0" err="1">
                          <a:solidFill>
                            <a:schemeClr val="tx1"/>
                          </a:solidFill>
                          <a:effectLst/>
                          <a:latin typeface="+mn-lt"/>
                        </a:rPr>
                        <a:t>Е</a:t>
                      </a:r>
                      <a:r>
                        <a:rPr lang="en-GB" sz="1800" b="1" baseline="-25000" dirty="0" err="1">
                          <a:solidFill>
                            <a:schemeClr val="tx1"/>
                          </a:solidFill>
                          <a:effectLst/>
                          <a:latin typeface="+mn-lt"/>
                        </a:rPr>
                        <a:t>аd</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433500862"/>
                  </a:ext>
                </a:extLst>
              </a:tr>
              <a:tr h="463435">
                <a:tc>
                  <a:txBody>
                    <a:bodyPr/>
                    <a:lstStyle/>
                    <a:p>
                      <a:pPr marL="17780" algn="ctr">
                        <a:spcBef>
                          <a:spcPts val="200"/>
                        </a:spcBef>
                        <a:spcAft>
                          <a:spcPts val="200"/>
                        </a:spcAft>
                      </a:pPr>
                      <a:r>
                        <a:rPr lang="en-GB" sz="1800" b="1">
                          <a:solidFill>
                            <a:schemeClr val="tx1"/>
                          </a:solidFill>
                          <a:effectLst/>
                          <a:latin typeface="+mn-lt"/>
                        </a:rPr>
                        <a:t>Li</a:t>
                      </a:r>
                      <a:endParaRPr lang="ru-RU" sz="18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tabLst>
                          <a:tab pos="414020" algn="dec"/>
                        </a:tabLst>
                      </a:pPr>
                      <a:r>
                        <a:rPr lang="en-GB" sz="1800" b="1" dirty="0">
                          <a:solidFill>
                            <a:schemeClr val="tx1"/>
                          </a:solidFill>
                          <a:effectLst/>
                          <a:latin typeface="+mn-lt"/>
                        </a:rPr>
                        <a:t>3.8</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tabLst>
                          <a:tab pos="414020" algn="dec"/>
                        </a:tabLst>
                      </a:pPr>
                      <a:r>
                        <a:rPr lang="en-GB" sz="1800" b="1" dirty="0">
                          <a:solidFill>
                            <a:schemeClr val="tx1"/>
                          </a:solidFill>
                          <a:effectLst/>
                          <a:latin typeface="+mn-lt"/>
                        </a:rPr>
                        <a:t>-2.694</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256588078"/>
                  </a:ext>
                </a:extLst>
              </a:tr>
              <a:tr h="463435">
                <a:tc>
                  <a:txBody>
                    <a:bodyPr/>
                    <a:lstStyle/>
                    <a:p>
                      <a:pPr marL="17780" algn="ctr">
                        <a:spcBef>
                          <a:spcPts val="200"/>
                        </a:spcBef>
                        <a:spcAft>
                          <a:spcPts val="200"/>
                        </a:spcAft>
                      </a:pPr>
                      <a:r>
                        <a:rPr lang="en-GB" sz="1800" b="1">
                          <a:solidFill>
                            <a:schemeClr val="tx1"/>
                          </a:solidFill>
                          <a:effectLst/>
                          <a:latin typeface="+mn-lt"/>
                        </a:rPr>
                        <a:t>Na</a:t>
                      </a:r>
                      <a:endParaRPr lang="ru-RU" sz="18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tabLst>
                          <a:tab pos="414020" algn="dec"/>
                        </a:tabLst>
                      </a:pPr>
                      <a:r>
                        <a:rPr lang="en-GB" sz="1800" b="1">
                          <a:solidFill>
                            <a:schemeClr val="tx1"/>
                          </a:solidFill>
                          <a:effectLst/>
                          <a:latin typeface="+mn-lt"/>
                        </a:rPr>
                        <a:t>2.9</a:t>
                      </a:r>
                      <a:endParaRPr lang="ru-RU" sz="18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tabLst>
                          <a:tab pos="414020" algn="dec"/>
                        </a:tabLst>
                      </a:pPr>
                      <a:r>
                        <a:rPr lang="en-GB" sz="1800" b="1" dirty="0">
                          <a:solidFill>
                            <a:schemeClr val="tx1"/>
                          </a:solidFill>
                          <a:effectLst/>
                          <a:latin typeface="+mn-lt"/>
                        </a:rPr>
                        <a:t>-3.498</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764971094"/>
                  </a:ext>
                </a:extLst>
              </a:tr>
              <a:tr h="463435">
                <a:tc>
                  <a:txBody>
                    <a:bodyPr/>
                    <a:lstStyle/>
                    <a:p>
                      <a:pPr marL="17780" algn="ctr">
                        <a:spcBef>
                          <a:spcPts val="200"/>
                        </a:spcBef>
                        <a:spcAft>
                          <a:spcPts val="200"/>
                        </a:spcAft>
                      </a:pPr>
                      <a:r>
                        <a:rPr lang="en-GB" sz="1800" b="1">
                          <a:solidFill>
                            <a:schemeClr val="tx1"/>
                          </a:solidFill>
                          <a:effectLst/>
                          <a:latin typeface="+mn-lt"/>
                        </a:rPr>
                        <a:t>K</a:t>
                      </a:r>
                      <a:endParaRPr lang="ru-RU" sz="18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tabLst>
                          <a:tab pos="414020" algn="dec"/>
                        </a:tabLst>
                      </a:pPr>
                      <a:r>
                        <a:rPr lang="en-GB" sz="1800" b="1">
                          <a:solidFill>
                            <a:schemeClr val="tx1"/>
                          </a:solidFill>
                          <a:effectLst/>
                          <a:latin typeface="+mn-lt"/>
                        </a:rPr>
                        <a:t>3.4</a:t>
                      </a:r>
                      <a:endParaRPr lang="ru-RU" sz="1800" b="1">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17780" algn="ctr">
                        <a:spcBef>
                          <a:spcPts val="200"/>
                        </a:spcBef>
                        <a:spcAft>
                          <a:spcPts val="200"/>
                        </a:spcAft>
                        <a:tabLst>
                          <a:tab pos="414020" algn="dec"/>
                        </a:tabLst>
                      </a:pPr>
                      <a:r>
                        <a:rPr lang="en-GB" sz="1800" b="1" dirty="0">
                          <a:solidFill>
                            <a:schemeClr val="tx1"/>
                          </a:solidFill>
                          <a:effectLst/>
                          <a:latin typeface="+mn-lt"/>
                        </a:rPr>
                        <a:t>-4.323</a:t>
                      </a:r>
                      <a:endParaRPr lang="ru-RU" sz="18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590761303"/>
                  </a:ext>
                </a:extLst>
              </a:tr>
            </a:tbl>
          </a:graphicData>
        </a:graphic>
      </p:graphicFrame>
      <p:sp>
        <p:nvSpPr>
          <p:cNvPr id="5" name="Прямоугольник 4"/>
          <p:cNvSpPr/>
          <p:nvPr/>
        </p:nvSpPr>
        <p:spPr>
          <a:xfrm>
            <a:off x="579120" y="476609"/>
            <a:ext cx="11266516" cy="1754326"/>
          </a:xfrm>
          <a:prstGeom prst="rect">
            <a:avLst/>
          </a:prstGeom>
        </p:spPr>
        <p:txBody>
          <a:bodyPr wrap="square">
            <a:spAutoFit/>
          </a:bodyPr>
          <a:lstStyle/>
          <a:p>
            <a:pPr algn="just">
              <a:spcAft>
                <a:spcPts val="0"/>
              </a:spcAft>
            </a:pPr>
            <a:r>
              <a:rPr lang="en-US" dirty="0" smtClean="0">
                <a:solidFill>
                  <a:srgbClr val="000000"/>
                </a:solidFill>
                <a:ea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After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analyzing the obtained results, it was found that the most active sorption and sensory interaction is observed between the modified boron-nitride nanotube and the potassium atom. Thus, it can be seen that as the element sequence number increases in the periodic system, the interaction energy increases. This can be explained by the fact that with an increase in the sequence number there is an increase in the atomic nucleus and an increase in the distance of the extreme orbital from the center of the atom, which leads to easier formation of generalized energy levels that facilitate interaction between substances.</a:t>
            </a:r>
            <a:endPar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9929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98516" y="1247567"/>
            <a:ext cx="11172306" cy="4247317"/>
          </a:xfrm>
          <a:prstGeom prst="rect">
            <a:avLst/>
          </a:prstGeom>
        </p:spPr>
        <p:txBody>
          <a:bodyPr wrap="square">
            <a:spAutoFit/>
          </a:bodyPr>
          <a:lstStyle/>
          <a:p>
            <a:pPr lvl="0" algn="just">
              <a:spcBef>
                <a:spcPts val="1200"/>
              </a:spcBef>
              <a:spcAft>
                <a:spcPts val="0"/>
              </a:spcAft>
            </a:pPr>
            <a:r>
              <a:rPr lang="en-US" b="1" dirty="0">
                <a:solidFill>
                  <a:srgbClr val="000000"/>
                </a:solidFill>
                <a:latin typeface="Times" panose="02020603050405020304" pitchFamily="18" charset="0"/>
                <a:ea typeface="Times New Roman" panose="02020603050405020304" pitchFamily="18" charset="0"/>
                <a:cs typeface="Times New Roman" panose="02020603050405020304" pitchFamily="18" charset="0"/>
              </a:rPr>
              <a:t>Conclusion</a:t>
            </a:r>
            <a:endParaRPr lang="ru-RU" b="1" dirty="0">
              <a:solidFill>
                <a:srgbClr val="000000"/>
              </a:solidFill>
              <a:latin typeface="Times"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GB"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latin typeface="Times"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Theoretical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studies and calculations made using the DFT calculation scheme using computer simulation showed the possibility of creating ultra-sensitive chemically active probes based on a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boronitride</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nanotube modified by a functional group.</a:t>
            </a:r>
            <a:endParaRPr lang="ru-RU" dirty="0">
              <a:latin typeface="Sabon"/>
              <a:ea typeface="Times New Roman" panose="02020603050405020304" pitchFamily="18" charset="0"/>
              <a:cs typeface="Times New Roman" panose="02020603050405020304" pitchFamily="18" charset="0"/>
            </a:endParaRPr>
          </a:p>
          <a:p>
            <a:pPr algn="just">
              <a:spcAft>
                <a:spcPts val="0"/>
              </a:spcAft>
            </a:pP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These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systems have proved sensory to alkali metals (lithium, sodium, potassium). The interaction between the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nanosystem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and metal atoms occurs due to the small Van der Waals forces. Due to this type of interaction between the probe tube system and the identified metals, the probe can be reused, since the presence of a chemical bond would lead to the destruction of the sensor during its operation. The charge carrier in such a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nanotubular</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system is an electron supplied by the attached functional groups.</a:t>
            </a:r>
            <a:endParaRPr lang="ru-RU" dirty="0">
              <a:latin typeface="Sabon"/>
              <a:ea typeface="Times New Roman" panose="02020603050405020304" pitchFamily="18" charset="0"/>
              <a:cs typeface="Times New Roman" panose="02020603050405020304" pitchFamily="18" charset="0"/>
            </a:endParaRPr>
          </a:p>
          <a:p>
            <a:pPr algn="just">
              <a:spcAft>
                <a:spcPts val="0"/>
              </a:spcAft>
            </a:pP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Also</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different values ​ ​ of the interaction energy arising at different interaction distances indicate the presence of selectivity of this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nanosystem</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Such systems can find their application in the field of biomedical sensors, sensors for establishing air quality in residential and industrial premises, sensor devices for detecting micro amounts of a substance. The use of chemically modified nanotubes, including in atomic power microscopy, is a way to create probes with clearly expressed chemical characteristics</a:t>
            </a:r>
            <a:endParaRPr lang="ru-RU" dirty="0">
              <a:latin typeface="Sabon"/>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2968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7458" y="2842318"/>
            <a:ext cx="10515600" cy="1325563"/>
          </a:xfrm>
        </p:spPr>
        <p:txBody>
          <a:bodyPr>
            <a:normAutofit/>
          </a:bodyPr>
          <a:lstStyle/>
          <a:p>
            <a:r>
              <a:rPr lang="en-US" sz="6000" b="1" dirty="0" smtClean="0">
                <a:latin typeface="Times New Roman" panose="02020603050405020304" pitchFamily="18" charset="0"/>
                <a:cs typeface="Times New Roman" panose="02020603050405020304" pitchFamily="18" charset="0"/>
              </a:rPr>
              <a:t>Thank you for your attention</a:t>
            </a:r>
            <a:endParaRPr lang="ru-RU"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810400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120</Words>
  <Application>Microsoft Office PowerPoint</Application>
  <PresentationFormat>Широкоэкранный</PresentationFormat>
  <Paragraphs>34</Paragraphs>
  <Slides>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6</vt:i4>
      </vt:variant>
    </vt:vector>
  </HeadingPairs>
  <TitlesOfParts>
    <vt:vector size="13" baseType="lpstr">
      <vt:lpstr>Arial</vt:lpstr>
      <vt:lpstr>Calibri</vt:lpstr>
      <vt:lpstr>Calibri Light</vt:lpstr>
      <vt:lpstr>Sabon</vt:lpstr>
      <vt:lpstr>Times</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cp:revision>
  <dcterms:created xsi:type="dcterms:W3CDTF">2021-04-07T07:20:04Z</dcterms:created>
  <dcterms:modified xsi:type="dcterms:W3CDTF">2021-04-07T07:49:53Z</dcterms:modified>
</cp:coreProperties>
</file>