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60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1B6"/>
    <a:srgbClr val="F9D600"/>
    <a:srgbClr val="97000B"/>
    <a:srgbClr val="324057"/>
    <a:srgbClr val="007CCE"/>
    <a:srgbClr val="2A1255"/>
    <a:srgbClr val="A58C51"/>
    <a:srgbClr val="213969"/>
    <a:srgbClr val="332319"/>
    <a:srgbClr val="173A8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06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D60A0-A641-4F81-864A-1058DC48155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65539-1F67-43C9-B520-E8B4A9A3CA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507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65539-1F67-43C9-B520-E8B4A9A3CA4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8195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0"/>
            <a:ext cx="9143998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486025" y="4007052"/>
            <a:ext cx="6480025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400" b="1" dirty="0" smtClean="0">
                <a:ln w="95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релаксации поляризации твердого электролита </a:t>
            </a:r>
            <a:r>
              <a:rPr lang="en-US" sz="3400" b="1" dirty="0" smtClean="0">
                <a:ln w="95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LiPON</a:t>
            </a:r>
            <a:r>
              <a:rPr lang="ru-RU" sz="3400" b="1" dirty="0" smtClean="0">
                <a:ln w="95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в области низких температур</a:t>
            </a:r>
          </a:p>
          <a:p>
            <a:pPr algn="r">
              <a:spcBef>
                <a:spcPts val="1800"/>
              </a:spcBef>
            </a:pPr>
            <a:r>
              <a:rPr lang="en-US" sz="2800" b="1" dirty="0" smtClean="0">
                <a:ln w="95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Modeling of polarization relaxation of solid electrolyte LiPON in the low temperatures range</a:t>
            </a:r>
            <a:endParaRPr lang="en-US" sz="2800" b="1" dirty="0">
              <a:ln w="9525">
                <a:noFill/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1347" y="5312085"/>
            <a:ext cx="460209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dirty="0">
                <a:ln w="9525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Новожилова А.В., Рудый А.С., Торцева Ю.С.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5094" y="6030292"/>
            <a:ext cx="3151905" cy="5852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95817"/>
            <a:ext cx="9144000" cy="1149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altLang="ru-RU" dirty="0">
                <a:ln w="9525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</a:t>
            </a:r>
          </a:p>
          <a:p>
            <a:pPr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altLang="ru-RU" dirty="0">
                <a:ln w="9525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ЯРОСЛАВСКИЙ ГОСУДАРСТВЕННЫЙ УНИВЕРСИТЕТ им. П.Г.ДЕМИДОВА</a:t>
            </a:r>
          </a:p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9224" y="1104900"/>
            <a:ext cx="3686176" cy="4324351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5257800" y="5495925"/>
            <a:ext cx="3762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Схема стенда для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разрядных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 тестовых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структур.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Пунктирным контуром выделена эквивалентная схема структуры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Pt/LiPON/Pt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Заголовок 2"/>
          <p:cNvSpPr>
            <a:spLocks noGrp="1"/>
          </p:cNvSpPr>
          <p:nvPr>
            <p:ph type="title"/>
          </p:nvPr>
        </p:nvSpPr>
        <p:spPr>
          <a:xfrm>
            <a:off x="0" y="47625"/>
            <a:ext cx="9144000" cy="8191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95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часть</a:t>
            </a:r>
            <a:endParaRPr lang="ru-RU" sz="2800" b="1" dirty="0">
              <a:ln w="9525">
                <a:noFill/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3" name="Объект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10265581"/>
              </p:ext>
            </p:extLst>
          </p:nvPr>
        </p:nvGraphicFramePr>
        <p:xfrm>
          <a:off x="4114800" y="3175000"/>
          <a:ext cx="914400" cy="207963"/>
        </p:xfrm>
        <a:graphic>
          <a:graphicData uri="http://schemas.openxmlformats.org/presentationml/2006/ole">
            <p:oleObj spid="_x0000_s3110" name="Equation" r:id="rId5" imgW="914400" imgH="207360" progId="Equation.DSMT4">
              <p:embed/>
            </p:oleObj>
          </a:graphicData>
        </a:graphic>
      </p:graphicFrame>
      <p:grpSp>
        <p:nvGrpSpPr>
          <p:cNvPr id="66" name="Группа 65"/>
          <p:cNvGrpSpPr/>
          <p:nvPr/>
        </p:nvGrpSpPr>
        <p:grpSpPr>
          <a:xfrm>
            <a:off x="1123950" y="1111747"/>
            <a:ext cx="3905250" cy="5863144"/>
            <a:chOff x="1133475" y="1330822"/>
            <a:chExt cx="3962400" cy="6317514"/>
          </a:xfrm>
        </p:grpSpPr>
        <p:sp>
          <p:nvSpPr>
            <p:cNvPr id="61" name="TextBox 60"/>
            <p:cNvSpPr txBox="1"/>
            <p:nvPr/>
          </p:nvSpPr>
          <p:spPr>
            <a:xfrm>
              <a:off x="1133475" y="1330822"/>
              <a:ext cx="3962400" cy="6317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</a:pP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Тестовые структуры 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SiO</a:t>
              </a:r>
              <a:r>
                <a:rPr lang="en-US" sz="16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/Pt/LiPON/Pt/</a:t>
              </a:r>
              <a:r>
                <a:rPr lang="en-US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/SiO</a:t>
              </a:r>
              <a:r>
                <a:rPr lang="en-US" sz="16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/Si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(далее 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Pt/LiPON/Pt)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были изготовлены методом магнетронного распыления на установке </a:t>
              </a:r>
              <a:r>
                <a:rPr lang="ru-RU" alt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SCR-651 “</a:t>
              </a:r>
              <a:r>
                <a:rPr lang="ru-RU" alt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Tetra</a:t>
              </a:r>
              <a:r>
                <a:rPr lang="ru-RU" alt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spcBef>
                  <a:spcPts val="600"/>
                </a:spcBef>
              </a:pP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Толщина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слоя LiPON составляла 1 мкм, а площадь под платиновыми контактами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 8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8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мм</a:t>
              </a:r>
              <a:r>
                <a:rPr lang="ru-RU" sz="16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.</a:t>
              </a:r>
            </a:p>
            <a:p>
              <a:pPr algn="just">
                <a:spcBef>
                  <a:spcPts val="600"/>
                </a:spcBef>
              </a:pP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Ионная проводимость тестовой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структуры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исследовалась методом разряда через прецизионные сопротивления различного номинала при разных температурах. </a:t>
              </a:r>
              <a:endPara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spcBef>
                  <a:spcPts val="600"/>
                </a:spcBef>
              </a:pP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Схема измерительного стенда представлена на рис.1.</a:t>
              </a:r>
            </a:p>
            <a:p>
              <a:pPr algn="just">
                <a:spcBef>
                  <a:spcPts val="600"/>
                </a:spcBef>
              </a:pP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этапе заряда структуры были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определены значения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тока утечки:</a:t>
              </a:r>
            </a:p>
            <a:p>
              <a:pPr algn="just">
                <a:spcBef>
                  <a:spcPts val="600"/>
                </a:spcBef>
              </a:pP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just"/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сопротивления утечки:</a:t>
              </a:r>
            </a:p>
            <a:p>
              <a:pPr algn="just"/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just">
                <a:spcBef>
                  <a:spcPts val="600"/>
                </a:spcBef>
              </a:pPr>
              <a:endPara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spcBef>
                  <a:spcPts val="600"/>
                </a:spcBef>
              </a:pP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4" name="Объект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925911213"/>
                </p:ext>
              </p:extLst>
            </p:nvPr>
          </p:nvGraphicFramePr>
          <p:xfrm>
            <a:off x="1209675" y="5992943"/>
            <a:ext cx="1409700" cy="304800"/>
          </p:xfrm>
          <a:graphic>
            <a:graphicData uri="http://schemas.openxmlformats.org/presentationml/2006/ole">
              <p:oleObj spid="_x0000_s3111" name="Equation" r:id="rId6" imgW="1409400" imgH="304560" progId="Equation.DSMT4">
                <p:embed/>
              </p:oleObj>
            </a:graphicData>
          </a:graphic>
        </p:graphicFrame>
        <p:graphicFrame>
          <p:nvGraphicFramePr>
            <p:cNvPr id="65" name="Объект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263873979"/>
                </p:ext>
              </p:extLst>
            </p:nvPr>
          </p:nvGraphicFramePr>
          <p:xfrm>
            <a:off x="1199649" y="6601038"/>
            <a:ext cx="1397413" cy="279400"/>
          </p:xfrm>
          <a:graphic>
            <a:graphicData uri="http://schemas.openxmlformats.org/presentationml/2006/ole">
              <p:oleObj spid="_x0000_s3112" name="Equation" r:id="rId7" imgW="1396800" imgH="279360" progId="Equation.DSMT4">
                <p:embed/>
              </p:oleObj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71047039"/>
              </p:ext>
            </p:extLst>
          </p:nvPr>
        </p:nvGraphicFramePr>
        <p:xfrm>
          <a:off x="4114800" y="3175000"/>
          <a:ext cx="914400" cy="207963"/>
        </p:xfrm>
        <a:graphic>
          <a:graphicData uri="http://schemas.openxmlformats.org/presentationml/2006/ole">
            <p:oleObj spid="_x0000_s1046" name="Equation" r:id="rId3" imgW="914400" imgH="207360" progId="Equation.DSMT4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09574" y="276225"/>
            <a:ext cx="38731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утечки означает, что на электродах имеет место фарадеевский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процесс, в результате которого концентрация нейтрального лития в прикатодной области растет. Это приводит к диффузии лития в область анода, где происходит окисление (ионизация) лития, после чего под действием электрического поля ионы вновь дрейфуют в сторону катода и процесс повторяется (рис.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3912" y="388531"/>
            <a:ext cx="4024313" cy="262137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793455" y="3074521"/>
            <a:ext cx="3762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2.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тока утечки, возникающего в процессе зарядки структуры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/LiPON/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3" name="Рисунок 32" descr="Зарядные кривые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84"/>
          <a:stretch>
            <a:fillRect/>
          </a:stretch>
        </p:blipFill>
        <p:spPr bwMode="auto">
          <a:xfrm>
            <a:off x="485774" y="3548062"/>
            <a:ext cx="3816000" cy="3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Box 33"/>
          <p:cNvSpPr txBox="1"/>
          <p:nvPr/>
        </p:nvSpPr>
        <p:spPr>
          <a:xfrm>
            <a:off x="4633912" y="4726730"/>
            <a:ext cx="3762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3.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Временная зависимость напряжения на структуре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/LiPON/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режиме зарядки в диапазоне температур от –50 до 25 ° C  </a:t>
            </a:r>
          </a:p>
        </p:txBody>
      </p:sp>
    </p:spTree>
    <p:extLst>
      <p:ext uri="{BB962C8B-B14F-4D97-AF65-F5344CB8AC3E}">
        <p14:creationId xmlns:p14="http://schemas.microsoft.com/office/powerpoint/2010/main" xmlns="" val="1250154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71047039"/>
              </p:ext>
            </p:extLst>
          </p:nvPr>
        </p:nvGraphicFramePr>
        <p:xfrm>
          <a:off x="4114800" y="3175000"/>
          <a:ext cx="914400" cy="207963"/>
        </p:xfrm>
        <a:graphic>
          <a:graphicData uri="http://schemas.openxmlformats.org/presentationml/2006/ole">
            <p:oleObj spid="_x0000_s2081" name="Equation" r:id="rId3" imgW="914400" imgH="207360" progId="Equation.DSMT4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5000">
                <a:schemeClr val="accent3">
                  <a:lumMod val="5000"/>
                  <a:lumOff val="9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91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25" y="161925"/>
            <a:ext cx="874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разряда обкладки структуры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Pt/LiPON/Pt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переключались на прецизионное сопротивление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ld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регистрировалось падение напряжения на нагрузке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Измерения проводились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интервале температур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С25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С (рис. 4).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Разрядные кривые_низкие 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050" y="1107222"/>
            <a:ext cx="4068000" cy="31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535206" y="2177224"/>
            <a:ext cx="4329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4.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Временная зависимость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напряжения на контактах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Pt/LiPON/Pt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разряде через сопротивление нагрузки 10 кОм при различных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925" y="4403356"/>
            <a:ext cx="8743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температурах порядка -20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С становятся сопоставимы ток свободных (сторонних) зарядов и ток связанных зарядов. А при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ток переноса снижается до уровня шумов.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Поэтому в математической модели рассматривался ток смещения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(t)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а не ток переноса.</a:t>
            </a:r>
          </a:p>
          <a:p>
            <a:pPr algn="just">
              <a:spcBef>
                <a:spcPts val="120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падения напряжения на внешней нагрузке будет описываться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выражением: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07272208"/>
              </p:ext>
            </p:extLst>
          </p:nvPr>
        </p:nvGraphicFramePr>
        <p:xfrm>
          <a:off x="4502150" y="3182938"/>
          <a:ext cx="139700" cy="215900"/>
        </p:xfrm>
        <a:graphic>
          <a:graphicData uri="http://schemas.openxmlformats.org/presentationml/2006/ole">
            <p:oleObj spid="_x0000_s2082" name="Equation" r:id="rId5" imgW="139680" imgH="215640" progId="Equation.DSMT4">
              <p:embed/>
            </p:oleObj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69473336"/>
              </p:ext>
            </p:extLst>
          </p:nvPr>
        </p:nvGraphicFramePr>
        <p:xfrm>
          <a:off x="4114800" y="3175000"/>
          <a:ext cx="914400" cy="233363"/>
        </p:xfrm>
        <a:graphic>
          <a:graphicData uri="http://schemas.openxmlformats.org/presentationml/2006/ole">
            <p:oleObj spid="_x0000_s2083" name="Equation" r:id="rId6" imgW="139680" imgH="215640" progId="Equation.DSMT4">
              <p:embed/>
            </p:oleObj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93998667"/>
              </p:ext>
            </p:extLst>
          </p:nvPr>
        </p:nvGraphicFramePr>
        <p:xfrm>
          <a:off x="4114800" y="3175000"/>
          <a:ext cx="914400" cy="233363"/>
        </p:xfrm>
        <a:graphic>
          <a:graphicData uri="http://schemas.openxmlformats.org/presentationml/2006/ole">
            <p:oleObj spid="_x0000_s2084" name="Equation" r:id="rId7" imgW="139680" imgH="215640" progId="Equation.DSMT4">
              <p:embed/>
            </p:oleObj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00255848"/>
              </p:ext>
            </p:extLst>
          </p:nvPr>
        </p:nvGraphicFramePr>
        <p:xfrm>
          <a:off x="914400" y="5858975"/>
          <a:ext cx="7429500" cy="660400"/>
        </p:xfrm>
        <a:graphic>
          <a:graphicData uri="http://schemas.openxmlformats.org/presentationml/2006/ole">
            <p:oleObj spid="_x0000_s2085" name="Equation" r:id="rId8" imgW="7429320" imgH="66024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8593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71047039"/>
              </p:ext>
            </p:extLst>
          </p:nvPr>
        </p:nvGraphicFramePr>
        <p:xfrm>
          <a:off x="4114800" y="3175000"/>
          <a:ext cx="914400" cy="207963"/>
        </p:xfrm>
        <a:graphic>
          <a:graphicData uri="http://schemas.openxmlformats.org/presentationml/2006/ole">
            <p:oleObj spid="_x0000_s4108" name="Equation" r:id="rId3" imgW="914400" imgH="207360" progId="Equation.DSMT4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3375" y="790575"/>
            <a:ext cx="34385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рисунке 5 приведены экспериментальные и теоретические зависимости от времени падения напряжения на сопротивлении   при разряде тестовой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Расчёты выполнены для следующих параметров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модели: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5465" y="917838"/>
            <a:ext cx="4608000" cy="39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42964" y="5074369"/>
            <a:ext cx="4958161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Экспериментальные (сплошные линии) и теоретические (пунктирные линии) зависимости падения напряжения на сопротивлении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ld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 при разряде структуры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Pt/LiPON/Pt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ts val="3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Кривая 1 –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= -22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C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 = 410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-5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с; кривая 2 -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 = 4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10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-7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с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26211056"/>
              </p:ext>
            </p:extLst>
          </p:nvPr>
        </p:nvGraphicFramePr>
        <p:xfrm>
          <a:off x="412750" y="2796272"/>
          <a:ext cx="1422400" cy="1905000"/>
        </p:xfrm>
        <a:graphic>
          <a:graphicData uri="http://schemas.openxmlformats.org/presentationml/2006/ole">
            <p:oleObj spid="_x0000_s4109" name="Equation" r:id="rId5" imgW="1422360" imgH="190476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95226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71047039"/>
              </p:ext>
            </p:extLst>
          </p:nvPr>
        </p:nvGraphicFramePr>
        <p:xfrm>
          <a:off x="4114800" y="3175000"/>
          <a:ext cx="914400" cy="207963"/>
        </p:xfrm>
        <a:graphic>
          <a:graphicData uri="http://schemas.openxmlformats.org/presentationml/2006/ole">
            <p:oleObj spid="_x0000_s5126" name="Equation" r:id="rId3" imgW="914400" imgH="207360" progId="Equation.DSMT4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48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95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2800" b="1" dirty="0">
              <a:ln w="9525">
                <a:noFill/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449" y="628650"/>
            <a:ext cx="877252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Предлагаемая модель релаксации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поляризации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низких температур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предназначена для объяснения особенностей экспериментальных кривых. Сама модель является максимально упрощенной. Так, все параметры модели полагаются сосредоточенными, рассматриваются только два механизма релаксации поляризации и не учитываются нелинейные эффекты, которые неизбежны в столь сильно неравновесной системе.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релаксации поляризации твердого электролита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LiPON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главную особенность экспериментальных кривых – скачкообразный спад тока разряда за относительно короткий промежуток времени и последующее монотонное убывание тока.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предложенной модели такое поведение разрядной кривой объясняется вкладом тока связанных зарядов, который при низких температурах сопоставим с током поляризации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Судя по экспериментальным кривым, имеется еще один механизм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поляризации, обусловленный локализованными ионами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это указывает плавный спад на начальном участке кривой разряда при температуре -22°С. Этот механизм дает вклад в поляризацию, промежуточный между свободными и связанными зарядами. Очевидно, что с понижением температуры вклад прыжковой проводимости в поляризацию снижается, на что указывает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два порядка. Существенно, что остальные параметры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модели 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понижении температуры изменений не претерпевают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algn="just">
              <a:spcBef>
                <a:spcPts val="1800"/>
              </a:spcBef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Благодарности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выполнено при финансовой поддержке РФФИ в рамках научного проекта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20-32-90112.</a:t>
            </a: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выполнена на оборудовании ЦКП «Диагностика микро- и наноструктур».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415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1716</TotalTime>
  <Words>650</Words>
  <Application>Microsoft Office PowerPoint</Application>
  <PresentationFormat>Экран (4:3)</PresentationFormat>
  <Paragraphs>38</Paragraphs>
  <Slides>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Office Theme</vt:lpstr>
      <vt:lpstr>Equation</vt:lpstr>
      <vt:lpstr>Слайд 1</vt:lpstr>
      <vt:lpstr>Экспериментальная часть</vt:lpstr>
      <vt:lpstr>Слайд 3</vt:lpstr>
      <vt:lpstr>Слайд 4</vt:lpstr>
      <vt:lpstr>Слайд 5</vt:lpstr>
      <vt:lpstr>Заключение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Александр</cp:lastModifiedBy>
  <cp:revision>103</cp:revision>
  <dcterms:created xsi:type="dcterms:W3CDTF">2016-11-18T14:12:19Z</dcterms:created>
  <dcterms:modified xsi:type="dcterms:W3CDTF">2021-04-27T12:32:46Z</dcterms:modified>
</cp:coreProperties>
</file>