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1"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52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H:\&#1076;&#1086;&#1082;&#1090;&#1086;&#1088;&#1089;&#1082;&#1072;&#1103;%20&#1076;&#1080;&#1089;&#1089;&#1077;&#1088;&#1090;&#1072;&#1094;&#1080;&#1103;\&#1042;&#1057;5%20&#1101;&#1085;&#1077;&#1088;&#1075;&#1080;&#1103;%20&#1076;&#1077;&#1092;&#1086;&#1088;&#1084;&#1072;&#1094;&#1080;&#108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latin typeface="Times New Roman" panose="02020603050405020304" pitchFamily="18" charset="0"/>
                <a:cs typeface="Times New Roman" panose="02020603050405020304" pitchFamily="18" charset="0"/>
              </a:rPr>
              <a:t>BC5 tube</a:t>
            </a:r>
          </a:p>
        </c:rich>
      </c:tx>
      <c:overlay val="0"/>
    </c:title>
    <c:autoTitleDeleted val="0"/>
    <c:plotArea>
      <c:layout/>
      <c:scatterChart>
        <c:scatterStyle val="smoothMarker"/>
        <c:varyColors val="0"/>
        <c:ser>
          <c:idx val="1"/>
          <c:order val="1"/>
          <c:tx>
            <c:v>тип А</c:v>
          </c:tx>
          <c:marker>
            <c:symbol val="none"/>
          </c:marker>
          <c:xVal>
            <c:numRef>
              <c:f>[1]Лист1!$A$17:$A$21</c:f>
              <c:numCache>
                <c:formatCode>General</c:formatCode>
                <c:ptCount val="5"/>
                <c:pt idx="0">
                  <c:v>0</c:v>
                </c:pt>
                <c:pt idx="1">
                  <c:v>0</c:v>
                </c:pt>
                <c:pt idx="2">
                  <c:v>0</c:v>
                </c:pt>
                <c:pt idx="3">
                  <c:v>0</c:v>
                </c:pt>
                <c:pt idx="4">
                  <c:v>0</c:v>
                </c:pt>
              </c:numCache>
            </c:numRef>
          </c:xVal>
          <c:yVal>
            <c:numRef>
              <c:f>[1]Лист1!$B$3:$B$7</c:f>
              <c:numCache>
                <c:formatCode>General</c:formatCode>
                <c:ptCount val="5"/>
                <c:pt idx="0">
                  <c:v>0</c:v>
                </c:pt>
                <c:pt idx="1">
                  <c:v>0</c:v>
                </c:pt>
                <c:pt idx="2">
                  <c:v>0</c:v>
                </c:pt>
                <c:pt idx="3">
                  <c:v>0</c:v>
                </c:pt>
                <c:pt idx="4">
                  <c:v>0</c:v>
                </c:pt>
              </c:numCache>
            </c:numRef>
          </c:yVal>
          <c:smooth val="1"/>
          <c:extLst>
            <c:ext xmlns:c16="http://schemas.microsoft.com/office/drawing/2014/chart" uri="{C3380CC4-5D6E-409C-BE32-E72D297353CC}">
              <c16:uniqueId val="{00000000-F305-4579-AEAA-902331E0DE30}"/>
            </c:ext>
          </c:extLst>
        </c:ser>
        <c:ser>
          <c:idx val="2"/>
          <c:order val="2"/>
          <c:tx>
            <c:v>тип Б</c:v>
          </c:tx>
          <c:marker>
            <c:symbol val="none"/>
          </c:marker>
          <c:xVal>
            <c:numRef>
              <c:f>[1]Лист1!$A$17:$A$21</c:f>
              <c:numCache>
                <c:formatCode>General</c:formatCode>
                <c:ptCount val="5"/>
                <c:pt idx="0">
                  <c:v>0</c:v>
                </c:pt>
                <c:pt idx="1">
                  <c:v>0</c:v>
                </c:pt>
                <c:pt idx="2">
                  <c:v>0</c:v>
                </c:pt>
                <c:pt idx="3">
                  <c:v>0</c:v>
                </c:pt>
                <c:pt idx="4">
                  <c:v>0</c:v>
                </c:pt>
              </c:numCache>
            </c:numRef>
          </c:xVal>
          <c:yVal>
            <c:numRef>
              <c:f>[1]Лист1!$C$3:$C$7</c:f>
              <c:numCache>
                <c:formatCode>General</c:formatCode>
                <c:ptCount val="5"/>
                <c:pt idx="0">
                  <c:v>0</c:v>
                </c:pt>
                <c:pt idx="1">
                  <c:v>0</c:v>
                </c:pt>
                <c:pt idx="2">
                  <c:v>0</c:v>
                </c:pt>
                <c:pt idx="3">
                  <c:v>0</c:v>
                </c:pt>
                <c:pt idx="4">
                  <c:v>0</c:v>
                </c:pt>
              </c:numCache>
            </c:numRef>
          </c:yVal>
          <c:smooth val="1"/>
          <c:extLst>
            <c:ext xmlns:c16="http://schemas.microsoft.com/office/drawing/2014/chart" uri="{C3380CC4-5D6E-409C-BE32-E72D297353CC}">
              <c16:uniqueId val="{00000001-F305-4579-AEAA-902331E0DE30}"/>
            </c:ext>
          </c:extLst>
        </c:ser>
        <c:ser>
          <c:idx val="3"/>
          <c:order val="3"/>
          <c:tx>
            <c:v>тип В</c:v>
          </c:tx>
          <c:marker>
            <c:symbol val="none"/>
          </c:marker>
          <c:xVal>
            <c:numRef>
              <c:f>[1]Лист1!$A$17:$A$21</c:f>
              <c:numCache>
                <c:formatCode>General</c:formatCode>
                <c:ptCount val="5"/>
                <c:pt idx="0">
                  <c:v>0</c:v>
                </c:pt>
                <c:pt idx="1">
                  <c:v>0</c:v>
                </c:pt>
                <c:pt idx="2">
                  <c:v>0</c:v>
                </c:pt>
                <c:pt idx="3">
                  <c:v>0</c:v>
                </c:pt>
                <c:pt idx="4">
                  <c:v>0</c:v>
                </c:pt>
              </c:numCache>
            </c:numRef>
          </c:xVal>
          <c:yVal>
            <c:numRef>
              <c:f>[1]Лист1!$D$3:$D$7</c:f>
              <c:numCache>
                <c:formatCode>General</c:formatCode>
                <c:ptCount val="5"/>
                <c:pt idx="0">
                  <c:v>0</c:v>
                </c:pt>
                <c:pt idx="1">
                  <c:v>0</c:v>
                </c:pt>
                <c:pt idx="2">
                  <c:v>0</c:v>
                </c:pt>
                <c:pt idx="3">
                  <c:v>0</c:v>
                </c:pt>
                <c:pt idx="4">
                  <c:v>0</c:v>
                </c:pt>
              </c:numCache>
            </c:numRef>
          </c:yVal>
          <c:smooth val="1"/>
          <c:extLst>
            <c:ext xmlns:c16="http://schemas.microsoft.com/office/drawing/2014/chart" uri="{C3380CC4-5D6E-409C-BE32-E72D297353CC}">
              <c16:uniqueId val="{00000002-F305-4579-AEAA-902331E0DE30}"/>
            </c:ext>
          </c:extLst>
        </c:ser>
        <c:ser>
          <c:idx val="0"/>
          <c:order val="0"/>
          <c:marker>
            <c:symbol val="none"/>
          </c:marker>
          <c:xVal>
            <c:numRef>
              <c:f>щель!$A$1:$A$5</c:f>
              <c:numCache>
                <c:formatCode>General</c:formatCode>
                <c:ptCount val="5"/>
                <c:pt idx="0">
                  <c:v>3.03</c:v>
                </c:pt>
                <c:pt idx="1">
                  <c:v>4.7699999999999996</c:v>
                </c:pt>
                <c:pt idx="2">
                  <c:v>6.35</c:v>
                </c:pt>
                <c:pt idx="3">
                  <c:v>7.72</c:v>
                </c:pt>
                <c:pt idx="4">
                  <c:v>9.57</c:v>
                </c:pt>
              </c:numCache>
            </c:numRef>
          </c:xVal>
          <c:yVal>
            <c:numRef>
              <c:f>щель!$B$1:$B$5</c:f>
              <c:numCache>
                <c:formatCode>General</c:formatCode>
                <c:ptCount val="5"/>
                <c:pt idx="0">
                  <c:v>0.13</c:v>
                </c:pt>
                <c:pt idx="1">
                  <c:v>0.69000000000000039</c:v>
                </c:pt>
                <c:pt idx="2">
                  <c:v>0.26</c:v>
                </c:pt>
                <c:pt idx="3">
                  <c:v>0.19</c:v>
                </c:pt>
                <c:pt idx="4">
                  <c:v>0.69000000000000039</c:v>
                </c:pt>
              </c:numCache>
            </c:numRef>
          </c:yVal>
          <c:smooth val="1"/>
          <c:extLst>
            <c:ext xmlns:c16="http://schemas.microsoft.com/office/drawing/2014/chart" uri="{C3380CC4-5D6E-409C-BE32-E72D297353CC}">
              <c16:uniqueId val="{00000003-F305-4579-AEAA-902331E0DE30}"/>
            </c:ext>
          </c:extLst>
        </c:ser>
        <c:dLbls>
          <c:showLegendKey val="0"/>
          <c:showVal val="0"/>
          <c:showCatName val="0"/>
          <c:showSerName val="0"/>
          <c:showPercent val="0"/>
          <c:showBubbleSize val="0"/>
        </c:dLbls>
        <c:axId val="207861440"/>
        <c:axId val="270375424"/>
      </c:scatterChart>
      <c:valAx>
        <c:axId val="207861440"/>
        <c:scaling>
          <c:orientation val="minMax"/>
          <c:max val="10"/>
          <c:min val="2"/>
        </c:scaling>
        <c:delete val="0"/>
        <c:axPos val="b"/>
        <c:title>
          <c:tx>
            <c:rich>
              <a:bodyPr/>
              <a:lstStyle/>
              <a:p>
                <a:pPr>
                  <a:defRPr/>
                </a:pPr>
                <a:r>
                  <a:rPr lang="en-US"/>
                  <a:t>r, A</a:t>
                </a:r>
              </a:p>
            </c:rich>
          </c:tx>
          <c:overlay val="0"/>
        </c:title>
        <c:numFmt formatCode="General" sourceLinked="1"/>
        <c:majorTickMark val="none"/>
        <c:minorTickMark val="none"/>
        <c:tickLblPos val="nextTo"/>
        <c:crossAx val="270375424"/>
        <c:crosses val="autoZero"/>
        <c:crossBetween val="midCat"/>
      </c:valAx>
      <c:valAx>
        <c:axId val="270375424"/>
        <c:scaling>
          <c:orientation val="minMax"/>
        </c:scaling>
        <c:delete val="0"/>
        <c:axPos val="l"/>
        <c:majorGridlines/>
        <c:title>
          <c:tx>
            <c:rich>
              <a:bodyPr/>
              <a:lstStyle/>
              <a:p>
                <a:pPr>
                  <a:defRPr/>
                </a:pPr>
                <a:r>
                  <a:rPr lang="en-US" dirty="0"/>
                  <a:t>E, eV</a:t>
                </a:r>
              </a:p>
            </c:rich>
          </c:tx>
          <c:overlay val="0"/>
        </c:title>
        <c:numFmt formatCode="General" sourceLinked="1"/>
        <c:majorTickMark val="none"/>
        <c:minorTickMark val="none"/>
        <c:tickLblPos val="nextTo"/>
        <c:crossAx val="207861440"/>
        <c:crosses val="autoZero"/>
        <c:crossBetween val="midCat"/>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41694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292853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410232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77831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17805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CB8B741-10BD-425C-A6C6-22C669943BAA}" type="datetimeFigureOut">
              <a:rPr lang="ru-RU" smtClean="0"/>
              <a:t>11.05.2021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78583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CB8B741-10BD-425C-A6C6-22C669943BAA}" type="datetimeFigureOut">
              <a:rPr lang="ru-RU" smtClean="0"/>
              <a:t>11.05.2021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118078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CB8B741-10BD-425C-A6C6-22C669943BAA}" type="datetimeFigureOut">
              <a:rPr lang="ru-RU" smtClean="0"/>
              <a:t>11.05.2021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3502901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B8B741-10BD-425C-A6C6-22C669943BAA}" type="datetimeFigureOut">
              <a:rPr lang="ru-RU" smtClean="0"/>
              <a:t>11.05.2021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3517784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CB8B741-10BD-425C-A6C6-22C669943BAA}" type="datetimeFigureOut">
              <a:rPr lang="ru-RU" smtClean="0"/>
              <a:t>11.05.2021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241424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CB8B741-10BD-425C-A6C6-22C669943BAA}" type="datetimeFigureOut">
              <a:rPr lang="ru-RU" smtClean="0"/>
              <a:t>11.05.2021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123A58-325B-406E-9011-9C95ABE277D3}" type="slidenum">
              <a:rPr lang="ru-RU" smtClean="0"/>
              <a:t>‹#›</a:t>
            </a:fld>
            <a:endParaRPr lang="ru-RU"/>
          </a:p>
        </p:txBody>
      </p:sp>
    </p:spTree>
    <p:extLst>
      <p:ext uri="{BB962C8B-B14F-4D97-AF65-F5344CB8AC3E}">
        <p14:creationId xmlns:p14="http://schemas.microsoft.com/office/powerpoint/2010/main" val="669943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8B741-10BD-425C-A6C6-22C669943BAA}" type="datetimeFigureOut">
              <a:rPr lang="ru-RU" smtClean="0"/>
              <a:t>11.05.2021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23A58-325B-406E-9011-9C95ABE277D3}" type="slidenum">
              <a:rPr lang="ru-RU" smtClean="0"/>
              <a:t>‹#›</a:t>
            </a:fld>
            <a:endParaRPr lang="ru-RU"/>
          </a:p>
        </p:txBody>
      </p:sp>
    </p:spTree>
    <p:extLst>
      <p:ext uri="{BB962C8B-B14F-4D97-AF65-F5344CB8AC3E}">
        <p14:creationId xmlns:p14="http://schemas.microsoft.com/office/powerpoint/2010/main" val="3029858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9956" y="1135719"/>
            <a:ext cx="10124901" cy="2308324"/>
          </a:xfrm>
          <a:prstGeom prst="rect">
            <a:avLst/>
          </a:prstGeom>
        </p:spPr>
        <p:txBody>
          <a:bodyPr wrap="square">
            <a:spAutoFit/>
          </a:bodyPr>
          <a:lstStyle/>
          <a:p>
            <a:pPr algn="ctr"/>
            <a:r>
              <a:rPr lang="en-US" sz="4800" b="1" dirty="0">
                <a:latin typeface="Times New Roman" panose="02020603050405020304" pitchFamily="18" charset="0"/>
                <a:cs typeface="Times New Roman" panose="02020603050405020304" pitchFamily="18" charset="0"/>
              </a:rPr>
              <a:t>Study of modification of carbon univariate nanostructures </a:t>
            </a:r>
            <a:endParaRPr lang="ru-RU" sz="4800" b="1" dirty="0">
              <a:latin typeface="Times New Roman" panose="02020603050405020304" pitchFamily="18" charset="0"/>
              <a:cs typeface="Times New Roman" panose="02020603050405020304" pitchFamily="18" charset="0"/>
            </a:endParaRPr>
          </a:p>
          <a:p>
            <a:pPr algn="ctr"/>
            <a:r>
              <a:rPr lang="en-US" sz="4800" b="1" dirty="0">
                <a:latin typeface="Times New Roman" panose="02020603050405020304" pitchFamily="18" charset="0"/>
                <a:cs typeface="Times New Roman" panose="02020603050405020304" pitchFamily="18" charset="0"/>
              </a:rPr>
              <a:t>with impurity boron atoms</a:t>
            </a:r>
            <a:endParaRPr lang="ru-RU" sz="48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640677" y="4272709"/>
            <a:ext cx="6096000" cy="723275"/>
          </a:xfrm>
          <a:prstGeom prst="rect">
            <a:avLst/>
          </a:prstGeom>
        </p:spPr>
        <p:txBody>
          <a:bodyPr>
            <a:spAutoFit/>
          </a:bodyPr>
          <a:lstStyle/>
          <a:p>
            <a:pPr marL="900430">
              <a:spcAft>
                <a:spcPts val="565"/>
              </a:spcAft>
            </a:pPr>
            <a:r>
              <a:rPr lang="en-US" b="1" dirty="0">
                <a:latin typeface="Times" panose="02020603050405020304" pitchFamily="18" charset="0"/>
                <a:ea typeface="Times New Roman" panose="02020603050405020304" pitchFamily="18" charset="0"/>
                <a:cs typeface="Times New Roman" panose="02020603050405020304" pitchFamily="18" charset="0"/>
              </a:rPr>
              <a:t>I Zaporotskova</a:t>
            </a:r>
            <a:r>
              <a:rPr lang="en-US" b="1" baseline="30000" dirty="0">
                <a:latin typeface="Times" panose="02020603050405020304" pitchFamily="18" charset="0"/>
                <a:ea typeface="Times New Roman" panose="02020603050405020304" pitchFamily="18" charset="0"/>
                <a:cs typeface="Times New Roman" panose="02020603050405020304" pitchFamily="18" charset="0"/>
              </a:rPr>
              <a:t>1</a:t>
            </a:r>
            <a:r>
              <a:rPr lang="en-US" b="1" dirty="0">
                <a:latin typeface="Times" panose="02020603050405020304" pitchFamily="18" charset="0"/>
                <a:ea typeface="Times New Roman" panose="02020603050405020304" pitchFamily="18" charset="0"/>
                <a:cs typeface="Times New Roman" panose="02020603050405020304" pitchFamily="18" charset="0"/>
              </a:rPr>
              <a:t> N Boroznina</a:t>
            </a:r>
            <a:r>
              <a:rPr lang="en-US" b="1" baseline="30000" dirty="0">
                <a:latin typeface="Times" panose="02020603050405020304" pitchFamily="18" charset="0"/>
                <a:ea typeface="Times New Roman" panose="02020603050405020304" pitchFamily="18" charset="0"/>
                <a:cs typeface="Times New Roman" panose="02020603050405020304" pitchFamily="18" charset="0"/>
              </a:rPr>
              <a:t>1</a:t>
            </a:r>
            <a:r>
              <a:rPr lang="en-US" b="1" dirty="0">
                <a:latin typeface="Times" panose="02020603050405020304" pitchFamily="18" charset="0"/>
                <a:ea typeface="Times New Roman" panose="02020603050405020304" pitchFamily="18" charset="0"/>
                <a:cs typeface="Times New Roman" panose="02020603050405020304" pitchFamily="18" charset="0"/>
              </a:rPr>
              <a:t> S Boroznin</a:t>
            </a:r>
            <a:r>
              <a:rPr lang="en-US" b="1" baseline="30000" dirty="0">
                <a:latin typeface="Times" panose="02020603050405020304" pitchFamily="18" charset="0"/>
                <a:ea typeface="Times New Roman" panose="02020603050405020304" pitchFamily="18" charset="0"/>
                <a:cs typeface="Times New Roman" panose="02020603050405020304" pitchFamily="18" charset="0"/>
              </a:rPr>
              <a:t>1</a:t>
            </a:r>
            <a:endParaRPr lang="ru-RU" b="1" dirty="0">
              <a:latin typeface="Times" panose="02020603050405020304" pitchFamily="18" charset="0"/>
              <a:ea typeface="Times New Roman" panose="02020603050405020304" pitchFamily="18" charset="0"/>
              <a:cs typeface="Times New Roman" panose="02020603050405020304" pitchFamily="18" charset="0"/>
            </a:endParaRPr>
          </a:p>
          <a:p>
            <a:pPr marL="900430">
              <a:spcAft>
                <a:spcPts val="0"/>
              </a:spcAft>
            </a:pPr>
            <a:r>
              <a:rPr lang="en-GB" baseline="30000" dirty="0">
                <a:latin typeface="Times New Roman" panose="02020603050405020304" pitchFamily="18" charset="0"/>
                <a:ea typeface="Times New Roman" panose="02020603050405020304" pitchFamily="18" charset="0"/>
              </a:rPr>
              <a:t>1 </a:t>
            </a:r>
            <a:r>
              <a:rPr lang="en-GB" dirty="0">
                <a:latin typeface="Times New Roman" panose="02020603050405020304" pitchFamily="18" charset="0"/>
                <a:ea typeface="Times New Roman" panose="02020603050405020304" pitchFamily="18" charset="0"/>
              </a:rPr>
              <a:t>Volgograd State University, Volgograd, Russia</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979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6488" y="191918"/>
            <a:ext cx="6096000" cy="2708434"/>
          </a:xfrm>
          <a:prstGeom prst="rect">
            <a:avLst/>
          </a:prstGeom>
        </p:spPr>
        <p:txBody>
          <a:bodyPr>
            <a:spAutoFit/>
          </a:bodyPr>
          <a:lstStyle/>
          <a:p>
            <a:pPr algn="just">
              <a:spcAft>
                <a:spcPts val="0"/>
              </a:spcAft>
            </a:pPr>
            <a:r>
              <a:rPr lang="en-US" sz="3000" dirty="0">
                <a:solidFill>
                  <a:srgbClr val="000000"/>
                </a:solidFill>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Structural features and basic energy characteristics of BC nanotubes of type (n, 0) were studied, when in the structure of a carbon nanotube every second carbon atom is replaced by a boron atom</a:t>
            </a:r>
            <a:r>
              <a:rPr lang="ru-RU" sz="2800" dirty="0">
                <a:latin typeface="Times New Roman" panose="02020603050405020304" pitchFamily="18" charset="0"/>
                <a:cs typeface="Times New Roman" panose="02020603050405020304" pitchFamily="18" charset="0"/>
              </a:rPr>
              <a:t>.</a:t>
            </a:r>
            <a:endPar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9DD18881-A251-4679-B6A5-95BCC4C0E4A0}"/>
              </a:ext>
            </a:extLst>
          </p:cNvPr>
          <p:cNvPicPr/>
          <p:nvPr/>
        </p:nvPicPr>
        <p:blipFill>
          <a:blip r:embed="rId2">
            <a:lum/>
            <a:alphaModFix/>
          </a:blip>
          <a:srcRect/>
          <a:stretch>
            <a:fillRect/>
          </a:stretch>
        </p:blipFill>
        <p:spPr>
          <a:xfrm rot="1397190">
            <a:off x="8246687" y="687742"/>
            <a:ext cx="2199448" cy="5798383"/>
          </a:xfrm>
          <a:prstGeom prst="rect">
            <a:avLst/>
          </a:prstGeom>
        </p:spPr>
      </p:pic>
      <p:graphicFrame>
        <p:nvGraphicFramePr>
          <p:cNvPr id="7" name="Таблица 6">
            <a:extLst>
              <a:ext uri="{FF2B5EF4-FFF2-40B4-BE49-F238E27FC236}">
                <a16:creationId xmlns:a16="http://schemas.microsoft.com/office/drawing/2014/main" id="{E113D8A4-7ED9-4E27-9422-BFB81F457653}"/>
              </a:ext>
            </a:extLst>
          </p:cNvPr>
          <p:cNvGraphicFramePr>
            <a:graphicFrameLocks noGrp="1"/>
          </p:cNvGraphicFramePr>
          <p:nvPr>
            <p:extLst>
              <p:ext uri="{D42A27DB-BD31-4B8C-83A1-F6EECF244321}">
                <p14:modId xmlns:p14="http://schemas.microsoft.com/office/powerpoint/2010/main" val="1865052577"/>
              </p:ext>
            </p:extLst>
          </p:nvPr>
        </p:nvGraphicFramePr>
        <p:xfrm>
          <a:off x="842777" y="3096832"/>
          <a:ext cx="5696245" cy="3569250"/>
        </p:xfrm>
        <a:graphic>
          <a:graphicData uri="http://schemas.openxmlformats.org/drawingml/2006/table">
            <a:tbl>
              <a:tblPr firstRow="1" firstCol="1" lastRow="1" lastCol="1" bandRow="1" bandCol="1">
                <a:tableStyleId>{5C22544A-7EE6-4342-B048-85BDC9FD1C3A}</a:tableStyleId>
              </a:tblPr>
              <a:tblGrid>
                <a:gridCol w="1941705">
                  <a:extLst>
                    <a:ext uri="{9D8B030D-6E8A-4147-A177-3AD203B41FA5}">
                      <a16:colId xmlns:a16="http://schemas.microsoft.com/office/drawing/2014/main" val="2123874215"/>
                    </a:ext>
                  </a:extLst>
                </a:gridCol>
                <a:gridCol w="3754540">
                  <a:extLst>
                    <a:ext uri="{9D8B030D-6E8A-4147-A177-3AD203B41FA5}">
                      <a16:colId xmlns:a16="http://schemas.microsoft.com/office/drawing/2014/main" val="4131747463"/>
                    </a:ext>
                  </a:extLst>
                </a:gridCol>
              </a:tblGrid>
              <a:tr h="1062844">
                <a:tc gridSpan="2">
                  <a:txBody>
                    <a:bodyPr/>
                    <a:lstStyle/>
                    <a:p>
                      <a:pPr algn="ctr">
                        <a:spcAft>
                          <a:spcPts val="500"/>
                        </a:spcAft>
                      </a:pPr>
                      <a:r>
                        <a:rPr lang="en-US" sz="1600" dirty="0">
                          <a:solidFill>
                            <a:schemeClr val="tx1"/>
                          </a:solidFill>
                          <a:effectLst/>
                          <a:latin typeface="Times New Roman" panose="02020603050405020304" pitchFamily="18" charset="0"/>
                          <a:cs typeface="Times New Roman" panose="02020603050405020304" pitchFamily="18" charset="0"/>
                        </a:rPr>
                        <a:t>Table 1. </a:t>
                      </a:r>
                      <a:r>
                        <a:rPr lang="en-US" sz="1600" b="0" dirty="0">
                          <a:solidFill>
                            <a:schemeClr val="tx1"/>
                          </a:solidFill>
                          <a:effectLst/>
                          <a:latin typeface="Times New Roman" panose="02020603050405020304" pitchFamily="18" charset="0"/>
                          <a:cs typeface="Times New Roman" panose="02020603050405020304" pitchFamily="18" charset="0"/>
                        </a:rPr>
                        <a:t>Main characteristics of boron-containing nanotubes (n, 0). Calculations of </a:t>
                      </a:r>
                      <a:r>
                        <a:rPr lang="ru-RU" sz="1600" b="0" dirty="0">
                          <a:solidFill>
                            <a:schemeClr val="tx1"/>
                          </a:solidFill>
                          <a:effectLst/>
                          <a:latin typeface="Times New Roman" panose="02020603050405020304" pitchFamily="18" charset="0"/>
                          <a:cs typeface="Times New Roman" panose="02020603050405020304" pitchFamily="18" charset="0"/>
                        </a:rPr>
                        <a:t>Δ</a:t>
                      </a:r>
                      <a:r>
                        <a:rPr lang="en-US" sz="1600" b="0" dirty="0" err="1">
                          <a:solidFill>
                            <a:schemeClr val="tx1"/>
                          </a:solidFill>
                          <a:effectLst/>
                          <a:latin typeface="Times New Roman" panose="02020603050405020304" pitchFamily="18" charset="0"/>
                          <a:cs typeface="Times New Roman" panose="02020603050405020304" pitchFamily="18" charset="0"/>
                        </a:rPr>
                        <a:t>Eg</a:t>
                      </a:r>
                      <a:r>
                        <a:rPr lang="en-US" sz="1600" b="0" dirty="0">
                          <a:solidFill>
                            <a:schemeClr val="tx1"/>
                          </a:solidFill>
                          <a:effectLst/>
                          <a:latin typeface="Times New Roman" panose="02020603050405020304" pitchFamily="18" charset="0"/>
                          <a:cs typeface="Times New Roman" panose="02020603050405020304" pitchFamily="18" charset="0"/>
                        </a:rPr>
                        <a:t> were carried out using the DFT method using functionality B3LYP</a:t>
                      </a:r>
                      <a:endParaRPr lang="ru-RU"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hMerge="1">
                  <a:txBody>
                    <a:bodyPr/>
                    <a:lstStyle/>
                    <a:p>
                      <a:endParaRPr lang="ru-RU"/>
                    </a:p>
                  </a:txBody>
                  <a:tcPr/>
                </a:tc>
                <a:extLst>
                  <a:ext uri="{0D108BD9-81ED-4DB2-BD59-A6C34878D82A}">
                    <a16:rowId xmlns:a16="http://schemas.microsoft.com/office/drawing/2014/main" val="1668547513"/>
                  </a:ext>
                </a:extLst>
              </a:tr>
              <a:tr h="53679">
                <a:tc>
                  <a:txBody>
                    <a:bodyPr/>
                    <a:lstStyle/>
                    <a:p>
                      <a:pPr>
                        <a:spcBef>
                          <a:spcPts val="200"/>
                        </a:spcBef>
                        <a:spcAft>
                          <a:spcPts val="20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17780">
                        <a:spcBef>
                          <a:spcPts val="200"/>
                        </a:spcBef>
                        <a:spcAft>
                          <a:spcPts val="20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338944592"/>
                  </a:ext>
                </a:extLst>
              </a:tr>
              <a:tr h="354281">
                <a:tc>
                  <a:txBody>
                    <a:bodyPr/>
                    <a:lstStyle/>
                    <a:p>
                      <a:pPr marL="17780" algn="ctr">
                        <a:spcBef>
                          <a:spcPts val="200"/>
                        </a:spcBef>
                        <a:spcAft>
                          <a:spcPts val="200"/>
                        </a:spcAft>
                      </a:pPr>
                      <a:r>
                        <a:rPr lang="en-US" sz="1600">
                          <a:solidFill>
                            <a:schemeClr val="tx1"/>
                          </a:solidFill>
                          <a:effectLst/>
                          <a:latin typeface="Times New Roman" panose="02020603050405020304" pitchFamily="18" charset="0"/>
                          <a:cs typeface="Times New Roman" panose="02020603050405020304" pitchFamily="18" charset="0"/>
                        </a:rPr>
                        <a:t>(n,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marL="17780" algn="ctr">
                        <a:spcBef>
                          <a:spcPts val="200"/>
                        </a:spcBef>
                        <a:spcAft>
                          <a:spcPts val="200"/>
                        </a:spcAft>
                      </a:pPr>
                      <a:r>
                        <a:rPr lang="en-US" sz="1600">
                          <a:solidFill>
                            <a:schemeClr val="tx1"/>
                          </a:solidFill>
                          <a:effectLst/>
                          <a:latin typeface="Times New Roman" panose="02020603050405020304" pitchFamily="18" charset="0"/>
                          <a:cs typeface="Times New Roman" panose="02020603050405020304" pitchFamily="18" charset="0"/>
                        </a:rPr>
                        <a:t>       </a:t>
                      </a:r>
                      <a:r>
                        <a:rPr lang="en-GB" sz="1600">
                          <a:solidFill>
                            <a:schemeClr val="tx1"/>
                          </a:solidFill>
                          <a:effectLst/>
                          <a:latin typeface="Times New Roman" panose="02020603050405020304" pitchFamily="18" charset="0"/>
                          <a:cs typeface="Times New Roman" panose="02020603050405020304" pitchFamily="18" charset="0"/>
                        </a:rPr>
                        <a:t>ΔEg, eV (ВС)</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extLst>
                  <a:ext uri="{0D108BD9-81ED-4DB2-BD59-A6C34878D82A}">
                    <a16:rowId xmlns:a16="http://schemas.microsoft.com/office/drawing/2014/main" val="42912761"/>
                  </a:ext>
                </a:extLst>
              </a:tr>
              <a:tr h="381657">
                <a:tc>
                  <a:txBody>
                    <a:bodyPr/>
                    <a:lstStyle/>
                    <a:p>
                      <a:pPr marL="17780" algn="ctr">
                        <a:spcBef>
                          <a:spcPts val="200"/>
                        </a:spcBef>
                        <a:spcAft>
                          <a:spcPts val="200"/>
                        </a:spcAft>
                      </a:pPr>
                      <a:r>
                        <a:rPr lang="en-GB" sz="1600">
                          <a:solidFill>
                            <a:schemeClr val="tx1"/>
                          </a:solidFill>
                          <a:effectLst/>
                          <a:latin typeface="Times New Roman" panose="02020603050405020304" pitchFamily="18" charset="0"/>
                          <a:cs typeface="Times New Roman" panose="02020603050405020304" pitchFamily="18" charset="0"/>
                        </a:rPr>
                        <a:t>(4, 0)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0,02</a:t>
                      </a:r>
                      <a:endParaRPr lang="ru-RU" sz="16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4177401371"/>
                  </a:ext>
                </a:extLst>
              </a:tr>
              <a:tr h="381657">
                <a:tc>
                  <a:txBody>
                    <a:bodyPr/>
                    <a:lstStyle/>
                    <a:p>
                      <a:pPr marL="17780" algn="ctr">
                        <a:spcBef>
                          <a:spcPts val="200"/>
                        </a:spcBef>
                        <a:spcAft>
                          <a:spcPts val="200"/>
                        </a:spcAft>
                      </a:pPr>
                      <a:r>
                        <a:rPr lang="en-GB" sz="1600">
                          <a:solidFill>
                            <a:schemeClr val="tx1"/>
                          </a:solidFill>
                          <a:effectLst/>
                          <a:latin typeface="Times New Roman" panose="02020603050405020304" pitchFamily="18" charset="0"/>
                          <a:cs typeface="Times New Roman" panose="02020603050405020304" pitchFamily="18" charset="0"/>
                        </a:rPr>
                        <a:t>(6, 0)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0,0</a:t>
                      </a:r>
                      <a:r>
                        <a:rPr lang="ru-RU" sz="1600">
                          <a:solidFill>
                            <a:schemeClr val="tx1"/>
                          </a:solidFill>
                          <a:effectLst/>
                          <a:latin typeface="Times New Roman" panose="02020603050405020304" pitchFamily="18" charset="0"/>
                          <a:cs typeface="Times New Roman" panose="02020603050405020304" pitchFamily="18" charset="0"/>
                        </a:rPr>
                        <a:t>9</a:t>
                      </a:r>
                      <a:endParaRPr lang="ru-RU" sz="16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2026447723"/>
                  </a:ext>
                </a:extLst>
              </a:tr>
              <a:tr h="381657">
                <a:tc>
                  <a:txBody>
                    <a:bodyPr/>
                    <a:lstStyle/>
                    <a:p>
                      <a:pPr marL="17780" algn="ctr">
                        <a:spcBef>
                          <a:spcPts val="200"/>
                        </a:spcBef>
                        <a:spcAft>
                          <a:spcPts val="200"/>
                        </a:spcAft>
                      </a:pPr>
                      <a:r>
                        <a:rPr lang="en-GB" sz="1600">
                          <a:solidFill>
                            <a:schemeClr val="tx1"/>
                          </a:solidFill>
                          <a:effectLst/>
                          <a:latin typeface="Times New Roman" panose="02020603050405020304" pitchFamily="18" charset="0"/>
                          <a:cs typeface="Times New Roman" panose="02020603050405020304" pitchFamily="18" charset="0"/>
                        </a:rPr>
                        <a:t>(8, 0)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0,02</a:t>
                      </a:r>
                      <a:endParaRPr lang="ru-RU" sz="16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1403302811"/>
                  </a:ext>
                </a:extLst>
              </a:tr>
              <a:tr h="381657">
                <a:tc>
                  <a:txBody>
                    <a:bodyPr/>
                    <a:lstStyle/>
                    <a:p>
                      <a:pPr marL="17780" algn="ctr">
                        <a:spcBef>
                          <a:spcPts val="200"/>
                        </a:spcBef>
                        <a:spcAft>
                          <a:spcPts val="200"/>
                        </a:spcAft>
                      </a:pPr>
                      <a:r>
                        <a:rPr lang="en-GB" sz="1600">
                          <a:solidFill>
                            <a:schemeClr val="tx1"/>
                          </a:solidFill>
                          <a:effectLst/>
                          <a:latin typeface="Times New Roman" panose="02020603050405020304" pitchFamily="18" charset="0"/>
                          <a:cs typeface="Times New Roman" panose="02020603050405020304" pitchFamily="18" charset="0"/>
                        </a:rPr>
                        <a:t>(10, 0)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600">
                          <a:solidFill>
                            <a:schemeClr val="tx1"/>
                          </a:solidFill>
                          <a:effectLst/>
                          <a:latin typeface="Times New Roman" panose="02020603050405020304" pitchFamily="18" charset="0"/>
                          <a:cs typeface="Times New Roman" panose="02020603050405020304" pitchFamily="18" charset="0"/>
                        </a:rPr>
                        <a:t>0,02</a:t>
                      </a:r>
                      <a:endParaRPr lang="ru-RU" sz="16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3343836360"/>
                  </a:ext>
                </a:extLst>
              </a:tr>
              <a:tr h="381657">
                <a:tc>
                  <a:txBody>
                    <a:bodyPr/>
                    <a:lstStyle/>
                    <a:p>
                      <a:pPr marL="17780" algn="ctr">
                        <a:spcBef>
                          <a:spcPts val="200"/>
                        </a:spcBef>
                        <a:spcAft>
                          <a:spcPts val="200"/>
                        </a:spcAft>
                      </a:pPr>
                      <a:r>
                        <a:rPr lang="en-GB" sz="1600">
                          <a:solidFill>
                            <a:schemeClr val="tx1"/>
                          </a:solidFill>
                          <a:effectLst/>
                          <a:latin typeface="Times New Roman" panose="02020603050405020304" pitchFamily="18" charset="0"/>
                          <a:cs typeface="Times New Roman" panose="02020603050405020304" pitchFamily="18" charset="0"/>
                        </a:rPr>
                        <a:t>(12, 0)</a:t>
                      </a:r>
                      <a:endParaRPr lang="ru-RU"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0,02</a:t>
                      </a:r>
                      <a:endParaRPr lang="ru-RU"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1615045906"/>
                  </a:ext>
                </a:extLst>
              </a:tr>
            </a:tbl>
          </a:graphicData>
        </a:graphic>
      </p:graphicFrame>
    </p:spTree>
    <p:extLst>
      <p:ext uri="{BB962C8B-B14F-4D97-AF65-F5344CB8AC3E}">
        <p14:creationId xmlns:p14="http://schemas.microsoft.com/office/powerpoint/2010/main" val="193892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975AC9E-9DA0-4536-A7A8-1F8782291814}"/>
              </a:ext>
            </a:extLst>
          </p:cNvPr>
          <p:cNvSpPr/>
          <p:nvPr/>
        </p:nvSpPr>
        <p:spPr>
          <a:xfrm>
            <a:off x="633575" y="235665"/>
            <a:ext cx="6096000" cy="2677656"/>
          </a:xfrm>
          <a:prstGeom prst="rect">
            <a:avLst/>
          </a:prstGeom>
        </p:spPr>
        <p:txBody>
          <a:bodyPr>
            <a:spAutoFit/>
          </a:bodyPr>
          <a:lstStyle/>
          <a:p>
            <a:pPr marL="180340" indent="-180340" algn="just">
              <a:spcBef>
                <a:spcPts val="1200"/>
              </a:spcBef>
              <a:spcAft>
                <a:spcPts val="0"/>
              </a:spcAft>
            </a:pPr>
            <a:r>
              <a:rPr lang="ru-RU"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	</a:t>
            </a:r>
            <a:r>
              <a:rPr lang="en-US" sz="2800"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Next, carbon nanotubes were studied, in which only one atom</a:t>
            </a:r>
            <a:r>
              <a:rPr lang="ru-RU" sz="2800"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 </a:t>
            </a:r>
            <a:r>
              <a:rPr lang="en-US" sz="2800"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out of six in the carbon hexagon was replaced with boron. These are the so-called VS5 nanotubes. Figure 2 shows a cluster of such a nanotube type (6, 0).</a:t>
            </a:r>
            <a:endParaRPr lang="ru-RU" sz="2800"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AE17BED1-6B19-4CEE-9CC7-3253C8115D73}"/>
              </a:ext>
            </a:extLst>
          </p:cNvPr>
          <p:cNvPicPr/>
          <p:nvPr/>
        </p:nvPicPr>
        <p:blipFill>
          <a:blip r:embed="rId2">
            <a:lum/>
            <a:alphaModFix/>
          </a:blip>
          <a:srcRect/>
          <a:stretch>
            <a:fillRect/>
          </a:stretch>
        </p:blipFill>
        <p:spPr>
          <a:xfrm rot="1561113">
            <a:off x="8261498" y="564579"/>
            <a:ext cx="2381693" cy="5683102"/>
          </a:xfrm>
          <a:prstGeom prst="rect">
            <a:avLst/>
          </a:prstGeom>
        </p:spPr>
      </p:pic>
      <p:graphicFrame>
        <p:nvGraphicFramePr>
          <p:cNvPr id="6" name="Таблица 5">
            <a:extLst>
              <a:ext uri="{FF2B5EF4-FFF2-40B4-BE49-F238E27FC236}">
                <a16:creationId xmlns:a16="http://schemas.microsoft.com/office/drawing/2014/main" id="{BD4ABE78-B510-4359-BE28-F99FA985C118}"/>
              </a:ext>
            </a:extLst>
          </p:cNvPr>
          <p:cNvGraphicFramePr>
            <a:graphicFrameLocks noGrp="1"/>
          </p:cNvGraphicFramePr>
          <p:nvPr>
            <p:extLst>
              <p:ext uri="{D42A27DB-BD31-4B8C-83A1-F6EECF244321}">
                <p14:modId xmlns:p14="http://schemas.microsoft.com/office/powerpoint/2010/main" val="3597932699"/>
              </p:ext>
            </p:extLst>
          </p:nvPr>
        </p:nvGraphicFramePr>
        <p:xfrm>
          <a:off x="1267149" y="3345821"/>
          <a:ext cx="4828851" cy="3136254"/>
        </p:xfrm>
        <a:graphic>
          <a:graphicData uri="http://schemas.openxmlformats.org/drawingml/2006/table">
            <a:tbl>
              <a:tblPr firstRow="1" firstCol="1" lastRow="1" lastCol="1" bandRow="1" bandCol="1">
                <a:tableStyleId>{5C22544A-7EE6-4342-B048-85BDC9FD1C3A}</a:tableStyleId>
              </a:tblPr>
              <a:tblGrid>
                <a:gridCol w="1422475">
                  <a:extLst>
                    <a:ext uri="{9D8B030D-6E8A-4147-A177-3AD203B41FA5}">
                      <a16:colId xmlns:a16="http://schemas.microsoft.com/office/drawing/2014/main" val="2343968072"/>
                    </a:ext>
                  </a:extLst>
                </a:gridCol>
                <a:gridCol w="3406376">
                  <a:extLst>
                    <a:ext uri="{9D8B030D-6E8A-4147-A177-3AD203B41FA5}">
                      <a16:colId xmlns:a16="http://schemas.microsoft.com/office/drawing/2014/main" val="4231903277"/>
                    </a:ext>
                  </a:extLst>
                </a:gridCol>
              </a:tblGrid>
              <a:tr h="648586">
                <a:tc gridSpan="2">
                  <a:txBody>
                    <a:bodyPr/>
                    <a:lstStyle/>
                    <a:p>
                      <a:pPr algn="ctr">
                        <a:spcAft>
                          <a:spcPts val="500"/>
                        </a:spcAft>
                      </a:pPr>
                      <a:r>
                        <a:rPr lang="en-US" sz="1800" dirty="0">
                          <a:solidFill>
                            <a:schemeClr val="tx1"/>
                          </a:solidFill>
                          <a:effectLst/>
                          <a:latin typeface="Times New Roman" panose="02020603050405020304" pitchFamily="18" charset="0"/>
                          <a:cs typeface="Times New Roman" panose="02020603050405020304" pitchFamily="18" charset="0"/>
                        </a:rPr>
                        <a:t> Table 2. </a:t>
                      </a:r>
                      <a:r>
                        <a:rPr lang="en-US" sz="1800" b="0" dirty="0">
                          <a:solidFill>
                            <a:schemeClr val="tx1"/>
                          </a:solidFill>
                          <a:effectLst/>
                          <a:latin typeface="Times New Roman" panose="02020603050405020304" pitchFamily="18" charset="0"/>
                          <a:cs typeface="Times New Roman" panose="02020603050405020304" pitchFamily="18" charset="0"/>
                        </a:rPr>
                        <a:t>Width of forbidden slot for REI of single-layer BC5 nanotubes (n, n).</a:t>
                      </a:r>
                      <a:endParaRPr lang="ru-RU"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hMerge="1">
                  <a:txBody>
                    <a:bodyPr/>
                    <a:lstStyle/>
                    <a:p>
                      <a:pPr algn="just">
                        <a:spcAft>
                          <a:spcPts val="500"/>
                        </a:spcAft>
                      </a:pPr>
                      <a:endParaRPr lang="ru-RU" sz="1100" dirty="0">
                        <a:solidFill>
                          <a:srgbClr val="000000"/>
                        </a:solidFill>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097649"/>
                  </a:ext>
                </a:extLst>
              </a:tr>
              <a:tr h="341274">
                <a:tc>
                  <a:txBody>
                    <a:bodyPr/>
                    <a:lstStyle/>
                    <a:p>
                      <a:pPr>
                        <a:spcBef>
                          <a:spcPts val="200"/>
                        </a:spcBef>
                        <a:spcAft>
                          <a:spcPts val="200"/>
                        </a:spcAft>
                      </a:pPr>
                      <a:r>
                        <a:rPr lang="en-US" sz="1800">
                          <a:solidFill>
                            <a:schemeClr val="tx1"/>
                          </a:solidFill>
                          <a:effectLst/>
                          <a:latin typeface="Times New Roman" panose="02020603050405020304" pitchFamily="18" charset="0"/>
                          <a:cs typeface="Times New Roman" panose="02020603050405020304" pitchFamily="18" charset="0"/>
                        </a:rPr>
                        <a:t> </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17780">
                        <a:spcBef>
                          <a:spcPts val="200"/>
                        </a:spcBef>
                        <a:spcAft>
                          <a:spcPts val="200"/>
                        </a:spcAft>
                      </a:pPr>
                      <a:r>
                        <a:rPr lang="en-US" sz="1800" dirty="0">
                          <a:solidFill>
                            <a:schemeClr val="tx1"/>
                          </a:solidFill>
                          <a:effectLst/>
                          <a:latin typeface="Times New Roman" panose="02020603050405020304" pitchFamily="18" charset="0"/>
                          <a:cs typeface="Times New Roman" panose="02020603050405020304" pitchFamily="18" charset="0"/>
                        </a:rPr>
                        <a:t> </a:t>
                      </a:r>
                      <a:endParaRPr lang="ru-RU"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328722034"/>
                  </a:ext>
                </a:extLst>
              </a:tr>
              <a:tr h="341274">
                <a:tc>
                  <a:txBody>
                    <a:bodyPr/>
                    <a:lstStyle/>
                    <a:p>
                      <a:pPr marL="17780" algn="ctr">
                        <a:spcBef>
                          <a:spcPts val="200"/>
                        </a:spcBef>
                        <a:spcAft>
                          <a:spcPts val="200"/>
                        </a:spcAft>
                      </a:pPr>
                      <a:r>
                        <a:rPr lang="en-US" sz="1800">
                          <a:solidFill>
                            <a:schemeClr val="tx1"/>
                          </a:solidFill>
                          <a:effectLst/>
                          <a:latin typeface="Times New Roman" panose="02020603050405020304" pitchFamily="18" charset="0"/>
                          <a:cs typeface="Times New Roman" panose="02020603050405020304" pitchFamily="18" charset="0"/>
                        </a:rPr>
                        <a:t>(n,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marL="17780" algn="ctr">
                        <a:spcBef>
                          <a:spcPts val="200"/>
                        </a:spcBef>
                        <a:spcAft>
                          <a:spcPts val="200"/>
                        </a:spcAft>
                      </a:pPr>
                      <a:r>
                        <a:rPr lang="en-US" sz="1800" dirty="0">
                          <a:solidFill>
                            <a:schemeClr val="tx1"/>
                          </a:solidFill>
                          <a:effectLst/>
                          <a:latin typeface="Times New Roman" panose="02020603050405020304" pitchFamily="18" charset="0"/>
                          <a:cs typeface="Times New Roman" panose="02020603050405020304" pitchFamily="18" charset="0"/>
                        </a:rPr>
                        <a:t>       </a:t>
                      </a:r>
                      <a:r>
                        <a:rPr lang="en-GB" sz="1800" dirty="0" err="1">
                          <a:solidFill>
                            <a:schemeClr val="tx1"/>
                          </a:solidFill>
                          <a:effectLst/>
                          <a:latin typeface="Times New Roman" panose="02020603050405020304" pitchFamily="18" charset="0"/>
                          <a:cs typeface="Times New Roman" panose="02020603050405020304" pitchFamily="18" charset="0"/>
                        </a:rPr>
                        <a:t>ΔEg</a:t>
                      </a:r>
                      <a:r>
                        <a:rPr lang="en-GB" sz="1800" dirty="0">
                          <a:solidFill>
                            <a:schemeClr val="tx1"/>
                          </a:solidFill>
                          <a:effectLst/>
                          <a:latin typeface="Times New Roman" panose="02020603050405020304" pitchFamily="18" charset="0"/>
                          <a:cs typeface="Times New Roman" panose="02020603050405020304" pitchFamily="18" charset="0"/>
                        </a:rPr>
                        <a:t>, eV (ВС</a:t>
                      </a:r>
                      <a:r>
                        <a:rPr lang="en-GB" sz="1800" baseline="-25000" dirty="0">
                          <a:solidFill>
                            <a:schemeClr val="tx1"/>
                          </a:solidFill>
                          <a:effectLst/>
                          <a:latin typeface="Times New Roman" panose="02020603050405020304" pitchFamily="18" charset="0"/>
                          <a:cs typeface="Times New Roman" panose="02020603050405020304" pitchFamily="18" charset="0"/>
                        </a:rPr>
                        <a:t>5</a:t>
                      </a:r>
                      <a:r>
                        <a:rPr lang="en-GB" sz="1800" dirty="0">
                          <a:solidFill>
                            <a:schemeClr val="tx1"/>
                          </a:solidFill>
                          <a:effectLst/>
                          <a:latin typeface="Times New Roman" panose="02020603050405020304" pitchFamily="18" charset="0"/>
                          <a:cs typeface="Times New Roman" panose="02020603050405020304" pitchFamily="18" charset="0"/>
                        </a:rPr>
                        <a:t>)</a:t>
                      </a:r>
                      <a:endParaRPr lang="ru-RU"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extLst>
                  <a:ext uri="{0D108BD9-81ED-4DB2-BD59-A6C34878D82A}">
                    <a16:rowId xmlns:a16="http://schemas.microsoft.com/office/drawing/2014/main" val="1807721594"/>
                  </a:ext>
                </a:extLst>
              </a:tr>
              <a:tr h="361024">
                <a:tc>
                  <a:txBody>
                    <a:bodyPr/>
                    <a:lstStyle/>
                    <a:p>
                      <a:pPr marL="17780" algn="ctr">
                        <a:spcBef>
                          <a:spcPts val="200"/>
                        </a:spcBef>
                        <a:spcAft>
                          <a:spcPts val="200"/>
                        </a:spcAft>
                      </a:pPr>
                      <a:r>
                        <a:rPr lang="en-GB" sz="1800">
                          <a:solidFill>
                            <a:schemeClr val="tx1"/>
                          </a:solidFill>
                          <a:effectLst/>
                          <a:latin typeface="Times New Roman" panose="02020603050405020304" pitchFamily="18" charset="0"/>
                          <a:cs typeface="Times New Roman" panose="02020603050405020304" pitchFamily="18" charset="0"/>
                        </a:rPr>
                        <a:t>(4, 0)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0,13</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1329491914"/>
                  </a:ext>
                </a:extLst>
              </a:tr>
              <a:tr h="361024">
                <a:tc>
                  <a:txBody>
                    <a:bodyPr/>
                    <a:lstStyle/>
                    <a:p>
                      <a:pPr marL="17780" algn="ctr">
                        <a:spcBef>
                          <a:spcPts val="200"/>
                        </a:spcBef>
                        <a:spcAft>
                          <a:spcPts val="200"/>
                        </a:spcAft>
                      </a:pPr>
                      <a:r>
                        <a:rPr lang="en-GB" sz="1800">
                          <a:solidFill>
                            <a:schemeClr val="tx1"/>
                          </a:solidFill>
                          <a:effectLst/>
                          <a:latin typeface="Times New Roman" panose="02020603050405020304" pitchFamily="18" charset="0"/>
                          <a:cs typeface="Times New Roman" panose="02020603050405020304" pitchFamily="18" charset="0"/>
                        </a:rPr>
                        <a:t>(6, 0)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0,69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2293703529"/>
                  </a:ext>
                </a:extLst>
              </a:tr>
              <a:tr h="361024">
                <a:tc>
                  <a:txBody>
                    <a:bodyPr/>
                    <a:lstStyle/>
                    <a:p>
                      <a:pPr marL="17780" algn="ctr">
                        <a:spcBef>
                          <a:spcPts val="200"/>
                        </a:spcBef>
                        <a:spcAft>
                          <a:spcPts val="200"/>
                        </a:spcAft>
                      </a:pPr>
                      <a:r>
                        <a:rPr lang="en-GB" sz="1800">
                          <a:solidFill>
                            <a:schemeClr val="tx1"/>
                          </a:solidFill>
                          <a:effectLst/>
                          <a:latin typeface="Times New Roman" panose="02020603050405020304" pitchFamily="18" charset="0"/>
                          <a:cs typeface="Times New Roman" panose="02020603050405020304" pitchFamily="18" charset="0"/>
                        </a:rPr>
                        <a:t>(8, 0)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0,26</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3839524545"/>
                  </a:ext>
                </a:extLst>
              </a:tr>
              <a:tr h="361024">
                <a:tc>
                  <a:txBody>
                    <a:bodyPr/>
                    <a:lstStyle/>
                    <a:p>
                      <a:pPr marL="17780" algn="ctr">
                        <a:spcBef>
                          <a:spcPts val="200"/>
                        </a:spcBef>
                        <a:spcAft>
                          <a:spcPts val="200"/>
                        </a:spcAft>
                      </a:pPr>
                      <a:r>
                        <a:rPr lang="en-GB" sz="1800">
                          <a:solidFill>
                            <a:schemeClr val="tx1"/>
                          </a:solidFill>
                          <a:effectLst/>
                          <a:latin typeface="Times New Roman" panose="02020603050405020304" pitchFamily="18" charset="0"/>
                          <a:cs typeface="Times New Roman" panose="02020603050405020304" pitchFamily="18" charset="0"/>
                        </a:rPr>
                        <a:t>(10, 0)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0,19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1803829722"/>
                  </a:ext>
                </a:extLst>
              </a:tr>
              <a:tr h="361024">
                <a:tc>
                  <a:txBody>
                    <a:bodyPr/>
                    <a:lstStyle/>
                    <a:p>
                      <a:pPr marL="17780" algn="ctr">
                        <a:spcBef>
                          <a:spcPts val="200"/>
                        </a:spcBef>
                        <a:spcAft>
                          <a:spcPts val="200"/>
                        </a:spcAft>
                      </a:pPr>
                      <a:r>
                        <a:rPr lang="en-GB" sz="1800">
                          <a:solidFill>
                            <a:schemeClr val="tx1"/>
                          </a:solidFill>
                          <a:effectLst/>
                          <a:latin typeface="Times New Roman" panose="02020603050405020304" pitchFamily="18" charset="0"/>
                          <a:cs typeface="Times New Roman" panose="02020603050405020304" pitchFamily="18" charset="0"/>
                        </a:rPr>
                        <a:t>(12, 0)</a:t>
                      </a:r>
                      <a:endParaRPr lang="ru-RU"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0,69</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1890989367"/>
                  </a:ext>
                </a:extLst>
              </a:tr>
            </a:tbl>
          </a:graphicData>
        </a:graphic>
      </p:graphicFrame>
    </p:spTree>
    <p:extLst>
      <p:ext uri="{BB962C8B-B14F-4D97-AF65-F5344CB8AC3E}">
        <p14:creationId xmlns:p14="http://schemas.microsoft.com/office/powerpoint/2010/main" val="357690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62536EB-3B74-4D5F-AE4A-75AA622E9BE9}"/>
              </a:ext>
            </a:extLst>
          </p:cNvPr>
          <p:cNvSpPr/>
          <p:nvPr/>
        </p:nvSpPr>
        <p:spPr>
          <a:xfrm>
            <a:off x="329609" y="265814"/>
            <a:ext cx="11610754" cy="1384995"/>
          </a:xfrm>
          <a:prstGeom prst="rect">
            <a:avLst/>
          </a:prstGeom>
        </p:spPr>
        <p:txBody>
          <a:bodyPr wrap="square">
            <a:spAutoFit/>
          </a:bodyPr>
          <a:lstStyle/>
          <a:p>
            <a:r>
              <a:rPr lang="en-US" sz="2800" dirty="0">
                <a:latin typeface="Times New Roman" panose="02020603050405020304" pitchFamily="18" charset="0"/>
                <a:ea typeface="Times New Roman" panose="02020603050405020304" pitchFamily="18" charset="0"/>
              </a:rPr>
              <a:t>Analysis of the data showed that single-layer BC5 nanotubes are narrow-gap semiconductors. Dependence of forbidden zone width on nanotubes is periodic. Graphs of the band gap width versus </a:t>
            </a:r>
            <a:r>
              <a:rPr lang="en-US" sz="2800" dirty="0" err="1">
                <a:latin typeface="Times New Roman" panose="02020603050405020304" pitchFamily="18" charset="0"/>
                <a:ea typeface="Times New Roman" panose="02020603050405020304" pitchFamily="18" charset="0"/>
              </a:rPr>
              <a:t>nantubes</a:t>
            </a:r>
            <a:r>
              <a:rPr lang="en-US" sz="2800" dirty="0">
                <a:latin typeface="Times New Roman" panose="02020603050405020304" pitchFamily="18" charset="0"/>
                <a:ea typeface="Times New Roman" panose="02020603050405020304" pitchFamily="18" charset="0"/>
              </a:rPr>
              <a:t> diameter were plotted. </a:t>
            </a:r>
            <a:endParaRPr lang="ru-RU" sz="2800" dirty="0"/>
          </a:p>
        </p:txBody>
      </p:sp>
      <p:graphicFrame>
        <p:nvGraphicFramePr>
          <p:cNvPr id="5" name="Диаграмма 4">
            <a:extLst>
              <a:ext uri="{FF2B5EF4-FFF2-40B4-BE49-F238E27FC236}">
                <a16:creationId xmlns:a16="http://schemas.microsoft.com/office/drawing/2014/main" id="{03E7DD68-49F8-4C6D-89CF-34FE9A9C9B78}"/>
              </a:ext>
            </a:extLst>
          </p:cNvPr>
          <p:cNvGraphicFramePr/>
          <p:nvPr>
            <p:extLst>
              <p:ext uri="{D42A27DB-BD31-4B8C-83A1-F6EECF244321}">
                <p14:modId xmlns:p14="http://schemas.microsoft.com/office/powerpoint/2010/main" val="3331452589"/>
              </p:ext>
            </p:extLst>
          </p:nvPr>
        </p:nvGraphicFramePr>
        <p:xfrm>
          <a:off x="2349796" y="2030820"/>
          <a:ext cx="6953692" cy="43274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955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2F1ABE9-D78D-4D99-8005-6C1664CA63BF}"/>
              </a:ext>
            </a:extLst>
          </p:cNvPr>
          <p:cNvSpPr/>
          <p:nvPr/>
        </p:nvSpPr>
        <p:spPr>
          <a:xfrm>
            <a:off x="336698" y="245125"/>
            <a:ext cx="11476074" cy="1384995"/>
          </a:xfrm>
          <a:prstGeom prst="rect">
            <a:avLst/>
          </a:prstGeom>
        </p:spPr>
        <p:txBody>
          <a:bodyPr wrap="square">
            <a:spAutoFit/>
          </a:bodyPr>
          <a:lstStyle/>
          <a:p>
            <a:r>
              <a:rPr lang="en-US" sz="2800" dirty="0">
                <a:latin typeface="Times New Roman" panose="02020603050405020304" pitchFamily="18" charset="0"/>
                <a:ea typeface="Times New Roman" panose="02020603050405020304" pitchFamily="18" charset="0"/>
              </a:rPr>
              <a:t>The comparison of the effect of the concentration of impurity boron atoms on the conductive state of the nanotubes obtained from the analysis of the calculated values of the width </a:t>
            </a:r>
            <a:r>
              <a:rPr lang="ru-RU" sz="2800" dirty="0">
                <a:latin typeface="Times New Roman" panose="02020603050405020304" pitchFamily="18" charset="0"/>
                <a:ea typeface="Times New Roman" panose="02020603050405020304" pitchFamily="18" charset="0"/>
              </a:rPr>
              <a:t>Δ</a:t>
            </a:r>
            <a:r>
              <a:rPr lang="en-US" sz="2800" dirty="0" err="1">
                <a:latin typeface="Times New Roman" panose="02020603050405020304" pitchFamily="18" charset="0"/>
                <a:ea typeface="Times New Roman" panose="02020603050405020304" pitchFamily="18" charset="0"/>
              </a:rPr>
              <a:t>Eg</a:t>
            </a:r>
            <a:r>
              <a:rPr lang="en-US" sz="2800" dirty="0">
                <a:latin typeface="Times New Roman" panose="02020603050405020304" pitchFamily="18" charset="0"/>
                <a:ea typeface="Times New Roman" panose="02020603050405020304" pitchFamily="18" charset="0"/>
              </a:rPr>
              <a:t> showed the following</a:t>
            </a:r>
            <a:r>
              <a:rPr lang="ru-RU" sz="2800" dirty="0">
                <a:latin typeface="Times New Roman" panose="02020603050405020304" pitchFamily="18" charset="0"/>
                <a:ea typeface="Times New Roman" panose="02020603050405020304" pitchFamily="18" charset="0"/>
              </a:rPr>
              <a:t>.</a:t>
            </a:r>
            <a:endParaRPr lang="ru-RU" sz="2800" dirty="0"/>
          </a:p>
        </p:txBody>
      </p:sp>
      <p:graphicFrame>
        <p:nvGraphicFramePr>
          <p:cNvPr id="5" name="Таблица 4">
            <a:extLst>
              <a:ext uri="{FF2B5EF4-FFF2-40B4-BE49-F238E27FC236}">
                <a16:creationId xmlns:a16="http://schemas.microsoft.com/office/drawing/2014/main" id="{3311BA4C-D941-4664-A6CA-F140E7931937}"/>
              </a:ext>
            </a:extLst>
          </p:cNvPr>
          <p:cNvGraphicFramePr>
            <a:graphicFrameLocks noGrp="1"/>
          </p:cNvGraphicFramePr>
          <p:nvPr>
            <p:extLst>
              <p:ext uri="{D42A27DB-BD31-4B8C-83A1-F6EECF244321}">
                <p14:modId xmlns:p14="http://schemas.microsoft.com/office/powerpoint/2010/main" val="2392647844"/>
              </p:ext>
            </p:extLst>
          </p:nvPr>
        </p:nvGraphicFramePr>
        <p:xfrm>
          <a:off x="1254642" y="2434857"/>
          <a:ext cx="9388550" cy="3895135"/>
        </p:xfrm>
        <a:graphic>
          <a:graphicData uri="http://schemas.openxmlformats.org/drawingml/2006/table">
            <a:tbl>
              <a:tblPr firstRow="1" firstCol="1" lastRow="1" lastCol="1" bandRow="1" bandCol="1">
                <a:tableStyleId>{5C22544A-7EE6-4342-B048-85BDC9FD1C3A}</a:tableStyleId>
              </a:tblPr>
              <a:tblGrid>
                <a:gridCol w="1984463">
                  <a:extLst>
                    <a:ext uri="{9D8B030D-6E8A-4147-A177-3AD203B41FA5}">
                      <a16:colId xmlns:a16="http://schemas.microsoft.com/office/drawing/2014/main" val="1373295991"/>
                    </a:ext>
                  </a:extLst>
                </a:gridCol>
                <a:gridCol w="3690244">
                  <a:extLst>
                    <a:ext uri="{9D8B030D-6E8A-4147-A177-3AD203B41FA5}">
                      <a16:colId xmlns:a16="http://schemas.microsoft.com/office/drawing/2014/main" val="1018188814"/>
                    </a:ext>
                  </a:extLst>
                </a:gridCol>
                <a:gridCol w="3713843">
                  <a:extLst>
                    <a:ext uri="{9D8B030D-6E8A-4147-A177-3AD203B41FA5}">
                      <a16:colId xmlns:a16="http://schemas.microsoft.com/office/drawing/2014/main" val="2399702294"/>
                    </a:ext>
                  </a:extLst>
                </a:gridCol>
              </a:tblGrid>
              <a:tr h="1051369">
                <a:tc gridSpan="3">
                  <a:txBody>
                    <a:bodyPr/>
                    <a:lstStyle/>
                    <a:p>
                      <a:pPr algn="just">
                        <a:spcAft>
                          <a:spcPts val="500"/>
                        </a:spcAft>
                      </a:pPr>
                      <a:r>
                        <a:rPr lang="en-US" sz="1800" b="1" dirty="0">
                          <a:solidFill>
                            <a:schemeClr val="tx1"/>
                          </a:solidFill>
                          <a:effectLst/>
                          <a:latin typeface="Times New Roman" panose="02020603050405020304" pitchFamily="18" charset="0"/>
                          <a:cs typeface="Times New Roman" panose="02020603050405020304" pitchFamily="18" charset="0"/>
                        </a:rPr>
                        <a:t>Table 3. </a:t>
                      </a:r>
                      <a:r>
                        <a:rPr lang="en-US" sz="1800" b="0" dirty="0">
                          <a:solidFill>
                            <a:schemeClr val="tx1"/>
                          </a:solidFill>
                          <a:effectLst/>
                          <a:latin typeface="Times New Roman" panose="02020603050405020304" pitchFamily="18" charset="0"/>
                          <a:cs typeface="Times New Roman" panose="02020603050405020304" pitchFamily="18" charset="0"/>
                        </a:rPr>
                        <a:t>Dependence of band gap width for boron-containing nanotubes and pure carbon nanotubes on diameter.</a:t>
                      </a:r>
                      <a:endParaRPr lang="ru-RU"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154336356"/>
                  </a:ext>
                </a:extLst>
              </a:tr>
              <a:tr h="350456">
                <a:tc>
                  <a:txBody>
                    <a:bodyPr/>
                    <a:lstStyle/>
                    <a:p>
                      <a:pPr>
                        <a:spcBef>
                          <a:spcPts val="200"/>
                        </a:spcBef>
                        <a:spcAft>
                          <a:spcPts val="200"/>
                        </a:spcAft>
                      </a:pPr>
                      <a:r>
                        <a:rPr lang="en-US" sz="1800" b="1">
                          <a:solidFill>
                            <a:schemeClr val="tx1"/>
                          </a:solidFill>
                          <a:effectLst/>
                          <a:latin typeface="Times New Roman" panose="02020603050405020304" pitchFamily="18" charset="0"/>
                          <a:cs typeface="Times New Roman" panose="02020603050405020304" pitchFamily="18" charset="0"/>
                        </a:rPr>
                        <a:t> </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17780">
                        <a:spcBef>
                          <a:spcPts val="200"/>
                        </a:spcBef>
                        <a:spcAft>
                          <a:spcPts val="200"/>
                        </a:spcAft>
                      </a:pPr>
                      <a:r>
                        <a:rPr lang="en-US" sz="1800" b="1">
                          <a:solidFill>
                            <a:schemeClr val="tx1"/>
                          </a:solidFill>
                          <a:effectLst/>
                          <a:latin typeface="Times New Roman" panose="02020603050405020304" pitchFamily="18" charset="0"/>
                          <a:cs typeface="Times New Roman" panose="02020603050405020304" pitchFamily="18" charset="0"/>
                        </a:rPr>
                        <a:t> </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17780">
                        <a:spcBef>
                          <a:spcPts val="200"/>
                        </a:spcBef>
                        <a:spcAft>
                          <a:spcPts val="200"/>
                        </a:spcAft>
                      </a:pPr>
                      <a:r>
                        <a:rPr lang="en-US" sz="1800" b="1" dirty="0">
                          <a:solidFill>
                            <a:schemeClr val="tx1"/>
                          </a:solidFill>
                          <a:effectLst/>
                          <a:latin typeface="Times New Roman" panose="02020603050405020304" pitchFamily="18" charset="0"/>
                          <a:cs typeface="Times New Roman" panose="02020603050405020304" pitchFamily="18" charset="0"/>
                        </a:rPr>
                        <a:t> </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420310868"/>
                  </a:ext>
                </a:extLst>
              </a:tr>
              <a:tr h="639625">
                <a:tc>
                  <a:txBody>
                    <a:bodyPr/>
                    <a:lstStyle/>
                    <a:p>
                      <a:pPr marL="17780" algn="ctr">
                        <a:spcBef>
                          <a:spcPts val="200"/>
                        </a:spcBef>
                        <a:spcAft>
                          <a:spcPts val="200"/>
                        </a:spcAft>
                      </a:pPr>
                      <a:r>
                        <a:rPr lang="en-GB" sz="1800" b="1" dirty="0">
                          <a:solidFill>
                            <a:schemeClr val="tx1"/>
                          </a:solidFill>
                          <a:effectLst/>
                          <a:latin typeface="Times New Roman" panose="02020603050405020304" pitchFamily="18" charset="0"/>
                          <a:cs typeface="Times New Roman" panose="02020603050405020304" pitchFamily="18" charset="0"/>
                        </a:rPr>
                        <a:t>Nanotube diameter, Å</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marL="17780" algn="ctr">
                        <a:spcBef>
                          <a:spcPts val="200"/>
                        </a:spcBef>
                        <a:spcAft>
                          <a:spcPts val="200"/>
                        </a:spcAft>
                      </a:pPr>
                      <a:r>
                        <a:rPr lang="en-US" sz="1800" b="1" dirty="0">
                          <a:solidFill>
                            <a:schemeClr val="tx1"/>
                          </a:solidFill>
                          <a:effectLst/>
                          <a:latin typeface="Times New Roman" panose="02020603050405020304" pitchFamily="18" charset="0"/>
                          <a:cs typeface="Times New Roman" panose="02020603050405020304" pitchFamily="18" charset="0"/>
                        </a:rPr>
                        <a:t>       </a:t>
                      </a:r>
                      <a:r>
                        <a:rPr lang="en-GB" sz="1800" b="1" dirty="0" err="1">
                          <a:solidFill>
                            <a:schemeClr val="tx1"/>
                          </a:solidFill>
                          <a:effectLst/>
                          <a:latin typeface="Times New Roman" panose="02020603050405020304" pitchFamily="18" charset="0"/>
                          <a:cs typeface="Times New Roman" panose="02020603050405020304" pitchFamily="18" charset="0"/>
                        </a:rPr>
                        <a:t>ΔEg</a:t>
                      </a:r>
                      <a:r>
                        <a:rPr lang="en-GB" sz="1800" b="1" dirty="0">
                          <a:solidFill>
                            <a:schemeClr val="tx1"/>
                          </a:solidFill>
                          <a:effectLst/>
                          <a:latin typeface="Times New Roman" panose="02020603050405020304" pitchFamily="18" charset="0"/>
                          <a:cs typeface="Times New Roman" panose="02020603050405020304" pitchFamily="18" charset="0"/>
                        </a:rPr>
                        <a:t>, eV (ВС</a:t>
                      </a:r>
                      <a:r>
                        <a:rPr lang="en-GB" sz="1800" b="1" baseline="-25000" dirty="0">
                          <a:solidFill>
                            <a:schemeClr val="tx1"/>
                          </a:solidFill>
                          <a:effectLst/>
                          <a:latin typeface="Times New Roman" panose="02020603050405020304" pitchFamily="18" charset="0"/>
                          <a:cs typeface="Times New Roman" panose="02020603050405020304" pitchFamily="18" charset="0"/>
                        </a:rPr>
                        <a:t>5</a:t>
                      </a:r>
                      <a:r>
                        <a:rPr lang="en-GB" sz="1800" b="1" dirty="0">
                          <a:solidFill>
                            <a:schemeClr val="tx1"/>
                          </a:solidFill>
                          <a:effectLst/>
                          <a:latin typeface="Times New Roman" panose="02020603050405020304" pitchFamily="18" charset="0"/>
                          <a:cs typeface="Times New Roman" panose="02020603050405020304" pitchFamily="18" charset="0"/>
                        </a:rPr>
                        <a:t>)</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marL="17780" algn="ctr">
                        <a:spcBef>
                          <a:spcPts val="200"/>
                        </a:spcBef>
                        <a:spcAft>
                          <a:spcPts val="200"/>
                        </a:spcAft>
                      </a:pPr>
                      <a:r>
                        <a:rPr lang="en-GB" sz="1800" b="1" dirty="0" err="1">
                          <a:solidFill>
                            <a:schemeClr val="tx1"/>
                          </a:solidFill>
                          <a:effectLst/>
                          <a:latin typeface="Times New Roman" panose="02020603050405020304" pitchFamily="18" charset="0"/>
                          <a:cs typeface="Times New Roman" panose="02020603050405020304" pitchFamily="18" charset="0"/>
                        </a:rPr>
                        <a:t>ΔEg</a:t>
                      </a:r>
                      <a:r>
                        <a:rPr lang="en-GB" sz="1800" b="1" dirty="0">
                          <a:solidFill>
                            <a:schemeClr val="tx1"/>
                          </a:solidFill>
                          <a:effectLst/>
                          <a:latin typeface="Times New Roman" panose="02020603050405020304" pitchFamily="18" charset="0"/>
                          <a:cs typeface="Times New Roman" panose="02020603050405020304" pitchFamily="18" charset="0"/>
                        </a:rPr>
                        <a:t>, eV (ВС)</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extLst>
                  <a:ext uri="{0D108BD9-81ED-4DB2-BD59-A6C34878D82A}">
                    <a16:rowId xmlns:a16="http://schemas.microsoft.com/office/drawing/2014/main" val="2242018309"/>
                  </a:ext>
                </a:extLst>
              </a:tr>
              <a:tr h="370737">
                <a:tc>
                  <a:txBody>
                    <a:bodyPr/>
                    <a:lstStyle/>
                    <a:p>
                      <a:pPr marL="17780" algn="ctr">
                        <a:spcBef>
                          <a:spcPts val="200"/>
                        </a:spcBef>
                        <a:spcAft>
                          <a:spcPts val="200"/>
                        </a:spcAft>
                      </a:pPr>
                      <a:r>
                        <a:rPr lang="en-GB" sz="1800" b="1">
                          <a:solidFill>
                            <a:schemeClr val="tx1"/>
                          </a:solidFill>
                          <a:effectLst/>
                          <a:latin typeface="Times New Roman" panose="02020603050405020304" pitchFamily="18" charset="0"/>
                          <a:cs typeface="Times New Roman" panose="02020603050405020304" pitchFamily="18" charset="0"/>
                        </a:rPr>
                        <a:t>(4, 0)</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b="1" dirty="0">
                          <a:solidFill>
                            <a:schemeClr val="tx1"/>
                          </a:solidFill>
                          <a:effectLst/>
                          <a:latin typeface="Times New Roman" panose="02020603050405020304" pitchFamily="18" charset="0"/>
                          <a:cs typeface="Times New Roman" panose="02020603050405020304" pitchFamily="18" charset="0"/>
                        </a:rPr>
                        <a:t>0,13</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0,02</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3348070325"/>
                  </a:ext>
                </a:extLst>
              </a:tr>
              <a:tr h="370737">
                <a:tc>
                  <a:txBody>
                    <a:bodyPr/>
                    <a:lstStyle/>
                    <a:p>
                      <a:pPr marL="17780" algn="ctr">
                        <a:spcBef>
                          <a:spcPts val="200"/>
                        </a:spcBef>
                        <a:spcAft>
                          <a:spcPts val="200"/>
                        </a:spcAft>
                      </a:pPr>
                      <a:r>
                        <a:rPr lang="en-GB" sz="1800" b="1">
                          <a:solidFill>
                            <a:schemeClr val="tx1"/>
                          </a:solidFill>
                          <a:effectLst/>
                          <a:latin typeface="Times New Roman" panose="02020603050405020304" pitchFamily="18" charset="0"/>
                          <a:cs typeface="Times New Roman" panose="02020603050405020304" pitchFamily="18" charset="0"/>
                        </a:rPr>
                        <a:t>(6, 0)</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0,69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0,0</a:t>
                      </a:r>
                      <a:r>
                        <a:rPr lang="ru-RU" sz="1800" b="1">
                          <a:solidFill>
                            <a:schemeClr val="tx1"/>
                          </a:solidFill>
                          <a:effectLst/>
                          <a:latin typeface="Times New Roman" panose="02020603050405020304" pitchFamily="18" charset="0"/>
                          <a:cs typeface="Times New Roman" panose="02020603050405020304" pitchFamily="18" charset="0"/>
                        </a:rPr>
                        <a:t>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815662353"/>
                  </a:ext>
                </a:extLst>
              </a:tr>
              <a:tr h="370737">
                <a:tc>
                  <a:txBody>
                    <a:bodyPr/>
                    <a:lstStyle/>
                    <a:p>
                      <a:pPr marL="17780" algn="ctr">
                        <a:spcBef>
                          <a:spcPts val="200"/>
                        </a:spcBef>
                        <a:spcAft>
                          <a:spcPts val="200"/>
                        </a:spcAft>
                      </a:pPr>
                      <a:r>
                        <a:rPr lang="en-GB" sz="1800" b="1">
                          <a:solidFill>
                            <a:schemeClr val="tx1"/>
                          </a:solidFill>
                          <a:effectLst/>
                          <a:latin typeface="Times New Roman" panose="02020603050405020304" pitchFamily="18" charset="0"/>
                          <a:cs typeface="Times New Roman" panose="02020603050405020304" pitchFamily="18" charset="0"/>
                        </a:rPr>
                        <a:t>(8, 0)</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0,26</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tc>
                  <a:txBody>
                    <a:bodyPr/>
                    <a:lstStyle/>
                    <a:p>
                      <a:pPr algn="ctr">
                        <a:lnSpc>
                          <a:spcPct val="115000"/>
                        </a:lnSpc>
                        <a:spcAft>
                          <a:spcPts val="0"/>
                        </a:spcAft>
                      </a:pPr>
                      <a:r>
                        <a:rPr lang="en-US" sz="1800" b="1" dirty="0">
                          <a:solidFill>
                            <a:schemeClr val="tx1"/>
                          </a:solidFill>
                          <a:effectLst/>
                          <a:latin typeface="Times New Roman" panose="02020603050405020304" pitchFamily="18" charset="0"/>
                          <a:cs typeface="Times New Roman" panose="02020603050405020304" pitchFamily="18" charset="0"/>
                        </a:rPr>
                        <a:t>0,02</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3371534356"/>
                  </a:ext>
                </a:extLst>
              </a:tr>
              <a:tr h="370737">
                <a:tc>
                  <a:txBody>
                    <a:bodyPr/>
                    <a:lstStyle/>
                    <a:p>
                      <a:pPr marL="17780" algn="ctr">
                        <a:spcBef>
                          <a:spcPts val="200"/>
                        </a:spcBef>
                        <a:spcAft>
                          <a:spcPts val="200"/>
                        </a:spcAft>
                      </a:pPr>
                      <a:r>
                        <a:rPr lang="en-GB" sz="1800" b="1">
                          <a:solidFill>
                            <a:schemeClr val="tx1"/>
                          </a:solidFill>
                          <a:effectLst/>
                          <a:latin typeface="Times New Roman" panose="02020603050405020304" pitchFamily="18" charset="0"/>
                          <a:cs typeface="Times New Roman" panose="02020603050405020304" pitchFamily="18" charset="0"/>
                        </a:rPr>
                        <a:t>(10, 0)</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0,19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0,02</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420508930"/>
                  </a:ext>
                </a:extLst>
              </a:tr>
              <a:tr h="370737">
                <a:tc>
                  <a:txBody>
                    <a:bodyPr/>
                    <a:lstStyle/>
                    <a:p>
                      <a:pPr marL="17780" algn="ctr">
                        <a:spcBef>
                          <a:spcPts val="200"/>
                        </a:spcBef>
                        <a:spcAft>
                          <a:spcPts val="200"/>
                        </a:spcAft>
                      </a:pPr>
                      <a:r>
                        <a:rPr lang="en-GB" sz="1800" b="1">
                          <a:solidFill>
                            <a:schemeClr val="tx1"/>
                          </a:solidFill>
                          <a:effectLst/>
                          <a:latin typeface="Times New Roman" panose="02020603050405020304" pitchFamily="18" charset="0"/>
                          <a:cs typeface="Times New Roman" panose="02020603050405020304" pitchFamily="18" charset="0"/>
                        </a:rPr>
                        <a:t>(12, 0)</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BC0C0"/>
                    </a:solidFill>
                  </a:tcPr>
                </a:tc>
                <a:tc>
                  <a:txBody>
                    <a:bodyPr/>
                    <a:lstStyle/>
                    <a:p>
                      <a:pPr algn="ctr">
                        <a:lnSpc>
                          <a:spcPct val="115000"/>
                        </a:lnSpc>
                        <a:spcAft>
                          <a:spcPts val="0"/>
                        </a:spcAft>
                      </a:pPr>
                      <a:r>
                        <a:rPr lang="en-US" sz="1800" b="1">
                          <a:solidFill>
                            <a:schemeClr val="tx1"/>
                          </a:solidFill>
                          <a:effectLst/>
                          <a:latin typeface="Times New Roman" panose="02020603050405020304" pitchFamily="18" charset="0"/>
                          <a:cs typeface="Times New Roman" panose="02020603050405020304" pitchFamily="18" charset="0"/>
                        </a:rPr>
                        <a:t>0,69</a:t>
                      </a:r>
                      <a:endParaRPr lang="ru-RU"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tc>
                  <a:txBody>
                    <a:bodyPr/>
                    <a:lstStyle/>
                    <a:p>
                      <a:pPr algn="ctr">
                        <a:lnSpc>
                          <a:spcPct val="115000"/>
                        </a:lnSpc>
                        <a:spcAft>
                          <a:spcPts val="0"/>
                        </a:spcAft>
                      </a:pPr>
                      <a:r>
                        <a:rPr lang="en-US" sz="1800" b="1" dirty="0">
                          <a:solidFill>
                            <a:schemeClr val="tx1"/>
                          </a:solidFill>
                          <a:effectLst/>
                          <a:latin typeface="Times New Roman" panose="02020603050405020304" pitchFamily="18" charset="0"/>
                          <a:cs typeface="Times New Roman" panose="02020603050405020304" pitchFamily="18" charset="0"/>
                        </a:rPr>
                        <a:t>0,02</a:t>
                      </a:r>
                      <a:endParaRPr lang="ru-RU"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FBC0C0"/>
                    </a:solidFill>
                  </a:tcPr>
                </a:tc>
                <a:extLst>
                  <a:ext uri="{0D108BD9-81ED-4DB2-BD59-A6C34878D82A}">
                    <a16:rowId xmlns:a16="http://schemas.microsoft.com/office/drawing/2014/main" val="3784099410"/>
                  </a:ext>
                </a:extLst>
              </a:tr>
            </a:tbl>
          </a:graphicData>
        </a:graphic>
      </p:graphicFrame>
    </p:spTree>
    <p:extLst>
      <p:ext uri="{BB962C8B-B14F-4D97-AF65-F5344CB8AC3E}">
        <p14:creationId xmlns:p14="http://schemas.microsoft.com/office/powerpoint/2010/main" val="156464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50AB765-2A32-48DF-BF0E-BE74584D0D8D}"/>
              </a:ext>
            </a:extLst>
          </p:cNvPr>
          <p:cNvSpPr/>
          <p:nvPr/>
        </p:nvSpPr>
        <p:spPr>
          <a:xfrm>
            <a:off x="467833" y="350875"/>
            <a:ext cx="11546958" cy="6894195"/>
          </a:xfrm>
          <a:prstGeom prst="rect">
            <a:avLst/>
          </a:prstGeom>
        </p:spPr>
        <p:txBody>
          <a:bodyPr wrap="square">
            <a:spAutoFit/>
          </a:bodyPr>
          <a:lstStyle/>
          <a:p>
            <a:pPr lvl="0" algn="just">
              <a:spcBef>
                <a:spcPts val="1200"/>
              </a:spcBef>
              <a:spcAft>
                <a:spcPts val="0"/>
              </a:spcAft>
            </a:pPr>
            <a:r>
              <a:rPr lang="en-US" sz="2800"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rPr>
              <a:t>Conclusion</a:t>
            </a:r>
            <a:endParaRPr lang="ru-RU" sz="2800"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GB"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a:p>
            <a:pPr marL="180340" indent="-180340" algn="just">
              <a:spcBef>
                <a:spcPts val="1200"/>
              </a:spcBef>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Analysis showed that nanotubes of type (n, n) are dielectrics, and boron-containing nanotubes of type (n, 0) are narrow-gap semiconductors. At the same time, if the concentration of impurity boron atoms is less than 25%, the width of the forbidden zone increases. This can be explained by the presence of inhomogeneities in the charge distribution on the surface of the boron-containing nanotube, since boron atoms accumulate positive charges near themselves, while the electron density is concentrated in carbon atoms. At the same time, when the equilibrium concentration of boron and carbon atoms is reached, the width of the band gap decreases, which becomes practically zero. Thus, the main conclusion of the analysis of the variation of the band gap of carbon nanotubes with impurity boron atoms is the theoretically proven possibility of controlling the conductivity of nanotubes.</a:t>
            </a:r>
          </a:p>
          <a:p>
            <a:pPr marL="180340" indent="-180340" algn="just">
              <a:spcBef>
                <a:spcPts val="1200"/>
              </a:spcBef>
              <a:spcAft>
                <a:spcPts val="0"/>
              </a:spcAft>
            </a:pPr>
            <a:endPar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Acknowledgment </a:t>
            </a:r>
            <a:endParaRPr lang="ru-RU"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study came with the financial support of the grant of the President of the Russian Federation No. 798.2019.1 and the grant of the President of the Russian Federation No. MK-1758.2020.8 agreement 075-15-2020-422 from 16.03.2020</a:t>
            </a:r>
            <a:endParaRPr lang="ru-RU" b="1" dirty="0">
              <a:latin typeface="Times New Roman" panose="02020603050405020304" pitchFamily="18" charset="0"/>
              <a:cs typeface="Times New Roman" panose="02020603050405020304" pitchFamily="18" charset="0"/>
            </a:endParaRPr>
          </a:p>
          <a:p>
            <a:pPr marL="180340" indent="-180340" algn="just">
              <a:spcBef>
                <a:spcPts val="1200"/>
              </a:spcBef>
              <a:spcAft>
                <a:spcPts val="0"/>
              </a:spcAft>
            </a:pPr>
            <a:endParaRPr lang="ru-RU" sz="2400" b="1" dirty="0">
              <a:solidFill>
                <a:srgbClr val="000000"/>
              </a:solidFill>
              <a:latin typeface="Times"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973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7458" y="2842318"/>
            <a:ext cx="10515600" cy="1325563"/>
          </a:xfrm>
        </p:spPr>
        <p:txBody>
          <a:bodyPr>
            <a:normAutofit/>
          </a:bodyPr>
          <a:lstStyle/>
          <a:p>
            <a:r>
              <a:rPr lang="en-US" sz="6000" b="1" dirty="0">
                <a:latin typeface="Times New Roman" panose="02020603050405020304" pitchFamily="18" charset="0"/>
                <a:cs typeface="Times New Roman" panose="02020603050405020304" pitchFamily="18" charset="0"/>
              </a:rPr>
              <a:t>Thank you for your attention</a:t>
            </a:r>
            <a:endParaRPr lang="ru-RU"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810400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602</Words>
  <Application>Microsoft Office PowerPoint</Application>
  <PresentationFormat>Широкоэкранный</PresentationFormat>
  <Paragraphs>70</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Calibri Light</vt:lpstr>
      <vt:lpstr>Times</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Сергей Борознин</cp:lastModifiedBy>
  <cp:revision>5</cp:revision>
  <dcterms:created xsi:type="dcterms:W3CDTF">2021-04-07T07:20:04Z</dcterms:created>
  <dcterms:modified xsi:type="dcterms:W3CDTF">2021-05-11T18:00:08Z</dcterms:modified>
</cp:coreProperties>
</file>